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82"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8" r:id="rId23"/>
    <p:sldId id="277" r:id="rId24"/>
    <p:sldId id="279" r:id="rId25"/>
    <p:sldId id="280" r:id="rId26"/>
    <p:sldId id="281" r:id="rId27"/>
    <p:sldId id="282" r:id="rId28"/>
    <p:sldId id="283" r:id="rId29"/>
    <p:sldId id="285" r:id="rId30"/>
    <p:sldId id="286" r:id="rId31"/>
    <p:sldId id="287" r:id="rId32"/>
    <p:sldId id="288" r:id="rId33"/>
    <p:sldId id="289" r:id="rId34"/>
    <p:sldId id="290" r:id="rId35"/>
    <p:sldId id="291" r:id="rId36"/>
    <p:sldId id="292" r:id="rId37"/>
    <p:sldId id="293" r:id="rId38"/>
    <p:sldId id="294" r:id="rId39"/>
    <p:sldId id="295" r:id="rId40"/>
    <p:sldId id="296" r:id="rId41"/>
    <p:sldId id="297" r:id="rId42"/>
    <p:sldId id="298" r:id="rId43"/>
    <p:sldId id="299" r:id="rId4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289" autoAdjust="0"/>
    <p:restoredTop sz="94660"/>
  </p:normalViewPr>
  <p:slideViewPr>
    <p:cSldViewPr snapToGrid="0">
      <p:cViewPr varScale="1">
        <p:scale>
          <a:sx n="127" d="100"/>
          <a:sy n="127" d="100"/>
        </p:scale>
        <p:origin x="240" y="1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microsoft.com/office/2016/11/relationships/changesInfo" Target="changesInfos/changesInfo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bubakar Ilyas" userId="08e58344d610965c" providerId="LiveId" clId="{60DFB9B6-C9EC-454F-BE4D-4F0B91276B5F}"/>
    <pc:docChg chg="undo custSel modSld">
      <pc:chgData name="Abubakar Ilyas" userId="08e58344d610965c" providerId="LiveId" clId="{60DFB9B6-C9EC-454F-BE4D-4F0B91276B5F}" dt="2023-07-11T09:07:08.131" v="569" actId="20577"/>
      <pc:docMkLst>
        <pc:docMk/>
      </pc:docMkLst>
      <pc:sldChg chg="addSp delSp mod">
        <pc:chgData name="Abubakar Ilyas" userId="08e58344d610965c" providerId="LiveId" clId="{60DFB9B6-C9EC-454F-BE4D-4F0B91276B5F}" dt="2023-07-10T09:40:03.772" v="1" actId="22"/>
        <pc:sldMkLst>
          <pc:docMk/>
          <pc:sldMk cId="2303293280" sldId="256"/>
        </pc:sldMkLst>
        <pc:spChg chg="add del">
          <ac:chgData name="Abubakar Ilyas" userId="08e58344d610965c" providerId="LiveId" clId="{60DFB9B6-C9EC-454F-BE4D-4F0B91276B5F}" dt="2023-07-10T09:40:03.772" v="1" actId="22"/>
          <ac:spMkLst>
            <pc:docMk/>
            <pc:sldMk cId="2303293280" sldId="256"/>
            <ac:spMk id="5" creationId="{8263033F-EB15-8604-70CF-CE1F9472EC53}"/>
          </ac:spMkLst>
        </pc:spChg>
      </pc:sldChg>
      <pc:sldChg chg="modSp mod">
        <pc:chgData name="Abubakar Ilyas" userId="08e58344d610965c" providerId="LiveId" clId="{60DFB9B6-C9EC-454F-BE4D-4F0B91276B5F}" dt="2023-07-11T09:02:12.818" v="421" actId="20577"/>
        <pc:sldMkLst>
          <pc:docMk/>
          <pc:sldMk cId="3546638319" sldId="261"/>
        </pc:sldMkLst>
        <pc:spChg chg="mod">
          <ac:chgData name="Abubakar Ilyas" userId="08e58344d610965c" providerId="LiveId" clId="{60DFB9B6-C9EC-454F-BE4D-4F0B91276B5F}" dt="2023-07-11T09:02:12.818" v="421" actId="20577"/>
          <ac:spMkLst>
            <pc:docMk/>
            <pc:sldMk cId="3546638319" sldId="261"/>
            <ac:spMk id="3" creationId="{00000000-0000-0000-0000-000000000000}"/>
          </ac:spMkLst>
        </pc:spChg>
      </pc:sldChg>
      <pc:sldChg chg="modSp mod">
        <pc:chgData name="Abubakar Ilyas" userId="08e58344d610965c" providerId="LiveId" clId="{60DFB9B6-C9EC-454F-BE4D-4F0B91276B5F}" dt="2023-07-11T09:03:08.681" v="430" actId="20577"/>
        <pc:sldMkLst>
          <pc:docMk/>
          <pc:sldMk cId="1106385672" sldId="271"/>
        </pc:sldMkLst>
        <pc:spChg chg="mod">
          <ac:chgData name="Abubakar Ilyas" userId="08e58344d610965c" providerId="LiveId" clId="{60DFB9B6-C9EC-454F-BE4D-4F0B91276B5F}" dt="2023-07-11T09:03:08.681" v="430" actId="20577"/>
          <ac:spMkLst>
            <pc:docMk/>
            <pc:sldMk cId="1106385672" sldId="271"/>
            <ac:spMk id="3" creationId="{00000000-0000-0000-0000-000000000000}"/>
          </ac:spMkLst>
        </pc:spChg>
      </pc:sldChg>
      <pc:sldChg chg="modSp mod">
        <pc:chgData name="Abubakar Ilyas" userId="08e58344d610965c" providerId="LiveId" clId="{60DFB9B6-C9EC-454F-BE4D-4F0B91276B5F}" dt="2023-07-11T09:04:34.398" v="455" actId="20577"/>
        <pc:sldMkLst>
          <pc:docMk/>
          <pc:sldMk cId="1871148576" sldId="275"/>
        </pc:sldMkLst>
        <pc:spChg chg="mod">
          <ac:chgData name="Abubakar Ilyas" userId="08e58344d610965c" providerId="LiveId" clId="{60DFB9B6-C9EC-454F-BE4D-4F0B91276B5F}" dt="2023-07-11T09:04:34.398" v="455" actId="20577"/>
          <ac:spMkLst>
            <pc:docMk/>
            <pc:sldMk cId="1871148576" sldId="275"/>
            <ac:spMk id="3" creationId="{00000000-0000-0000-0000-000000000000}"/>
          </ac:spMkLst>
        </pc:spChg>
      </pc:sldChg>
      <pc:sldChg chg="modSp mod">
        <pc:chgData name="Abubakar Ilyas" userId="08e58344d610965c" providerId="LiveId" clId="{60DFB9B6-C9EC-454F-BE4D-4F0B91276B5F}" dt="2023-07-11T09:07:08.131" v="569" actId="20577"/>
        <pc:sldMkLst>
          <pc:docMk/>
          <pc:sldMk cId="2113234049" sldId="299"/>
        </pc:sldMkLst>
        <pc:spChg chg="mod">
          <ac:chgData name="Abubakar Ilyas" userId="08e58344d610965c" providerId="LiveId" clId="{60DFB9B6-C9EC-454F-BE4D-4F0B91276B5F}" dt="2023-07-11T09:07:08.131" v="569" actId="20577"/>
          <ac:spMkLst>
            <pc:docMk/>
            <pc:sldMk cId="2113234049" sldId="299"/>
            <ac:spMk id="3" creationId="{00000000-0000-0000-0000-000000000000}"/>
          </ac:spMkLst>
        </pc:spChg>
      </pc:sldChg>
    </pc:docChg>
  </pc:docChgLst>
  <pc:docChgLst>
    <pc:chgData name="Abubakar Ilyas" userId="08e58344d610965c" providerId="LiveId" clId="{586345C9-1086-1542-8881-656081D6C25B}"/>
    <pc:docChg chg="custSel modSld">
      <pc:chgData name="Abubakar Ilyas" userId="08e58344d610965c" providerId="LiveId" clId="{586345C9-1086-1542-8881-656081D6C25B}" dt="2022-12-26T15:33:40.272" v="26" actId="27636"/>
      <pc:docMkLst>
        <pc:docMk/>
      </pc:docMkLst>
      <pc:sldChg chg="modSp mod">
        <pc:chgData name="Abubakar Ilyas" userId="08e58344d610965c" providerId="LiveId" clId="{586345C9-1086-1542-8881-656081D6C25B}" dt="2022-12-26T15:33:40.272" v="26" actId="27636"/>
        <pc:sldMkLst>
          <pc:docMk/>
          <pc:sldMk cId="451608987" sldId="280"/>
        </pc:sldMkLst>
        <pc:spChg chg="mod">
          <ac:chgData name="Abubakar Ilyas" userId="08e58344d610965c" providerId="LiveId" clId="{586345C9-1086-1542-8881-656081D6C25B}" dt="2022-12-26T15:33:40.272" v="26" actId="27636"/>
          <ac:spMkLst>
            <pc:docMk/>
            <pc:sldMk cId="451608987" sldId="280"/>
            <ac:spMk id="3" creationId="{00000000-0000-0000-0000-000000000000}"/>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7/11/23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5983614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7/11/23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6484038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7/11/23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smtClean="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89869790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7/11/23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02932062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7/11/23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smtClean="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43526307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7/11/23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73193579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7/11/23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23134915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7/11/23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804313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7/11/23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7582346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7/11/23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6540606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smtClean="0"/>
              <a:pPr/>
              <a:t>7/11/23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0637311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smtClean="0"/>
              <a:pPr/>
              <a:t>7/11/23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6498834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smtClean="0"/>
              <a:pPr/>
              <a:t>7/11/23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3558475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smtClean="0"/>
              <a:pPr/>
              <a:t>7/11/23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161132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7/11/23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2505232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7/11/23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4773419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smtClean="0"/>
              <a:pPr/>
              <a:t>7/11/23</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693462912"/>
      </p:ext>
    </p:extLst>
  </p:cSld>
  <p:clrMap bg1="lt1" tx1="dk1" bg2="lt2" tx2="dk2" accent1="accent1" accent2="accent2" accent3="accent3" accent4="accent4" accent5="accent5" accent6="accent6" hlink="hlink" folHlink="folHlink"/>
  <p:sldLayoutIdLst>
    <p:sldLayoutId id="2147483683" r:id="rId1"/>
    <p:sldLayoutId id="2147483684" r:id="rId2"/>
    <p:sldLayoutId id="2147483685" r:id="rId3"/>
    <p:sldLayoutId id="2147483686" r:id="rId4"/>
    <p:sldLayoutId id="2147483687" r:id="rId5"/>
    <p:sldLayoutId id="2147483688" r:id="rId6"/>
    <p:sldLayoutId id="2147483689" r:id="rId7"/>
    <p:sldLayoutId id="2147483690" r:id="rId8"/>
    <p:sldLayoutId id="2147483691" r:id="rId9"/>
    <p:sldLayoutId id="2147483692" r:id="rId10"/>
    <p:sldLayoutId id="2147483693" r:id="rId11"/>
    <p:sldLayoutId id="2147483694" r:id="rId12"/>
    <p:sldLayoutId id="2147483695" r:id="rId13"/>
    <p:sldLayoutId id="2147483696" r:id="rId14"/>
    <p:sldLayoutId id="2147483697" r:id="rId15"/>
    <p:sldLayoutId id="2147483698"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589212" y="453981"/>
            <a:ext cx="8915399" cy="2018764"/>
          </a:xfrm>
        </p:spPr>
        <p:txBody>
          <a:bodyPr/>
          <a:lstStyle/>
          <a:p>
            <a:pPr algn="ctr"/>
            <a:r>
              <a:rPr lang="en-US" dirty="0">
                <a:latin typeface="Arial" panose="020B0604020202020204" pitchFamily="34" charset="0"/>
                <a:cs typeface="Arial" panose="020B0604020202020204" pitchFamily="34" charset="0"/>
              </a:rPr>
              <a:t>Section 1</a:t>
            </a:r>
            <a:br>
              <a:rPr lang="en-US" dirty="0">
                <a:latin typeface="Arial" panose="020B0604020202020204" pitchFamily="34" charset="0"/>
                <a:cs typeface="Arial" panose="020B0604020202020204" pitchFamily="34" charset="0"/>
              </a:rPr>
            </a:br>
            <a:r>
              <a:rPr lang="en-US" dirty="0">
                <a:latin typeface="Arial" panose="020B0604020202020204" pitchFamily="34" charset="0"/>
                <a:cs typeface="Arial" panose="020B0604020202020204" pitchFamily="34" charset="0"/>
              </a:rPr>
              <a:t>Introduction to Islam</a:t>
            </a:r>
            <a:endParaRPr lang="en-GB" dirty="0">
              <a:latin typeface="Arial" panose="020B0604020202020204" pitchFamily="34" charset="0"/>
              <a:cs typeface="Arial" panose="020B0604020202020204" pitchFamily="34" charset="0"/>
            </a:endParaRPr>
          </a:p>
        </p:txBody>
      </p:sp>
      <p:sp>
        <p:nvSpPr>
          <p:cNvPr id="3" name="Subtitle 2"/>
          <p:cNvSpPr>
            <a:spLocks noGrp="1"/>
          </p:cNvSpPr>
          <p:nvPr>
            <p:ph type="subTitle" idx="1"/>
          </p:nvPr>
        </p:nvSpPr>
        <p:spPr>
          <a:xfrm>
            <a:off x="2589213" y="3013657"/>
            <a:ext cx="8915399" cy="2890006"/>
          </a:xfrm>
        </p:spPr>
        <p:txBody>
          <a:bodyPr>
            <a:normAutofit/>
          </a:bodyPr>
          <a:lstStyle/>
          <a:p>
            <a:pPr marL="285750" indent="-285750">
              <a:buFont typeface="Wingdings" panose="05000000000000000000" pitchFamily="2" charset="2"/>
              <a:buChar char="Ø"/>
            </a:pPr>
            <a:r>
              <a:rPr lang="en-US" sz="2000" b="1" dirty="0">
                <a:latin typeface="Arial" panose="020B0604020202020204" pitchFamily="34" charset="0"/>
                <a:cs typeface="Arial" panose="020B0604020202020204" pitchFamily="34" charset="0"/>
              </a:rPr>
              <a:t>Concept of Islam. </a:t>
            </a:r>
          </a:p>
          <a:p>
            <a:pPr marL="285750" indent="-285750">
              <a:buFont typeface="Wingdings" panose="05000000000000000000" pitchFamily="2" charset="2"/>
              <a:buChar char="Ø"/>
            </a:pPr>
            <a:r>
              <a:rPr lang="en-US" sz="2000" b="1" dirty="0">
                <a:latin typeface="Arial" panose="020B0604020202020204" pitchFamily="34" charset="0"/>
                <a:cs typeface="Arial" panose="020B0604020202020204" pitchFamily="34" charset="0"/>
              </a:rPr>
              <a:t>Importance of Din in Human Life. </a:t>
            </a:r>
          </a:p>
          <a:p>
            <a:pPr marL="285750" indent="-285750">
              <a:buFont typeface="Wingdings" panose="05000000000000000000" pitchFamily="2" charset="2"/>
              <a:buChar char="Ø"/>
            </a:pPr>
            <a:r>
              <a:rPr lang="en-US" sz="2000" b="1" dirty="0">
                <a:latin typeface="Arial" panose="020B0604020202020204" pitchFamily="34" charset="0"/>
                <a:cs typeface="Arial" panose="020B0604020202020204" pitchFamily="34" charset="0"/>
              </a:rPr>
              <a:t>Difference between Din and Religion. </a:t>
            </a:r>
          </a:p>
          <a:p>
            <a:pPr marL="285750" indent="-285750">
              <a:buFont typeface="Wingdings" panose="05000000000000000000" pitchFamily="2" charset="2"/>
              <a:buChar char="Ø"/>
            </a:pPr>
            <a:r>
              <a:rPr lang="en-US" sz="2000" b="1" dirty="0">
                <a:latin typeface="Arial" panose="020B0604020202020204" pitchFamily="34" charset="0"/>
                <a:cs typeface="Arial" panose="020B0604020202020204" pitchFamily="34" charset="0"/>
              </a:rPr>
              <a:t>Distinctive Aspects of Islam. </a:t>
            </a:r>
          </a:p>
          <a:p>
            <a:pPr marL="285750" indent="-285750">
              <a:buFont typeface="Wingdings" panose="05000000000000000000" pitchFamily="2" charset="2"/>
              <a:buChar char="Ø"/>
            </a:pPr>
            <a:r>
              <a:rPr lang="en-US" sz="2000" b="1" dirty="0">
                <a:latin typeface="Arial" panose="020B0604020202020204" pitchFamily="34" charset="0"/>
                <a:cs typeface="Arial" panose="020B0604020202020204" pitchFamily="34" charset="0"/>
              </a:rPr>
              <a:t>Islamic Beliefs &amp; its Impact on Individual &amp; Society and the Fundamentals of Islam</a:t>
            </a:r>
          </a:p>
          <a:p>
            <a:pPr marL="285750" indent="-285750">
              <a:buFont typeface="Wingdings" panose="05000000000000000000" pitchFamily="2" charset="2"/>
              <a:buChar char="Ø"/>
            </a:pPr>
            <a:r>
              <a:rPr lang="en-US" sz="2000" b="1" dirty="0">
                <a:latin typeface="Arial" panose="020B0604020202020204" pitchFamily="34" charset="0"/>
                <a:cs typeface="Arial" panose="020B0604020202020204" pitchFamily="34" charset="0"/>
              </a:rPr>
              <a:t>Islamic Worships: Spiritual, Moral and Social Impact</a:t>
            </a:r>
            <a:endParaRPr lang="en-GB" sz="20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30329328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64137" y="379411"/>
            <a:ext cx="8911687" cy="895597"/>
          </a:xfrm>
        </p:spPr>
        <p:txBody>
          <a:bodyPr/>
          <a:lstStyle/>
          <a:p>
            <a:pPr algn="ctr"/>
            <a:r>
              <a:rPr lang="en-US" u="sng" dirty="0">
                <a:latin typeface="Arial" panose="020B0604020202020204" pitchFamily="34" charset="0"/>
                <a:cs typeface="Arial" panose="020B0604020202020204" pitchFamily="34" charset="0"/>
              </a:rPr>
              <a:t>Distinctive Aspects of Islam</a:t>
            </a:r>
            <a:endParaRPr lang="en-GB" u="sng"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2356833" y="1275007"/>
            <a:ext cx="9272789" cy="5138671"/>
          </a:xfrm>
        </p:spPr>
        <p:txBody>
          <a:bodyPr>
            <a:normAutofit lnSpcReduction="10000"/>
          </a:bodyPr>
          <a:lstStyle/>
          <a:p>
            <a:pPr>
              <a:buAutoNum type="arabicPeriod"/>
            </a:pPr>
            <a:r>
              <a:rPr lang="en-US" b="1" dirty="0">
                <a:latin typeface="Arial" panose="020B0604020202020204" pitchFamily="34" charset="0"/>
                <a:cs typeface="Arial" panose="020B0604020202020204" pitchFamily="34" charset="0"/>
              </a:rPr>
              <a:t>A Universal Religion</a:t>
            </a:r>
          </a:p>
          <a:p>
            <a:pPr>
              <a:buFontTx/>
              <a:buChar char="-"/>
            </a:pPr>
            <a:r>
              <a:rPr lang="en-US" dirty="0">
                <a:latin typeface="Arial" panose="020B0604020202020204" pitchFamily="34" charset="0"/>
                <a:cs typeface="Arial" panose="020B0604020202020204" pitchFamily="34" charset="0"/>
              </a:rPr>
              <a:t>For all mankind regardless of race, color, language etc.</a:t>
            </a:r>
          </a:p>
          <a:p>
            <a:pPr marL="0" indent="0">
              <a:buNone/>
            </a:pPr>
            <a:r>
              <a:rPr lang="en-US" b="1" i="1" dirty="0">
                <a:latin typeface="Arial" panose="020B0604020202020204" pitchFamily="34" charset="0"/>
                <a:cs typeface="Arial" panose="020B0604020202020204" pitchFamily="34" charset="0"/>
              </a:rPr>
              <a:t>“And We have not sent you except to all mankind as a bringer of good tidings and a warner.” </a:t>
            </a:r>
            <a:r>
              <a:rPr lang="en-US" b="1" dirty="0">
                <a:latin typeface="Arial" panose="020B0604020202020204" pitchFamily="34" charset="0"/>
                <a:cs typeface="Arial" panose="020B0604020202020204" pitchFamily="34" charset="0"/>
              </a:rPr>
              <a:t>(Saba – 28</a:t>
            </a:r>
            <a:r>
              <a:rPr lang="en-GB" b="1" dirty="0">
                <a:latin typeface="Arial" panose="020B0604020202020204" pitchFamily="34" charset="0"/>
                <a:cs typeface="Arial" panose="020B0604020202020204" pitchFamily="34" charset="0"/>
              </a:rPr>
              <a:t>)</a:t>
            </a:r>
            <a:endParaRPr lang="en-GB" b="1" i="1" dirty="0">
              <a:latin typeface="Arial" panose="020B0604020202020204" pitchFamily="34" charset="0"/>
              <a:cs typeface="Arial" panose="020B0604020202020204" pitchFamily="34" charset="0"/>
            </a:endParaRPr>
          </a:p>
          <a:p>
            <a:pPr marL="0" indent="0">
              <a:buNone/>
            </a:pPr>
            <a:endParaRPr lang="en-US" i="1" dirty="0">
              <a:latin typeface="Arial" panose="020B0604020202020204" pitchFamily="34" charset="0"/>
              <a:cs typeface="Arial" panose="020B0604020202020204" pitchFamily="34" charset="0"/>
            </a:endParaRPr>
          </a:p>
          <a:p>
            <a:pPr marL="0" indent="0">
              <a:buNone/>
            </a:pPr>
            <a:r>
              <a:rPr lang="en-US" b="1" dirty="0">
                <a:latin typeface="Arial" panose="020B0604020202020204" pitchFamily="34" charset="0"/>
                <a:cs typeface="Arial" panose="020B0604020202020204" pitchFamily="34" charset="0"/>
              </a:rPr>
              <a:t>2. An Eternal Religion</a:t>
            </a:r>
          </a:p>
          <a:p>
            <a:pPr marL="0" indent="0">
              <a:buNone/>
            </a:pPr>
            <a:r>
              <a:rPr lang="en-US" dirty="0">
                <a:latin typeface="Arial" panose="020B0604020202020204" pitchFamily="34" charset="0"/>
                <a:cs typeface="Arial" panose="020B0604020202020204" pitchFamily="34" charset="0"/>
              </a:rPr>
              <a:t>- This is the chosen </a:t>
            </a:r>
            <a:r>
              <a:rPr lang="en-US" dirty="0" err="1">
                <a:latin typeface="Arial" panose="020B0604020202020204" pitchFamily="34" charset="0"/>
                <a:cs typeface="Arial" panose="020B0604020202020204" pitchFamily="34" charset="0"/>
              </a:rPr>
              <a:t>deen</a:t>
            </a:r>
            <a:r>
              <a:rPr lang="en-US" dirty="0">
                <a:latin typeface="Arial" panose="020B0604020202020204" pitchFamily="34" charset="0"/>
                <a:cs typeface="Arial" panose="020B0604020202020204" pitchFamily="34" charset="0"/>
              </a:rPr>
              <a:t> till the Day of Judgment</a:t>
            </a:r>
          </a:p>
          <a:p>
            <a:pPr marL="0" indent="0">
              <a:buNone/>
            </a:pPr>
            <a:r>
              <a:rPr lang="en-US" b="1" i="1" dirty="0">
                <a:latin typeface="Arial" panose="020B0604020202020204" pitchFamily="34" charset="0"/>
                <a:cs typeface="Arial" panose="020B0604020202020204" pitchFamily="34" charset="0"/>
              </a:rPr>
              <a:t>“This day I have perfected your </a:t>
            </a:r>
            <a:r>
              <a:rPr lang="en-US" b="1" i="1" dirty="0" err="1">
                <a:latin typeface="Arial" panose="020B0604020202020204" pitchFamily="34" charset="0"/>
                <a:cs typeface="Arial" panose="020B0604020202020204" pitchFamily="34" charset="0"/>
              </a:rPr>
              <a:t>deen</a:t>
            </a:r>
            <a:r>
              <a:rPr lang="en-US" b="1" i="1" dirty="0">
                <a:latin typeface="Arial" panose="020B0604020202020204" pitchFamily="34" charset="0"/>
                <a:cs typeface="Arial" panose="020B0604020202020204" pitchFamily="34" charset="0"/>
              </a:rPr>
              <a:t> for you, completed my favor upon you, and have chosen Islam for you as your </a:t>
            </a:r>
            <a:r>
              <a:rPr lang="en-US" b="1" i="1" dirty="0" err="1">
                <a:latin typeface="Arial" panose="020B0604020202020204" pitchFamily="34" charset="0"/>
                <a:cs typeface="Arial" panose="020B0604020202020204" pitchFamily="34" charset="0"/>
              </a:rPr>
              <a:t>deen</a:t>
            </a:r>
            <a:r>
              <a:rPr lang="en-US" b="1" i="1" dirty="0">
                <a:latin typeface="Arial" panose="020B0604020202020204" pitchFamily="34" charset="0"/>
                <a:cs typeface="Arial" panose="020B0604020202020204" pitchFamily="34" charset="0"/>
              </a:rPr>
              <a:t>.” </a:t>
            </a:r>
            <a:r>
              <a:rPr lang="en-US" b="1" dirty="0">
                <a:latin typeface="Arial" panose="020B0604020202020204" pitchFamily="34" charset="0"/>
                <a:cs typeface="Arial" panose="020B0604020202020204" pitchFamily="34" charset="0"/>
              </a:rPr>
              <a:t>(Al-</a:t>
            </a:r>
            <a:r>
              <a:rPr lang="en-US" b="1" dirty="0" err="1">
                <a:latin typeface="Arial" panose="020B0604020202020204" pitchFamily="34" charset="0"/>
                <a:cs typeface="Arial" panose="020B0604020202020204" pitchFamily="34" charset="0"/>
              </a:rPr>
              <a:t>Maidah</a:t>
            </a:r>
            <a:r>
              <a:rPr lang="en-US" b="1" dirty="0">
                <a:latin typeface="Arial" panose="020B0604020202020204" pitchFamily="34" charset="0"/>
                <a:cs typeface="Arial" panose="020B0604020202020204" pitchFamily="34" charset="0"/>
              </a:rPr>
              <a:t> – 3)</a:t>
            </a:r>
          </a:p>
          <a:p>
            <a:pPr marL="0" indent="0">
              <a:buNone/>
            </a:pPr>
            <a:endParaRPr lang="en-US" b="1" dirty="0">
              <a:latin typeface="Arial" panose="020B0604020202020204" pitchFamily="34" charset="0"/>
              <a:cs typeface="Arial" panose="020B0604020202020204" pitchFamily="34" charset="0"/>
            </a:endParaRPr>
          </a:p>
          <a:p>
            <a:pPr marL="0" indent="0">
              <a:buNone/>
            </a:pPr>
            <a:r>
              <a:rPr lang="en-US" b="1" dirty="0">
                <a:latin typeface="Arial" panose="020B0604020202020204" pitchFamily="34" charset="0"/>
                <a:cs typeface="Arial" panose="020B0604020202020204" pitchFamily="34" charset="0"/>
              </a:rPr>
              <a:t>3. Quran; Protected by Allah Himself</a:t>
            </a:r>
          </a:p>
          <a:p>
            <a:pPr>
              <a:buFontTx/>
              <a:buChar char="-"/>
            </a:pPr>
            <a:r>
              <a:rPr lang="en-US" dirty="0">
                <a:latin typeface="Arial" panose="020B0604020202020204" pitchFamily="34" charset="0"/>
                <a:cs typeface="Arial" panose="020B0604020202020204" pitchFamily="34" charset="0"/>
              </a:rPr>
              <a:t>Cannot ever be changed or fabricated </a:t>
            </a:r>
          </a:p>
          <a:p>
            <a:pPr marL="0" indent="0">
              <a:buNone/>
            </a:pPr>
            <a:r>
              <a:rPr lang="en-US" b="1" i="1" dirty="0">
                <a:latin typeface="Arial" panose="020B0604020202020204" pitchFamily="34" charset="0"/>
                <a:cs typeface="Arial" panose="020B0604020202020204" pitchFamily="34" charset="0"/>
              </a:rPr>
              <a:t>“We Ourselves have sent down the </a:t>
            </a:r>
            <a:r>
              <a:rPr lang="en-US" b="1" i="1" dirty="0" err="1">
                <a:latin typeface="Arial" panose="020B0604020202020204" pitchFamily="34" charset="0"/>
                <a:cs typeface="Arial" panose="020B0604020202020204" pitchFamily="34" charset="0"/>
              </a:rPr>
              <a:t>Zikr</a:t>
            </a:r>
            <a:r>
              <a:rPr lang="en-US" b="1" i="1" dirty="0">
                <a:latin typeface="Arial" panose="020B0604020202020204" pitchFamily="34" charset="0"/>
                <a:cs typeface="Arial" panose="020B0604020202020204" pitchFamily="34" charset="0"/>
              </a:rPr>
              <a:t> (Quran), and We are there to protect it.” </a:t>
            </a:r>
            <a:r>
              <a:rPr lang="en-US" b="1" dirty="0">
                <a:latin typeface="Arial" panose="020B0604020202020204" pitchFamily="34" charset="0"/>
                <a:cs typeface="Arial" panose="020B0604020202020204" pitchFamily="34" charset="0"/>
              </a:rPr>
              <a:t>(Al-</a:t>
            </a:r>
            <a:r>
              <a:rPr lang="en-US" b="1" dirty="0" err="1">
                <a:latin typeface="Arial" panose="020B0604020202020204" pitchFamily="34" charset="0"/>
                <a:cs typeface="Arial" panose="020B0604020202020204" pitchFamily="34" charset="0"/>
              </a:rPr>
              <a:t>Hijr</a:t>
            </a:r>
            <a:r>
              <a:rPr lang="en-US" b="1" dirty="0">
                <a:latin typeface="Arial" panose="020B0604020202020204" pitchFamily="34" charset="0"/>
                <a:cs typeface="Arial" panose="020B0604020202020204" pitchFamily="34" charset="0"/>
              </a:rPr>
              <a:t> – 9)</a:t>
            </a:r>
            <a:endParaRPr lang="en-US" b="1" i="1" dirty="0">
              <a:latin typeface="Arial" panose="020B0604020202020204" pitchFamily="34" charset="0"/>
              <a:cs typeface="Arial" panose="020B0604020202020204" pitchFamily="34" charset="0"/>
            </a:endParaRPr>
          </a:p>
          <a:p>
            <a:pPr marL="0" indent="0">
              <a:buNone/>
            </a:pPr>
            <a:endParaRPr lang="en-US" dirty="0">
              <a:latin typeface="Arial" panose="020B0604020202020204" pitchFamily="34" charset="0"/>
              <a:cs typeface="Arial" panose="020B0604020202020204" pitchFamily="34" charset="0"/>
            </a:endParaRPr>
          </a:p>
          <a:p>
            <a:pPr marL="0" indent="0">
              <a:buNone/>
            </a:pPr>
            <a:endParaRPr lang="en-US" dirty="0"/>
          </a:p>
        </p:txBody>
      </p:sp>
    </p:spTree>
    <p:extLst>
      <p:ext uri="{BB962C8B-B14F-4D97-AF65-F5344CB8AC3E}">
        <p14:creationId xmlns:p14="http://schemas.microsoft.com/office/powerpoint/2010/main" val="159563046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40923" y="618185"/>
            <a:ext cx="9478851" cy="6001556"/>
          </a:xfrm>
        </p:spPr>
        <p:txBody>
          <a:bodyPr>
            <a:noAutofit/>
          </a:bodyPr>
          <a:lstStyle/>
          <a:p>
            <a:pPr marL="0" indent="0">
              <a:buNone/>
            </a:pPr>
            <a:r>
              <a:rPr lang="en-US" b="1" dirty="0">
                <a:latin typeface="Arial" panose="020B0604020202020204" pitchFamily="34" charset="0"/>
                <a:cs typeface="Arial" panose="020B0604020202020204" pitchFamily="34" charset="0"/>
              </a:rPr>
              <a:t>4. A Complete Code of Life</a:t>
            </a:r>
          </a:p>
          <a:p>
            <a:pPr>
              <a:buFontTx/>
              <a:buChar char="-"/>
            </a:pPr>
            <a:r>
              <a:rPr lang="en-US" dirty="0">
                <a:latin typeface="Arial" panose="020B0604020202020204" pitchFamily="34" charset="0"/>
                <a:cs typeface="Arial" panose="020B0604020202020204" pitchFamily="34" charset="0"/>
              </a:rPr>
              <a:t>The word ‘</a:t>
            </a:r>
            <a:r>
              <a:rPr lang="en-US" dirty="0" err="1">
                <a:latin typeface="Arial" panose="020B0604020202020204" pitchFamily="34" charset="0"/>
                <a:cs typeface="Arial" panose="020B0604020202020204" pitchFamily="34" charset="0"/>
              </a:rPr>
              <a:t>deen</a:t>
            </a:r>
            <a:r>
              <a:rPr lang="en-US" dirty="0">
                <a:latin typeface="Arial" panose="020B0604020202020204" pitchFamily="34" charset="0"/>
                <a:cs typeface="Arial" panose="020B0604020202020204" pitchFamily="34" charset="0"/>
              </a:rPr>
              <a:t>’ instead of mazhab is used to refer to it in the Quran,</a:t>
            </a:r>
          </a:p>
          <a:p>
            <a:pPr>
              <a:buFontTx/>
              <a:buChar char="-"/>
            </a:pPr>
            <a:r>
              <a:rPr lang="en-US" dirty="0">
                <a:latin typeface="Arial" panose="020B0604020202020204" pitchFamily="34" charset="0"/>
                <a:cs typeface="Arial" panose="020B0604020202020204" pitchFamily="34" charset="0"/>
              </a:rPr>
              <a:t>Not merely a set of beliefs and rituals, but a complete way of life.</a:t>
            </a:r>
          </a:p>
          <a:p>
            <a:pPr>
              <a:buFontTx/>
              <a:buChar char="-"/>
            </a:pPr>
            <a:r>
              <a:rPr lang="en-US" dirty="0">
                <a:latin typeface="Arial" panose="020B0604020202020204" pitchFamily="34" charset="0"/>
                <a:cs typeface="Arial" panose="020B0604020202020204" pitchFamily="34" charset="0"/>
              </a:rPr>
              <a:t>Encompasses a number of systems and laws.</a:t>
            </a:r>
          </a:p>
          <a:p>
            <a:pPr marL="0" indent="0">
              <a:buNone/>
            </a:pPr>
            <a:r>
              <a:rPr lang="en-US" b="1" i="1" dirty="0">
                <a:latin typeface="Arial" panose="020B0604020202020204" pitchFamily="34" charset="0"/>
                <a:cs typeface="Arial" panose="020B0604020202020204" pitchFamily="34" charset="0"/>
              </a:rPr>
              <a:t>“This day I have perfected your </a:t>
            </a:r>
            <a:r>
              <a:rPr lang="en-US" b="1" i="1" dirty="0" err="1">
                <a:latin typeface="Arial" panose="020B0604020202020204" pitchFamily="34" charset="0"/>
                <a:cs typeface="Arial" panose="020B0604020202020204" pitchFamily="34" charset="0"/>
              </a:rPr>
              <a:t>deen</a:t>
            </a:r>
            <a:r>
              <a:rPr lang="en-US" b="1" i="1" dirty="0">
                <a:latin typeface="Arial" panose="020B0604020202020204" pitchFamily="34" charset="0"/>
                <a:cs typeface="Arial" panose="020B0604020202020204" pitchFamily="34" charset="0"/>
              </a:rPr>
              <a:t> for you, completed my favor upon you, and have chosen Islam for you as your </a:t>
            </a:r>
            <a:r>
              <a:rPr lang="en-US" b="1" i="1" dirty="0" err="1">
                <a:latin typeface="Arial" panose="020B0604020202020204" pitchFamily="34" charset="0"/>
                <a:cs typeface="Arial" panose="020B0604020202020204" pitchFamily="34" charset="0"/>
              </a:rPr>
              <a:t>deen</a:t>
            </a:r>
            <a:r>
              <a:rPr lang="en-US" b="1" i="1" dirty="0">
                <a:latin typeface="Arial" panose="020B0604020202020204" pitchFamily="34" charset="0"/>
                <a:cs typeface="Arial" panose="020B0604020202020204" pitchFamily="34" charset="0"/>
              </a:rPr>
              <a:t>.” </a:t>
            </a:r>
            <a:r>
              <a:rPr lang="en-US" b="1" dirty="0">
                <a:latin typeface="Arial" panose="020B0604020202020204" pitchFamily="34" charset="0"/>
                <a:cs typeface="Arial" panose="020B0604020202020204" pitchFamily="34" charset="0"/>
              </a:rPr>
              <a:t>(Al-</a:t>
            </a:r>
            <a:r>
              <a:rPr lang="en-US" b="1" dirty="0" err="1">
                <a:latin typeface="Arial" panose="020B0604020202020204" pitchFamily="34" charset="0"/>
                <a:cs typeface="Arial" panose="020B0604020202020204" pitchFamily="34" charset="0"/>
              </a:rPr>
              <a:t>Maidah</a:t>
            </a:r>
            <a:r>
              <a:rPr lang="en-US" b="1" dirty="0">
                <a:latin typeface="Arial" panose="020B0604020202020204" pitchFamily="34" charset="0"/>
                <a:cs typeface="Arial" panose="020B0604020202020204" pitchFamily="34" charset="0"/>
              </a:rPr>
              <a:t> – 3)</a:t>
            </a:r>
          </a:p>
          <a:p>
            <a:pPr marL="0" indent="0">
              <a:buNone/>
            </a:pPr>
            <a:r>
              <a:rPr lang="en-US" b="1" i="1" dirty="0">
                <a:latin typeface="Arial" panose="020B0604020202020204" pitchFamily="34" charset="0"/>
                <a:cs typeface="Arial" panose="020B0604020202020204" pitchFamily="34" charset="0"/>
              </a:rPr>
              <a:t>“Surely the true </a:t>
            </a:r>
            <a:r>
              <a:rPr lang="en-US" b="1" i="1" dirty="0" err="1">
                <a:latin typeface="Arial" panose="020B0604020202020204" pitchFamily="34" charset="0"/>
                <a:cs typeface="Arial" panose="020B0604020202020204" pitchFamily="34" charset="0"/>
              </a:rPr>
              <a:t>deen</a:t>
            </a:r>
            <a:r>
              <a:rPr lang="en-US" b="1" i="1" dirty="0">
                <a:latin typeface="Arial" panose="020B0604020202020204" pitchFamily="34" charset="0"/>
                <a:cs typeface="Arial" panose="020B0604020202020204" pitchFamily="34" charset="0"/>
              </a:rPr>
              <a:t> in the sight of Allah is Islam.” </a:t>
            </a:r>
            <a:r>
              <a:rPr lang="en-US" b="1" dirty="0">
                <a:latin typeface="Arial" panose="020B0604020202020204" pitchFamily="34" charset="0"/>
                <a:cs typeface="Arial" panose="020B0604020202020204" pitchFamily="34" charset="0"/>
              </a:rPr>
              <a:t>(</a:t>
            </a:r>
            <a:r>
              <a:rPr lang="en-US" b="1" dirty="0" err="1">
                <a:latin typeface="Arial" panose="020B0604020202020204" pitchFamily="34" charset="0"/>
                <a:cs typeface="Arial" panose="020B0604020202020204" pitchFamily="34" charset="0"/>
              </a:rPr>
              <a:t>Aal</a:t>
            </a:r>
            <a:r>
              <a:rPr lang="en-US" b="1" dirty="0">
                <a:latin typeface="Arial" panose="020B0604020202020204" pitchFamily="34" charset="0"/>
                <a:cs typeface="Arial" panose="020B0604020202020204" pitchFamily="34" charset="0"/>
              </a:rPr>
              <a:t> e Imran – 19)</a:t>
            </a:r>
          </a:p>
          <a:p>
            <a:pPr marL="0" indent="0">
              <a:buNone/>
            </a:pPr>
            <a:endParaRPr lang="en-US" b="1" dirty="0">
              <a:latin typeface="Arial" panose="020B0604020202020204" pitchFamily="34" charset="0"/>
              <a:cs typeface="Arial" panose="020B0604020202020204" pitchFamily="34" charset="0"/>
            </a:endParaRPr>
          </a:p>
          <a:p>
            <a:pPr marL="0" indent="0">
              <a:buNone/>
            </a:pPr>
            <a:r>
              <a:rPr lang="en-US" b="1" dirty="0">
                <a:latin typeface="Arial" panose="020B0604020202020204" pitchFamily="34" charset="0"/>
                <a:cs typeface="Arial" panose="020B0604020202020204" pitchFamily="34" charset="0"/>
              </a:rPr>
              <a:t>5. A Moderate Religion</a:t>
            </a:r>
          </a:p>
          <a:p>
            <a:pPr marL="0" indent="0">
              <a:buNone/>
            </a:pPr>
            <a:r>
              <a:rPr lang="en-US" b="1" i="1" dirty="0">
                <a:latin typeface="Arial" panose="020B0604020202020204" pitchFamily="34" charset="0"/>
                <a:cs typeface="Arial" panose="020B0604020202020204" pitchFamily="34" charset="0"/>
              </a:rPr>
              <a:t>“In the same way We made you a moderate Ummah.” </a:t>
            </a:r>
            <a:r>
              <a:rPr lang="en-US" b="1" dirty="0">
                <a:latin typeface="Arial" panose="020B0604020202020204" pitchFamily="34" charset="0"/>
                <a:cs typeface="Arial" panose="020B0604020202020204" pitchFamily="34" charset="0"/>
              </a:rPr>
              <a:t>(Al-Baqarah – 143)</a:t>
            </a:r>
          </a:p>
          <a:p>
            <a:pPr marL="0" indent="0">
              <a:buNone/>
            </a:pPr>
            <a:r>
              <a:rPr lang="en-US" sz="1500" b="1" i="1" dirty="0">
                <a:latin typeface="Arial" panose="020B0604020202020204" pitchFamily="34" charset="0"/>
                <a:cs typeface="Arial" panose="020B0604020202020204" pitchFamily="34" charset="0"/>
              </a:rPr>
              <a:t>“</a:t>
            </a:r>
            <a:r>
              <a:rPr lang="en-GB" sz="1500" b="1" i="1" dirty="0">
                <a:latin typeface="Arial" panose="020B0604020202020204" pitchFamily="34" charset="0"/>
                <a:cs typeface="Arial" panose="020B0604020202020204" pitchFamily="34" charset="0"/>
              </a:rPr>
              <a:t>A group of three men came to the houses of the wives of the Prophet</a:t>
            </a:r>
            <a:r>
              <a:rPr lang="en-US" sz="1500" b="1" i="1" dirty="0">
                <a:latin typeface="Arial" panose="020B0604020202020204" pitchFamily="34" charset="0"/>
                <a:cs typeface="Arial" panose="020B0604020202020204" pitchFamily="34" charset="0"/>
              </a:rPr>
              <a:t> </a:t>
            </a:r>
            <a:r>
              <a:rPr lang="en-GB" sz="1500" b="1" i="1" dirty="0">
                <a:latin typeface="Arial" panose="020B0604020202020204" pitchFamily="34" charset="0"/>
                <a:cs typeface="Arial" panose="020B0604020202020204" pitchFamily="34" charset="0"/>
              </a:rPr>
              <a:t>asking how the Prophet </a:t>
            </a:r>
            <a:r>
              <a:rPr lang="ar-SA" sz="1500" b="1" i="1" dirty="0">
                <a:latin typeface="Arial" panose="020B0604020202020204" pitchFamily="34" charset="0"/>
                <a:cs typeface="Arial" panose="020B0604020202020204" pitchFamily="34" charset="0"/>
              </a:rPr>
              <a:t> </a:t>
            </a:r>
            <a:r>
              <a:rPr lang="en-GB" sz="1500" b="1" i="1" dirty="0">
                <a:latin typeface="Arial" panose="020B0604020202020204" pitchFamily="34" charset="0"/>
                <a:cs typeface="Arial" panose="020B0604020202020204" pitchFamily="34" charset="0"/>
              </a:rPr>
              <a:t>worshipped (Allah), and when they were informed about that, they considered their worship insufficient and said, "Where are we from the Prophet as his past and future sins have been forgiven." Then one of them said, "I will offer the prayer throughout the night forever." The other said, "I will fast throughout the year and will not break my fast." The third said, "I will keep away from the women and will not marry forever." Allah's Messenger</a:t>
            </a:r>
            <a:r>
              <a:rPr lang="en-US" sz="1500" b="1" i="1" dirty="0">
                <a:latin typeface="Arial" panose="020B0604020202020204" pitchFamily="34" charset="0"/>
                <a:cs typeface="Arial" panose="020B0604020202020204" pitchFamily="34" charset="0"/>
              </a:rPr>
              <a:t> </a:t>
            </a:r>
            <a:r>
              <a:rPr lang="en-GB" sz="1500" b="1" i="1" dirty="0">
                <a:latin typeface="Arial" panose="020B0604020202020204" pitchFamily="34" charset="0"/>
                <a:cs typeface="Arial" panose="020B0604020202020204" pitchFamily="34" charset="0"/>
              </a:rPr>
              <a:t>came to them and said, "Are you the same people who said so-and-so? By Allah, I am more submissive to Allah and more afraid of Him than you; yet I fast and break my fast, I do sleep and I also marry women. So he who does not follow my tradition in religion, is not from me (not one of my followers).” </a:t>
            </a:r>
            <a:r>
              <a:rPr lang="en-GB" sz="1500" b="1" dirty="0">
                <a:latin typeface="Arial" panose="020B0604020202020204" pitchFamily="34" charset="0"/>
                <a:cs typeface="Arial" panose="020B0604020202020204" pitchFamily="34" charset="0"/>
              </a:rPr>
              <a:t>(Bukhari &amp; Muslim)</a:t>
            </a:r>
            <a:endParaRPr lang="en-US" sz="1500" b="1" i="1" dirty="0">
              <a:latin typeface="Arial" panose="020B0604020202020204" pitchFamily="34" charset="0"/>
              <a:cs typeface="Arial" panose="020B0604020202020204" pitchFamily="34" charset="0"/>
            </a:endParaRPr>
          </a:p>
          <a:p>
            <a:pPr marL="0" indent="0">
              <a:buNone/>
            </a:pPr>
            <a:r>
              <a:rPr lang="en-US" b="1" dirty="0">
                <a:latin typeface="Arial" panose="020B0604020202020204" pitchFamily="34" charset="0"/>
                <a:cs typeface="Arial" panose="020B0604020202020204" pitchFamily="34" charset="0"/>
              </a:rPr>
              <a:t> </a:t>
            </a:r>
            <a:endParaRPr lang="en-GB"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27561027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931831" y="515155"/>
            <a:ext cx="9929611" cy="6053070"/>
          </a:xfrm>
        </p:spPr>
        <p:txBody>
          <a:bodyPr/>
          <a:lstStyle/>
          <a:p>
            <a:pPr marL="0" indent="0">
              <a:buNone/>
            </a:pPr>
            <a:r>
              <a:rPr lang="en-US" b="1" dirty="0">
                <a:latin typeface="Arial" panose="020B0604020202020204" pitchFamily="34" charset="0"/>
                <a:cs typeface="Arial" panose="020B0604020202020204" pitchFamily="34" charset="0"/>
              </a:rPr>
              <a:t>6. Convenience</a:t>
            </a:r>
          </a:p>
          <a:p>
            <a:pPr marL="0" indent="0">
              <a:buNone/>
            </a:pPr>
            <a:r>
              <a:rPr lang="en-GB" b="1" i="1" dirty="0">
                <a:latin typeface="Arial" panose="020B0604020202020204" pitchFamily="34" charset="0"/>
                <a:cs typeface="Arial" panose="020B0604020202020204" pitchFamily="34" charset="0"/>
              </a:rPr>
              <a:t>“</a:t>
            </a:r>
            <a:r>
              <a:rPr lang="en-GB" b="1" i="1" dirty="0" err="1">
                <a:latin typeface="Arial" panose="020B0604020202020204" pitchFamily="34" charset="0"/>
                <a:cs typeface="Arial" panose="020B0604020202020204" pitchFamily="34" charset="0"/>
              </a:rPr>
              <a:t>A'isha</a:t>
            </a:r>
            <a:r>
              <a:rPr lang="en-GB" b="1" i="1" dirty="0">
                <a:latin typeface="Arial" panose="020B0604020202020204" pitchFamily="34" charset="0"/>
                <a:cs typeface="Arial" panose="020B0604020202020204" pitchFamily="34" charset="0"/>
              </a:rPr>
              <a:t>, the wife of Allah's Apostle</a:t>
            </a:r>
            <a:r>
              <a:rPr lang="ar-SA" b="1" i="1" dirty="0">
                <a:latin typeface="Arial" panose="020B0604020202020204" pitchFamily="34" charset="0"/>
                <a:cs typeface="Arial" panose="020B0604020202020204" pitchFamily="34" charset="0"/>
              </a:rPr>
              <a:t> </a:t>
            </a:r>
            <a:r>
              <a:rPr lang="en-GB" b="1" i="1" dirty="0">
                <a:latin typeface="Arial" panose="020B0604020202020204" pitchFamily="34" charset="0"/>
                <a:cs typeface="Arial" panose="020B0604020202020204" pitchFamily="34" charset="0"/>
              </a:rPr>
              <a:t>said that whenever he had to choose between two things he adopted the easier one, provided it was nor sin, but if it was any sin he was the one who was the farthest from it of the people; and Allah's Messenger</a:t>
            </a:r>
            <a:r>
              <a:rPr lang="ar-SA" b="1" i="1" dirty="0">
                <a:latin typeface="Arial" panose="020B0604020202020204" pitchFamily="34" charset="0"/>
                <a:cs typeface="Arial" panose="020B0604020202020204" pitchFamily="34" charset="0"/>
              </a:rPr>
              <a:t> </a:t>
            </a:r>
            <a:r>
              <a:rPr lang="en-GB" b="1" i="1" dirty="0">
                <a:latin typeface="Arial" panose="020B0604020202020204" pitchFamily="34" charset="0"/>
                <a:cs typeface="Arial" panose="020B0604020202020204" pitchFamily="34" charset="0"/>
              </a:rPr>
              <a:t>never took revenge from anyone because of his personal grievance, unless what Allah, the Exalted and Glorious, had made inviolable had been violated.” </a:t>
            </a:r>
            <a:r>
              <a:rPr lang="en-GB" b="1" dirty="0">
                <a:latin typeface="Arial" panose="020B0604020202020204" pitchFamily="34" charset="0"/>
                <a:cs typeface="Arial" panose="020B0604020202020204" pitchFamily="34" charset="0"/>
              </a:rPr>
              <a:t>(Muslim)</a:t>
            </a:r>
          </a:p>
          <a:p>
            <a:pPr marL="0" indent="0">
              <a:buNone/>
            </a:pPr>
            <a:r>
              <a:rPr lang="en-US" b="1" i="1" dirty="0">
                <a:latin typeface="Arial" panose="020B0604020202020204" pitchFamily="34" charset="0"/>
                <a:cs typeface="Arial" panose="020B0604020202020204" pitchFamily="34" charset="0"/>
              </a:rPr>
              <a:t>"Religion is very easy and whoever overburdens himself in his religion will not be able to continue in that way. So you should not be extremists, but try to be near to perfection and receive the good tidings that you will be rewarded; and gain strength by worshipping in the mornings, the afternoons, and during the last hours of the nights.“ </a:t>
            </a:r>
            <a:r>
              <a:rPr lang="en-US" b="1" dirty="0">
                <a:latin typeface="Arial" panose="020B0604020202020204" pitchFamily="34" charset="0"/>
                <a:cs typeface="Arial" panose="020B0604020202020204" pitchFamily="34" charset="0"/>
              </a:rPr>
              <a:t>(Bukhari)</a:t>
            </a:r>
          </a:p>
          <a:p>
            <a:pPr marL="0" indent="0">
              <a:buNone/>
            </a:pPr>
            <a:r>
              <a:rPr lang="en-US" b="1" i="1" dirty="0">
                <a:latin typeface="Arial" panose="020B0604020202020204" pitchFamily="34" charset="0"/>
                <a:cs typeface="Arial" panose="020B0604020202020204" pitchFamily="34" charset="0"/>
              </a:rPr>
              <a:t>“Make things easy and do not make them difficult, cheer the people up by conveying glad tidings and do not repulse them.” </a:t>
            </a:r>
            <a:r>
              <a:rPr lang="en-US" b="1" dirty="0">
                <a:latin typeface="Arial" panose="020B0604020202020204" pitchFamily="34" charset="0"/>
                <a:cs typeface="Arial" panose="020B0604020202020204" pitchFamily="34" charset="0"/>
              </a:rPr>
              <a:t>(Bukhari &amp; Muslim)</a:t>
            </a:r>
          </a:p>
          <a:p>
            <a:pPr marL="0" indent="0">
              <a:buNone/>
            </a:pPr>
            <a:endParaRPr lang="en-US" b="1" i="1" dirty="0">
              <a:latin typeface="Arial" panose="020B0604020202020204" pitchFamily="34" charset="0"/>
              <a:cs typeface="Arial" panose="020B0604020202020204" pitchFamily="34" charset="0"/>
            </a:endParaRPr>
          </a:p>
          <a:p>
            <a:pPr marL="0" indent="0">
              <a:buNone/>
            </a:pPr>
            <a:r>
              <a:rPr lang="en-US" b="1" dirty="0">
                <a:latin typeface="Arial" panose="020B0604020202020204" pitchFamily="34" charset="0"/>
                <a:cs typeface="Arial" panose="020B0604020202020204" pitchFamily="34" charset="0"/>
              </a:rPr>
              <a:t>7. Promotes Peace</a:t>
            </a:r>
          </a:p>
          <a:p>
            <a:pPr>
              <a:buFontTx/>
              <a:buChar char="-"/>
            </a:pPr>
            <a:r>
              <a:rPr lang="en-US" dirty="0">
                <a:latin typeface="Arial" panose="020B0604020202020204" pitchFamily="34" charset="0"/>
                <a:cs typeface="Arial" panose="020B0604020202020204" pitchFamily="34" charset="0"/>
              </a:rPr>
              <a:t>The Prophet’s peaceful nature</a:t>
            </a:r>
          </a:p>
          <a:p>
            <a:pPr marL="0" indent="0">
              <a:buNone/>
            </a:pPr>
            <a:r>
              <a:rPr lang="en-US" b="1" i="1" dirty="0">
                <a:latin typeface="Arial" panose="020B0604020202020204" pitchFamily="34" charset="0"/>
                <a:cs typeface="Arial" panose="020B0604020202020204" pitchFamily="34" charset="0"/>
              </a:rPr>
              <a:t>“And we have not sent you but as </a:t>
            </a:r>
            <a:r>
              <a:rPr lang="en-US" b="1" i="1" u="sng" dirty="0">
                <a:latin typeface="Arial" panose="020B0604020202020204" pitchFamily="34" charset="0"/>
                <a:cs typeface="Arial" panose="020B0604020202020204" pitchFamily="34" charset="0"/>
              </a:rPr>
              <a:t>mercy</a:t>
            </a:r>
            <a:r>
              <a:rPr lang="en-US" b="1" i="1" dirty="0">
                <a:latin typeface="Arial" panose="020B0604020202020204" pitchFamily="34" charset="0"/>
                <a:cs typeface="Arial" panose="020B0604020202020204" pitchFamily="34" charset="0"/>
              </a:rPr>
              <a:t> for all worlds.” </a:t>
            </a:r>
            <a:r>
              <a:rPr lang="en-US" dirty="0">
                <a:latin typeface="Arial" panose="020B0604020202020204" pitchFamily="34" charset="0"/>
                <a:cs typeface="Arial" panose="020B0604020202020204" pitchFamily="34" charset="0"/>
              </a:rPr>
              <a:t>(Al-</a:t>
            </a:r>
            <a:r>
              <a:rPr lang="en-US" dirty="0" err="1">
                <a:latin typeface="Arial" panose="020B0604020202020204" pitchFamily="34" charset="0"/>
                <a:cs typeface="Arial" panose="020B0604020202020204" pitchFamily="34" charset="0"/>
              </a:rPr>
              <a:t>Anbiyaa</a:t>
            </a:r>
            <a:r>
              <a:rPr lang="en-US" dirty="0">
                <a:latin typeface="Arial" panose="020B0604020202020204" pitchFamily="34" charset="0"/>
                <a:cs typeface="Arial" panose="020B0604020202020204" pitchFamily="34" charset="0"/>
              </a:rPr>
              <a:t> – 107)</a:t>
            </a:r>
          </a:p>
          <a:p>
            <a:pPr marL="0" indent="0">
              <a:buNone/>
            </a:pPr>
            <a:endParaRPr lang="en-GB"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98134096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40924" y="489397"/>
            <a:ext cx="9530366" cy="5975797"/>
          </a:xfrm>
        </p:spPr>
        <p:txBody>
          <a:bodyPr/>
          <a:lstStyle/>
          <a:p>
            <a:pPr>
              <a:buFontTx/>
              <a:buChar char="-"/>
            </a:pPr>
            <a:r>
              <a:rPr lang="en-US" dirty="0">
                <a:latin typeface="Arial" panose="020B0604020202020204" pitchFamily="34" charset="0"/>
                <a:cs typeface="Arial" panose="020B0604020202020204" pitchFamily="34" charset="0"/>
              </a:rPr>
              <a:t>The last sermon at Hajj</a:t>
            </a:r>
          </a:p>
          <a:p>
            <a:pPr>
              <a:buFontTx/>
              <a:buChar char="-"/>
            </a:pPr>
            <a:r>
              <a:rPr lang="en-GB" b="1" i="1" dirty="0">
                <a:latin typeface="Arial" panose="020B0604020202020204" pitchFamily="34" charset="0"/>
                <a:cs typeface="Arial" panose="020B0604020202020204" pitchFamily="34" charset="0"/>
              </a:rPr>
              <a:t>Abu Moosa R.A. says: “I asked the Messenger of Allah </a:t>
            </a:r>
            <a:r>
              <a:rPr lang="ar-SA" b="1" i="1" dirty="0">
                <a:latin typeface="Arial" panose="020B0604020202020204" pitchFamily="34" charset="0"/>
                <a:cs typeface="Arial" panose="020B0604020202020204" pitchFamily="34" charset="0"/>
              </a:rPr>
              <a:t> </a:t>
            </a:r>
            <a:r>
              <a:rPr lang="en-US" b="1" i="1" dirty="0">
                <a:latin typeface="Arial" panose="020B0604020202020204" pitchFamily="34" charset="0"/>
                <a:cs typeface="Arial" panose="020B0604020202020204" pitchFamily="34" charset="0"/>
              </a:rPr>
              <a:t>- </a:t>
            </a:r>
            <a:r>
              <a:rPr lang="en-GB" b="1" i="1" dirty="0">
                <a:latin typeface="Arial" panose="020B0604020202020204" pitchFamily="34" charset="0"/>
                <a:cs typeface="Arial" panose="020B0604020202020204" pitchFamily="34" charset="0"/>
              </a:rPr>
              <a:t>Who is the most excellent among the Muslims?" He said, "One from whose tongue and hands the other Muslims are secure.” </a:t>
            </a:r>
            <a:r>
              <a:rPr lang="en-GB" b="1" dirty="0">
                <a:latin typeface="Arial" panose="020B0604020202020204" pitchFamily="34" charset="0"/>
                <a:cs typeface="Arial" panose="020B0604020202020204" pitchFamily="34" charset="0"/>
              </a:rPr>
              <a:t>(Bukhari &amp; Muslim)</a:t>
            </a:r>
          </a:p>
          <a:p>
            <a:pPr>
              <a:buFontTx/>
              <a:buChar char="-"/>
            </a:pPr>
            <a:endParaRPr lang="en-US" b="1" i="1" dirty="0">
              <a:latin typeface="Arial" panose="020B0604020202020204" pitchFamily="34" charset="0"/>
              <a:cs typeface="Arial" panose="020B0604020202020204" pitchFamily="34" charset="0"/>
            </a:endParaRPr>
          </a:p>
          <a:p>
            <a:pPr marL="0" indent="0">
              <a:buNone/>
            </a:pPr>
            <a:r>
              <a:rPr lang="en-US" b="1" dirty="0">
                <a:latin typeface="Arial" panose="020B0604020202020204" pitchFamily="34" charset="0"/>
                <a:cs typeface="Arial" panose="020B0604020202020204" pitchFamily="34" charset="0"/>
              </a:rPr>
              <a:t>8. Encouraged to Use Logic &amp; Reason</a:t>
            </a:r>
          </a:p>
          <a:p>
            <a:pPr>
              <a:buFontTx/>
              <a:buChar char="-"/>
            </a:pPr>
            <a:r>
              <a:rPr lang="en-US" dirty="0">
                <a:latin typeface="Arial" panose="020B0604020202020204" pitchFamily="34" charset="0"/>
                <a:cs typeface="Arial" panose="020B0604020202020204" pitchFamily="34" charset="0"/>
              </a:rPr>
              <a:t>The concept of </a:t>
            </a:r>
            <a:r>
              <a:rPr lang="en-US" dirty="0" err="1">
                <a:latin typeface="Arial" panose="020B0604020202020204" pitchFamily="34" charset="0"/>
                <a:cs typeface="Arial" panose="020B0604020202020204" pitchFamily="34" charset="0"/>
              </a:rPr>
              <a:t>Ijtihad</a:t>
            </a:r>
            <a:endParaRPr lang="en-US" dirty="0">
              <a:latin typeface="Arial" panose="020B0604020202020204" pitchFamily="34" charset="0"/>
              <a:cs typeface="Arial" panose="020B0604020202020204" pitchFamily="34" charset="0"/>
            </a:endParaRPr>
          </a:p>
          <a:p>
            <a:pPr>
              <a:buFontTx/>
              <a:buChar char="-"/>
            </a:pPr>
            <a:r>
              <a:rPr lang="en-US" dirty="0">
                <a:latin typeface="Arial" panose="020B0604020202020204" pitchFamily="34" charset="0"/>
                <a:cs typeface="Arial" panose="020B0604020202020204" pitchFamily="34" charset="0"/>
              </a:rPr>
              <a:t>The Prophet’s habit of seeking consultation</a:t>
            </a:r>
          </a:p>
          <a:p>
            <a:pPr marL="0" indent="0">
              <a:buNone/>
            </a:pPr>
            <a:r>
              <a:rPr lang="en-US" b="1" i="1" dirty="0">
                <a:latin typeface="Arial" panose="020B0604020202020204" pitchFamily="34" charset="0"/>
                <a:cs typeface="Arial" panose="020B0604020202020204" pitchFamily="34" charset="0"/>
              </a:rPr>
              <a:t>“Do they not then ponder about the Quran/ Had it been from someone other than Allah, they would have found in it a great deal of discrepancy.” </a:t>
            </a:r>
            <a:r>
              <a:rPr lang="en-US" b="1" dirty="0">
                <a:latin typeface="Arial" panose="020B0604020202020204" pitchFamily="34" charset="0"/>
                <a:cs typeface="Arial" panose="020B0604020202020204" pitchFamily="34" charset="0"/>
              </a:rPr>
              <a:t>(An-</a:t>
            </a:r>
            <a:r>
              <a:rPr lang="en-US" b="1" dirty="0" err="1">
                <a:latin typeface="Arial" panose="020B0604020202020204" pitchFamily="34" charset="0"/>
                <a:cs typeface="Arial" panose="020B0604020202020204" pitchFamily="34" charset="0"/>
              </a:rPr>
              <a:t>Nisaa</a:t>
            </a:r>
            <a:r>
              <a:rPr lang="en-US" b="1" dirty="0">
                <a:latin typeface="Arial" panose="020B0604020202020204" pitchFamily="34" charset="0"/>
                <a:cs typeface="Arial" panose="020B0604020202020204" pitchFamily="34" charset="0"/>
              </a:rPr>
              <a:t> – 82)</a:t>
            </a:r>
          </a:p>
          <a:p>
            <a:pPr marL="0" indent="0">
              <a:buNone/>
            </a:pPr>
            <a:endParaRPr lang="en-US" b="1" i="1" dirty="0">
              <a:latin typeface="Arial" panose="020B0604020202020204" pitchFamily="34" charset="0"/>
              <a:cs typeface="Arial" panose="020B0604020202020204" pitchFamily="34" charset="0"/>
            </a:endParaRPr>
          </a:p>
          <a:p>
            <a:pPr>
              <a:buAutoNum type="arabicPeriod" startAt="9"/>
            </a:pPr>
            <a:r>
              <a:rPr lang="en-US" b="1" dirty="0">
                <a:latin typeface="Arial" panose="020B0604020202020204" pitchFamily="34" charset="0"/>
                <a:cs typeface="Arial" panose="020B0604020202020204" pitchFamily="34" charset="0"/>
              </a:rPr>
              <a:t>Ummah Given the Duty of the Prophets</a:t>
            </a:r>
          </a:p>
          <a:p>
            <a:pPr marL="0" indent="0">
              <a:buNone/>
            </a:pPr>
            <a:r>
              <a:rPr lang="en-US" dirty="0">
                <a:latin typeface="Arial" panose="020B0604020202020204" pitchFamily="34" charset="0"/>
                <a:cs typeface="Arial" panose="020B0604020202020204" pitchFamily="34" charset="0"/>
              </a:rPr>
              <a:t>- The Prophet SAW ordered his companions in his last sermon to convey his message to the ones who were not yet exposed to it.</a:t>
            </a:r>
          </a:p>
          <a:p>
            <a:pPr marL="0" indent="0">
              <a:buNone/>
            </a:pPr>
            <a:r>
              <a:rPr lang="en-US" b="1" i="1" dirty="0">
                <a:latin typeface="Arial" panose="020B0604020202020204" pitchFamily="34" charset="0"/>
                <a:cs typeface="Arial" panose="020B0604020202020204" pitchFamily="34" charset="0"/>
              </a:rPr>
              <a:t>“You are the best Ummah ever raised for mankind. You bid the fair and forbid the unfair, and you believe in Allah.” </a:t>
            </a:r>
            <a:r>
              <a:rPr lang="en-US" b="1" dirty="0">
                <a:latin typeface="Arial" panose="020B0604020202020204" pitchFamily="34" charset="0"/>
                <a:cs typeface="Arial" panose="020B0604020202020204" pitchFamily="34" charset="0"/>
              </a:rPr>
              <a:t>(</a:t>
            </a:r>
            <a:r>
              <a:rPr lang="en-US" b="1" dirty="0" err="1">
                <a:latin typeface="Arial" panose="020B0604020202020204" pitchFamily="34" charset="0"/>
                <a:cs typeface="Arial" panose="020B0604020202020204" pitchFamily="34" charset="0"/>
              </a:rPr>
              <a:t>Aal</a:t>
            </a:r>
            <a:r>
              <a:rPr lang="en-US" b="1" dirty="0">
                <a:latin typeface="Arial" panose="020B0604020202020204" pitchFamily="34" charset="0"/>
                <a:cs typeface="Arial" panose="020B0604020202020204" pitchFamily="34" charset="0"/>
              </a:rPr>
              <a:t> e Imran – 110)</a:t>
            </a:r>
          </a:p>
          <a:p>
            <a:pPr marL="0" indent="0">
              <a:buNone/>
            </a:pPr>
            <a:endParaRPr lang="en-US" b="1" i="1" dirty="0">
              <a:latin typeface="Arial" panose="020B0604020202020204" pitchFamily="34" charset="0"/>
              <a:cs typeface="Arial" panose="020B0604020202020204" pitchFamily="34" charset="0"/>
            </a:endParaRPr>
          </a:p>
          <a:p>
            <a:pPr marL="0" indent="0">
              <a:buNone/>
            </a:pPr>
            <a:endParaRPr lang="en-GB"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6125606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3832" y="636989"/>
            <a:ext cx="8911687" cy="663777"/>
          </a:xfrm>
        </p:spPr>
        <p:txBody>
          <a:bodyPr/>
          <a:lstStyle/>
          <a:p>
            <a:pPr algn="ctr"/>
            <a:r>
              <a:rPr lang="en-US" dirty="0">
                <a:latin typeface="Arial" panose="020B0604020202020204" pitchFamily="34" charset="0"/>
                <a:cs typeface="Arial" panose="020B0604020202020204" pitchFamily="34" charset="0"/>
              </a:rPr>
              <a:t>Islamic Beliefs &amp; Their Impacts</a:t>
            </a:r>
            <a:endParaRPr lang="en-GB"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2283831" y="1468191"/>
            <a:ext cx="9500337" cy="5100033"/>
          </a:xfrm>
        </p:spPr>
        <p:txBody>
          <a:bodyPr/>
          <a:lstStyle/>
          <a:p>
            <a:pPr algn="ctr">
              <a:buAutoNum type="arabicPeriod"/>
            </a:pPr>
            <a:r>
              <a:rPr lang="en-US" b="1" u="sng" dirty="0" err="1">
                <a:latin typeface="Arial" panose="020B0604020202020204" pitchFamily="34" charset="0"/>
                <a:cs typeface="Arial" panose="020B0604020202020204" pitchFamily="34" charset="0"/>
              </a:rPr>
              <a:t>Tawhid</a:t>
            </a:r>
            <a:r>
              <a:rPr lang="en-US" b="1" u="sng" dirty="0">
                <a:latin typeface="Arial" panose="020B0604020202020204" pitchFamily="34" charset="0"/>
                <a:cs typeface="Arial" panose="020B0604020202020204" pitchFamily="34" charset="0"/>
              </a:rPr>
              <a:t> – Oneness of Allah</a:t>
            </a:r>
          </a:p>
          <a:p>
            <a:pPr marL="0" indent="0">
              <a:buNone/>
            </a:pPr>
            <a:endParaRPr lang="en-US" b="1" u="sng" dirty="0">
              <a:latin typeface="Arial" panose="020B0604020202020204" pitchFamily="34" charset="0"/>
              <a:cs typeface="Arial" panose="020B0604020202020204" pitchFamily="34" charset="0"/>
            </a:endParaRPr>
          </a:p>
          <a:p>
            <a:pPr>
              <a:buFontTx/>
              <a:buChar char="-"/>
            </a:pPr>
            <a:r>
              <a:rPr lang="en-US" dirty="0">
                <a:latin typeface="Arial" panose="020B0604020202020204" pitchFamily="34" charset="0"/>
                <a:cs typeface="Arial" panose="020B0604020202020204" pitchFamily="34" charset="0"/>
              </a:rPr>
              <a:t>There is no deity except for the All-Mighty Allah</a:t>
            </a:r>
          </a:p>
          <a:p>
            <a:pPr>
              <a:buFontTx/>
              <a:buChar char="-"/>
            </a:pPr>
            <a:r>
              <a:rPr lang="en-US" dirty="0">
                <a:latin typeface="Arial" panose="020B0604020202020204" pitchFamily="34" charset="0"/>
                <a:cs typeface="Arial" panose="020B0604020202020204" pitchFamily="34" charset="0"/>
              </a:rPr>
              <a:t>He is alone worthy of worship &amp; all kinds of praise</a:t>
            </a:r>
          </a:p>
          <a:p>
            <a:pPr>
              <a:buFontTx/>
              <a:buChar char="-"/>
            </a:pPr>
            <a:r>
              <a:rPr lang="en-US" dirty="0">
                <a:latin typeface="Arial" panose="020B0604020202020204" pitchFamily="34" charset="0"/>
                <a:cs typeface="Arial" panose="020B0604020202020204" pitchFamily="34" charset="0"/>
              </a:rPr>
              <a:t>He has no beginning and no end</a:t>
            </a:r>
          </a:p>
          <a:p>
            <a:pPr>
              <a:buFontTx/>
              <a:buChar char="-"/>
            </a:pPr>
            <a:r>
              <a:rPr lang="en-US" dirty="0">
                <a:latin typeface="Arial" panose="020B0604020202020204" pitchFamily="34" charset="0"/>
                <a:cs typeface="Arial" panose="020B0604020202020204" pitchFamily="34" charset="0"/>
              </a:rPr>
              <a:t>He has created everything from scratch without the help of any other being, and He provides sustenance for all living creatures</a:t>
            </a:r>
          </a:p>
          <a:p>
            <a:pPr>
              <a:buFontTx/>
              <a:buChar char="-"/>
            </a:pPr>
            <a:r>
              <a:rPr lang="en-US" dirty="0" err="1">
                <a:latin typeface="Arial" panose="020B0604020202020204" pitchFamily="34" charset="0"/>
                <a:cs typeface="Arial" panose="020B0604020202020204" pitchFamily="34" charset="0"/>
              </a:rPr>
              <a:t>Tawhid</a:t>
            </a:r>
            <a:r>
              <a:rPr lang="en-US" dirty="0">
                <a:latin typeface="Arial" panose="020B0604020202020204" pitchFamily="34" charset="0"/>
                <a:cs typeface="Arial" panose="020B0604020202020204" pitchFamily="34" charset="0"/>
              </a:rPr>
              <a:t> can be categorized into three types</a:t>
            </a:r>
          </a:p>
          <a:p>
            <a:pPr marL="0" indent="0">
              <a:buNone/>
            </a:pPr>
            <a:endParaRPr lang="en-US" dirty="0">
              <a:latin typeface="Arial" panose="020B0604020202020204" pitchFamily="34" charset="0"/>
              <a:cs typeface="Arial" panose="020B0604020202020204" pitchFamily="34" charset="0"/>
            </a:endParaRPr>
          </a:p>
          <a:p>
            <a:pPr>
              <a:buAutoNum type="arabicPeriod"/>
            </a:pPr>
            <a:r>
              <a:rPr lang="en-US" b="1" dirty="0" err="1">
                <a:latin typeface="Arial" panose="020B0604020202020204" pitchFamily="34" charset="0"/>
                <a:cs typeface="Arial" panose="020B0604020202020204" pitchFamily="34" charset="0"/>
              </a:rPr>
              <a:t>Tawhid</a:t>
            </a:r>
            <a:r>
              <a:rPr lang="en-US" b="1" dirty="0">
                <a:latin typeface="Arial" panose="020B0604020202020204" pitchFamily="34" charset="0"/>
                <a:cs typeface="Arial" panose="020B0604020202020204" pitchFamily="34" charset="0"/>
              </a:rPr>
              <a:t>/Oneness in Person </a:t>
            </a:r>
            <a:r>
              <a:rPr lang="ar-SA" b="1" dirty="0">
                <a:latin typeface="Arial" panose="020B0604020202020204" pitchFamily="34" charset="0"/>
                <a:cs typeface="Arial" panose="020B0604020202020204" pitchFamily="34" charset="0"/>
              </a:rPr>
              <a:t>(توحيد في الذات)</a:t>
            </a:r>
            <a:endParaRPr lang="en-US" b="1" dirty="0">
              <a:latin typeface="Arial" panose="020B0604020202020204" pitchFamily="34" charset="0"/>
              <a:cs typeface="Arial" panose="020B0604020202020204" pitchFamily="34" charset="0"/>
            </a:endParaRPr>
          </a:p>
          <a:p>
            <a:pPr>
              <a:buFontTx/>
              <a:buChar char="-"/>
            </a:pPr>
            <a:r>
              <a:rPr lang="en-US" dirty="0">
                <a:latin typeface="Arial" panose="020B0604020202020204" pitchFamily="34" charset="0"/>
                <a:cs typeface="Arial" panose="020B0604020202020204" pitchFamily="34" charset="0"/>
              </a:rPr>
              <a:t>He is the One and Only and has no partner</a:t>
            </a:r>
          </a:p>
          <a:p>
            <a:pPr>
              <a:buFontTx/>
              <a:buChar char="-"/>
            </a:pPr>
            <a:r>
              <a:rPr lang="en-US" dirty="0">
                <a:latin typeface="Arial" panose="020B0604020202020204" pitchFamily="34" charset="0"/>
                <a:cs typeface="Arial" panose="020B0604020202020204" pitchFamily="34" charset="0"/>
              </a:rPr>
              <a:t>Refer to Surah </a:t>
            </a:r>
            <a:r>
              <a:rPr lang="en-US" dirty="0" err="1">
                <a:latin typeface="Arial" panose="020B0604020202020204" pitchFamily="34" charset="0"/>
                <a:cs typeface="Arial" panose="020B0604020202020204" pitchFamily="34" charset="0"/>
              </a:rPr>
              <a:t>Ikhlas</a:t>
            </a:r>
            <a:r>
              <a:rPr lang="en-US" dirty="0">
                <a:latin typeface="Arial" panose="020B0604020202020204" pitchFamily="34" charset="0"/>
                <a:cs typeface="Arial" panose="020B0604020202020204" pitchFamily="34" charset="0"/>
              </a:rPr>
              <a:t> </a:t>
            </a:r>
            <a:endParaRPr lang="en-GB"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25982196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176529" y="708338"/>
            <a:ext cx="9633397" cy="5834130"/>
          </a:xfrm>
        </p:spPr>
        <p:txBody>
          <a:bodyPr/>
          <a:lstStyle/>
          <a:p>
            <a:pPr marL="0" indent="0">
              <a:buNone/>
            </a:pPr>
            <a:r>
              <a:rPr lang="en-US" b="1" dirty="0">
                <a:latin typeface="Arial" panose="020B0604020202020204" pitchFamily="34" charset="0"/>
                <a:cs typeface="Arial" panose="020B0604020202020204" pitchFamily="34" charset="0"/>
              </a:rPr>
              <a:t>2. Unity/Oneness in Attributes</a:t>
            </a:r>
            <a:r>
              <a:rPr lang="ar-SA" b="1" dirty="0">
                <a:latin typeface="Arial" panose="020B0604020202020204" pitchFamily="34" charset="0"/>
                <a:cs typeface="Arial" panose="020B0604020202020204" pitchFamily="34" charset="0"/>
              </a:rPr>
              <a:t> (توحيد في الصفات) </a:t>
            </a:r>
            <a:endParaRPr lang="en-US" b="1" dirty="0">
              <a:latin typeface="Arial" panose="020B0604020202020204" pitchFamily="34" charset="0"/>
              <a:cs typeface="Arial" panose="020B0604020202020204" pitchFamily="34" charset="0"/>
            </a:endParaRPr>
          </a:p>
          <a:p>
            <a:pPr>
              <a:buFontTx/>
              <a:buChar char="-"/>
            </a:pPr>
            <a:r>
              <a:rPr lang="en-US" dirty="0">
                <a:latin typeface="Arial" panose="020B0604020202020204" pitchFamily="34" charset="0"/>
                <a:cs typeface="Arial" panose="020B0604020202020204" pitchFamily="34" charset="0"/>
              </a:rPr>
              <a:t>He alone is worthy of all the attributes</a:t>
            </a:r>
            <a:endParaRPr lang="en-GB" dirty="0">
              <a:latin typeface="Arial" panose="020B0604020202020204" pitchFamily="34" charset="0"/>
              <a:cs typeface="Arial" panose="020B0604020202020204" pitchFamily="34" charset="0"/>
            </a:endParaRPr>
          </a:p>
          <a:p>
            <a:pPr>
              <a:buFontTx/>
              <a:buChar char="-"/>
            </a:pPr>
            <a:r>
              <a:rPr lang="en-US" b="1" i="1" dirty="0">
                <a:latin typeface="Arial" panose="020B0604020202020204" pitchFamily="34" charset="0"/>
                <a:cs typeface="Arial" panose="020B0604020202020204" pitchFamily="34" charset="0"/>
              </a:rPr>
              <a:t>“And to Allah belong the best names, so invoke Him by them.” </a:t>
            </a:r>
            <a:r>
              <a:rPr lang="en-US" b="1" dirty="0">
                <a:latin typeface="Arial" panose="020B0604020202020204" pitchFamily="34" charset="0"/>
                <a:cs typeface="Arial" panose="020B0604020202020204" pitchFamily="34" charset="0"/>
              </a:rPr>
              <a:t>(Al-</a:t>
            </a:r>
            <a:r>
              <a:rPr lang="en-US" b="1" dirty="0" err="1">
                <a:latin typeface="Arial" panose="020B0604020202020204" pitchFamily="34" charset="0"/>
                <a:cs typeface="Arial" panose="020B0604020202020204" pitchFamily="34" charset="0"/>
              </a:rPr>
              <a:t>A’araf</a:t>
            </a:r>
            <a:r>
              <a:rPr lang="en-US" b="1" dirty="0">
                <a:latin typeface="Arial" panose="020B0604020202020204" pitchFamily="34" charset="0"/>
                <a:cs typeface="Arial" panose="020B0604020202020204" pitchFamily="34" charset="0"/>
              </a:rPr>
              <a:t> - 180)</a:t>
            </a:r>
          </a:p>
          <a:p>
            <a:pPr>
              <a:buFontTx/>
              <a:buChar char="-"/>
            </a:pPr>
            <a:r>
              <a:rPr lang="en-US" b="1" i="1" dirty="0">
                <a:latin typeface="Arial" panose="020B0604020202020204" pitchFamily="34" charset="0"/>
                <a:cs typeface="Arial" panose="020B0604020202020204" pitchFamily="34" charset="0"/>
              </a:rPr>
              <a:t>“God, there is no god but He, His are the Most Beautiful Names.” </a:t>
            </a:r>
            <a:r>
              <a:rPr lang="en-US" b="1" dirty="0">
                <a:latin typeface="Arial" panose="020B0604020202020204" pitchFamily="34" charset="0"/>
                <a:cs typeface="Arial" panose="020B0604020202020204" pitchFamily="34" charset="0"/>
              </a:rPr>
              <a:t>(</a:t>
            </a:r>
            <a:r>
              <a:rPr lang="en-US" b="1" dirty="0" err="1">
                <a:latin typeface="Arial" panose="020B0604020202020204" pitchFamily="34" charset="0"/>
                <a:cs typeface="Arial" panose="020B0604020202020204" pitchFamily="34" charset="0"/>
              </a:rPr>
              <a:t>Taha</a:t>
            </a:r>
            <a:r>
              <a:rPr lang="en-US" b="1" dirty="0">
                <a:latin typeface="Arial" panose="020B0604020202020204" pitchFamily="34" charset="0"/>
                <a:cs typeface="Arial" panose="020B0604020202020204" pitchFamily="34" charset="0"/>
              </a:rPr>
              <a:t> – 8)</a:t>
            </a:r>
          </a:p>
          <a:p>
            <a:pPr>
              <a:buFontTx/>
              <a:buChar char="-"/>
            </a:pPr>
            <a:r>
              <a:rPr lang="en-US" dirty="0">
                <a:latin typeface="Arial" panose="020B0604020202020204" pitchFamily="34" charset="0"/>
                <a:cs typeface="Arial" panose="020B0604020202020204" pitchFamily="34" charset="0"/>
              </a:rPr>
              <a:t>Mention some of His attributes such as; The King, The Most Merciful, The All-Mighty, The Creator etc.</a:t>
            </a:r>
          </a:p>
          <a:p>
            <a:pPr>
              <a:buFontTx/>
              <a:buChar char="-"/>
            </a:pPr>
            <a:endParaRPr lang="en-US" dirty="0">
              <a:latin typeface="Arial" panose="020B0604020202020204" pitchFamily="34" charset="0"/>
              <a:cs typeface="Arial" panose="020B0604020202020204" pitchFamily="34" charset="0"/>
            </a:endParaRPr>
          </a:p>
          <a:p>
            <a:pPr marL="0" indent="0">
              <a:buNone/>
            </a:pPr>
            <a:r>
              <a:rPr lang="en-US" b="1" dirty="0">
                <a:latin typeface="Arial" panose="020B0604020202020204" pitchFamily="34" charset="0"/>
                <a:cs typeface="Arial" panose="020B0604020202020204" pitchFamily="34" charset="0"/>
              </a:rPr>
              <a:t>3. Unity/Oneness in Actions </a:t>
            </a:r>
            <a:r>
              <a:rPr lang="ar-SA" b="1" dirty="0">
                <a:latin typeface="Arial" panose="020B0604020202020204" pitchFamily="34" charset="0"/>
                <a:cs typeface="Arial" panose="020B0604020202020204" pitchFamily="34" charset="0"/>
              </a:rPr>
              <a:t>(توحيد في الافعال)</a:t>
            </a:r>
            <a:endParaRPr lang="en-US" b="1" dirty="0">
              <a:latin typeface="Arial" panose="020B0604020202020204" pitchFamily="34" charset="0"/>
              <a:cs typeface="Arial" panose="020B0604020202020204" pitchFamily="34" charset="0"/>
            </a:endParaRPr>
          </a:p>
          <a:p>
            <a:pPr>
              <a:buFontTx/>
              <a:buChar char="-"/>
            </a:pPr>
            <a:r>
              <a:rPr lang="en-US" dirty="0">
                <a:latin typeface="Arial" panose="020B0604020202020204" pitchFamily="34" charset="0"/>
                <a:cs typeface="Arial" panose="020B0604020202020204" pitchFamily="34" charset="0"/>
              </a:rPr>
              <a:t>He alone is the Creator and Sustainer of everything</a:t>
            </a:r>
          </a:p>
          <a:p>
            <a:pPr>
              <a:buFontTx/>
              <a:buChar char="-"/>
            </a:pPr>
            <a:r>
              <a:rPr lang="en-US" dirty="0">
                <a:latin typeface="Arial" panose="020B0604020202020204" pitchFamily="34" charset="0"/>
                <a:cs typeface="Arial" panose="020B0604020202020204" pitchFamily="34" charset="0"/>
              </a:rPr>
              <a:t>He takes help from no one</a:t>
            </a:r>
          </a:p>
          <a:p>
            <a:pPr>
              <a:buFontTx/>
              <a:buChar char="-"/>
            </a:pPr>
            <a:r>
              <a:rPr lang="en-US" b="1" i="1" dirty="0">
                <a:latin typeface="Arial" panose="020B0604020202020204" pitchFamily="34" charset="0"/>
                <a:cs typeface="Arial" panose="020B0604020202020204" pitchFamily="34" charset="0"/>
              </a:rPr>
              <a:t>“To God belongs the sovereignty of the heavens and the earth and what lies in them, and He has power over everything.” </a:t>
            </a:r>
            <a:r>
              <a:rPr lang="en-US" b="1" dirty="0">
                <a:latin typeface="Arial" panose="020B0604020202020204" pitchFamily="34" charset="0"/>
                <a:cs typeface="Arial" panose="020B0604020202020204" pitchFamily="34" charset="0"/>
              </a:rPr>
              <a:t>(Al-</a:t>
            </a:r>
            <a:r>
              <a:rPr lang="en-US" b="1" dirty="0" err="1">
                <a:latin typeface="Arial" panose="020B0604020202020204" pitchFamily="34" charset="0"/>
                <a:cs typeface="Arial" panose="020B0604020202020204" pitchFamily="34" charset="0"/>
              </a:rPr>
              <a:t>Maidah</a:t>
            </a:r>
            <a:r>
              <a:rPr lang="en-US" b="1" dirty="0">
                <a:latin typeface="Arial" panose="020B0604020202020204" pitchFamily="34" charset="0"/>
                <a:cs typeface="Arial" panose="020B0604020202020204" pitchFamily="34" charset="0"/>
              </a:rPr>
              <a:t> – 120)</a:t>
            </a:r>
          </a:p>
          <a:p>
            <a:pPr>
              <a:buFontTx/>
              <a:buChar char="-"/>
            </a:pPr>
            <a:r>
              <a:rPr lang="en-US" dirty="0">
                <a:latin typeface="Arial" panose="020B0604020202020204" pitchFamily="34" charset="0"/>
                <a:cs typeface="Arial" panose="020B0604020202020204" pitchFamily="34" charset="0"/>
              </a:rPr>
              <a:t>He alone manages everything that He has created alone</a:t>
            </a:r>
          </a:p>
          <a:p>
            <a:pPr marL="0" indent="0">
              <a:buNone/>
            </a:pPr>
            <a:endParaRPr lang="en-US" dirty="0"/>
          </a:p>
        </p:txBody>
      </p:sp>
    </p:spTree>
    <p:extLst>
      <p:ext uri="{BB962C8B-B14F-4D97-AF65-F5344CB8AC3E}">
        <p14:creationId xmlns:p14="http://schemas.microsoft.com/office/powerpoint/2010/main" val="8982520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80801" y="521079"/>
            <a:ext cx="8911687" cy="792566"/>
          </a:xfrm>
        </p:spPr>
        <p:txBody>
          <a:bodyPr/>
          <a:lstStyle/>
          <a:p>
            <a:pPr algn="ctr"/>
            <a:r>
              <a:rPr lang="en-US" dirty="0">
                <a:latin typeface="Arial" panose="020B0604020202020204" pitchFamily="34" charset="0"/>
                <a:cs typeface="Arial" panose="020B0604020202020204" pitchFamily="34" charset="0"/>
              </a:rPr>
              <a:t>Impacts on an Individual &amp; Society</a:t>
            </a:r>
            <a:endParaRPr lang="en-GB"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2180801" y="1313645"/>
            <a:ext cx="9551853" cy="5164428"/>
          </a:xfrm>
        </p:spPr>
        <p:txBody>
          <a:bodyPr>
            <a:normAutofit lnSpcReduction="10000"/>
          </a:bodyPr>
          <a:lstStyle/>
          <a:p>
            <a:pPr>
              <a:buAutoNum type="arabicPeriod"/>
            </a:pPr>
            <a:r>
              <a:rPr lang="en-US" b="1" dirty="0">
                <a:latin typeface="Arial" panose="020B0604020202020204" pitchFamily="34" charset="0"/>
                <a:cs typeface="Arial" panose="020B0604020202020204" pitchFamily="34" charset="0"/>
              </a:rPr>
              <a:t>Gives a Primary Purpose to Life</a:t>
            </a:r>
          </a:p>
          <a:p>
            <a:pPr>
              <a:buFontTx/>
              <a:buChar char="-"/>
            </a:pPr>
            <a:r>
              <a:rPr lang="en-US" dirty="0">
                <a:latin typeface="Arial" panose="020B0604020202020204" pitchFamily="34" charset="0"/>
                <a:cs typeface="Arial" panose="020B0604020202020204" pitchFamily="34" charset="0"/>
              </a:rPr>
              <a:t>That One Supreme Entity has created me and put me on top of all other living beings. There must be a reason for my existence.</a:t>
            </a:r>
          </a:p>
          <a:p>
            <a:pPr marL="0" indent="0">
              <a:buNone/>
            </a:pPr>
            <a:endParaRPr lang="en-US" dirty="0">
              <a:latin typeface="Arial" panose="020B0604020202020204" pitchFamily="34" charset="0"/>
              <a:cs typeface="Arial" panose="020B0604020202020204" pitchFamily="34" charset="0"/>
            </a:endParaRPr>
          </a:p>
          <a:p>
            <a:pPr marL="0" indent="0">
              <a:buNone/>
            </a:pPr>
            <a:r>
              <a:rPr lang="en-US" b="1" dirty="0">
                <a:latin typeface="Arial" panose="020B0604020202020204" pitchFamily="34" charset="0"/>
                <a:cs typeface="Arial" panose="020B0604020202020204" pitchFamily="34" charset="0"/>
              </a:rPr>
              <a:t>2. Inculcates Self-Respect</a:t>
            </a:r>
          </a:p>
          <a:p>
            <a:pPr>
              <a:buFontTx/>
              <a:buChar char="-"/>
            </a:pPr>
            <a:r>
              <a:rPr lang="en-US" dirty="0">
                <a:latin typeface="Arial" panose="020B0604020202020204" pitchFamily="34" charset="0"/>
                <a:cs typeface="Arial" panose="020B0604020202020204" pitchFamily="34" charset="0"/>
              </a:rPr>
              <a:t>A sense of pride that Allah has created me. And He says;</a:t>
            </a:r>
          </a:p>
          <a:p>
            <a:pPr marL="0" indent="0">
              <a:buNone/>
            </a:pPr>
            <a:r>
              <a:rPr lang="en-US" b="1" i="1" dirty="0">
                <a:latin typeface="Arial" panose="020B0604020202020204" pitchFamily="34" charset="0"/>
                <a:cs typeface="Arial" panose="020B0604020202020204" pitchFamily="34" charset="0"/>
              </a:rPr>
              <a:t>“We have honored the Children of Adam, and carried them on land and sea, and provided them with good things, and greatly favored them over many of those We created.” </a:t>
            </a:r>
            <a:r>
              <a:rPr lang="en-US" b="1" dirty="0">
                <a:latin typeface="Arial" panose="020B0604020202020204" pitchFamily="34" charset="0"/>
                <a:cs typeface="Arial" panose="020B0604020202020204" pitchFamily="34" charset="0"/>
              </a:rPr>
              <a:t>(Al-</a:t>
            </a:r>
            <a:r>
              <a:rPr lang="en-US" b="1" dirty="0" err="1">
                <a:latin typeface="Arial" panose="020B0604020202020204" pitchFamily="34" charset="0"/>
                <a:cs typeface="Arial" panose="020B0604020202020204" pitchFamily="34" charset="0"/>
              </a:rPr>
              <a:t>Israa</a:t>
            </a:r>
            <a:r>
              <a:rPr lang="en-US" b="1" dirty="0">
                <a:latin typeface="Arial" panose="020B0604020202020204" pitchFamily="34" charset="0"/>
                <a:cs typeface="Arial" panose="020B0604020202020204" pitchFamily="34" charset="0"/>
              </a:rPr>
              <a:t> – 70)</a:t>
            </a:r>
          </a:p>
          <a:p>
            <a:pPr marL="0" indent="0">
              <a:buNone/>
            </a:pPr>
            <a:endParaRPr lang="en-US" i="1" dirty="0">
              <a:latin typeface="Arial" panose="020B0604020202020204" pitchFamily="34" charset="0"/>
              <a:cs typeface="Arial" panose="020B0604020202020204" pitchFamily="34" charset="0"/>
            </a:endParaRPr>
          </a:p>
          <a:p>
            <a:pPr marL="0" indent="0">
              <a:buNone/>
            </a:pPr>
            <a:r>
              <a:rPr lang="en-US" b="1" dirty="0">
                <a:latin typeface="Arial" panose="020B0604020202020204" pitchFamily="34" charset="0"/>
                <a:cs typeface="Arial" panose="020B0604020202020204" pitchFamily="34" charset="0"/>
              </a:rPr>
              <a:t>3. Inculcates Humility &amp; Modesty</a:t>
            </a:r>
          </a:p>
          <a:p>
            <a:pPr>
              <a:buFontTx/>
              <a:buChar char="-"/>
            </a:pPr>
            <a:r>
              <a:rPr lang="en-US" dirty="0">
                <a:latin typeface="Arial" panose="020B0604020202020204" pitchFamily="34" charset="0"/>
                <a:cs typeface="Arial" panose="020B0604020202020204" pitchFamily="34" charset="0"/>
              </a:rPr>
              <a:t>Who am I in front of the All-Mighty. </a:t>
            </a:r>
          </a:p>
          <a:p>
            <a:pPr>
              <a:buFontTx/>
              <a:buChar char="-"/>
            </a:pPr>
            <a:r>
              <a:rPr lang="en-US" dirty="0">
                <a:latin typeface="Arial" panose="020B0604020202020204" pitchFamily="34" charset="0"/>
                <a:cs typeface="Arial" panose="020B0604020202020204" pitchFamily="34" charset="0"/>
              </a:rPr>
              <a:t>He is watching my every step, and is aware of what goes in my head.</a:t>
            </a:r>
          </a:p>
          <a:p>
            <a:pPr marL="0" indent="0">
              <a:buNone/>
            </a:pPr>
            <a:r>
              <a:rPr lang="en-US" b="1" i="1" dirty="0">
                <a:latin typeface="Arial" panose="020B0604020202020204" pitchFamily="34" charset="0"/>
                <a:cs typeface="Arial" panose="020B0604020202020204" pitchFamily="34" charset="0"/>
              </a:rPr>
              <a:t>“Allah says: ‘Pride is My cloak and greatness My robe, and whoever competes with Me with regard to either of them, I shall throw him into Hell.”</a:t>
            </a:r>
            <a:r>
              <a:rPr lang="en-US" dirty="0">
                <a:latin typeface="Arial" panose="020B0604020202020204" pitchFamily="34" charset="0"/>
                <a:cs typeface="Arial" panose="020B0604020202020204" pitchFamily="34" charset="0"/>
              </a:rPr>
              <a:t> </a:t>
            </a:r>
            <a:r>
              <a:rPr lang="en-US" b="1" dirty="0">
                <a:latin typeface="Arial" panose="020B0604020202020204" pitchFamily="34" charset="0"/>
                <a:cs typeface="Arial" panose="020B0604020202020204" pitchFamily="34" charset="0"/>
              </a:rPr>
              <a:t>(Ibn Maajah)</a:t>
            </a:r>
            <a:r>
              <a:rPr lang="en-US" dirty="0">
                <a:latin typeface="Arial" panose="020B0604020202020204" pitchFamily="34" charset="0"/>
                <a:cs typeface="Arial" panose="020B0604020202020204" pitchFamily="34" charset="0"/>
              </a:rPr>
              <a:t> </a:t>
            </a:r>
          </a:p>
        </p:txBody>
      </p:sp>
    </p:spTree>
    <p:extLst>
      <p:ext uri="{BB962C8B-B14F-4D97-AF65-F5344CB8AC3E}">
        <p14:creationId xmlns:p14="http://schemas.microsoft.com/office/powerpoint/2010/main" val="110638567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176529" y="489396"/>
            <a:ext cx="9697791" cy="6143223"/>
          </a:xfrm>
        </p:spPr>
        <p:txBody>
          <a:bodyPr/>
          <a:lstStyle/>
          <a:p>
            <a:pPr marL="0" indent="0">
              <a:buNone/>
            </a:pPr>
            <a:r>
              <a:rPr lang="en-US" b="1" dirty="0"/>
              <a:t>4. </a:t>
            </a:r>
            <a:r>
              <a:rPr lang="en-US" b="1" dirty="0">
                <a:latin typeface="Arial" panose="020B0604020202020204" pitchFamily="34" charset="0"/>
                <a:cs typeface="Arial" panose="020B0604020202020204" pitchFamily="34" charset="0"/>
              </a:rPr>
              <a:t>Induces a Sense of Accountability</a:t>
            </a:r>
          </a:p>
          <a:p>
            <a:pPr>
              <a:buFontTx/>
              <a:buChar char="-"/>
            </a:pPr>
            <a:r>
              <a:rPr lang="en-US" dirty="0">
                <a:latin typeface="Arial" panose="020B0604020202020204" pitchFamily="34" charset="0"/>
                <a:cs typeface="Arial" panose="020B0604020202020204" pitchFamily="34" charset="0"/>
              </a:rPr>
              <a:t>He will gather everyone one day and ask them about their deeds.</a:t>
            </a:r>
          </a:p>
          <a:p>
            <a:pPr marL="0" indent="0">
              <a:buNone/>
            </a:pPr>
            <a:r>
              <a:rPr lang="en-US" b="1" i="1" dirty="0">
                <a:latin typeface="Arial" panose="020B0604020202020204" pitchFamily="34" charset="0"/>
                <a:cs typeface="Arial" panose="020B0604020202020204" pitchFamily="34" charset="0"/>
              </a:rPr>
              <a:t>“We will set up the scales of justice for the Day of Resurrection, so that no soul will suffer the least injustice. And even if it be the weight of a mustard-seed, We will bring it up. Sufficient are We as Reckoners.” </a:t>
            </a:r>
            <a:r>
              <a:rPr lang="en-US" b="1" dirty="0">
                <a:latin typeface="Arial" panose="020B0604020202020204" pitchFamily="34" charset="0"/>
                <a:cs typeface="Arial" panose="020B0604020202020204" pitchFamily="34" charset="0"/>
              </a:rPr>
              <a:t>(Al-</a:t>
            </a:r>
            <a:r>
              <a:rPr lang="en-US" b="1" dirty="0" err="1">
                <a:latin typeface="Arial" panose="020B0604020202020204" pitchFamily="34" charset="0"/>
                <a:cs typeface="Arial" panose="020B0604020202020204" pitchFamily="34" charset="0"/>
              </a:rPr>
              <a:t>Anbiyaa</a:t>
            </a:r>
            <a:r>
              <a:rPr lang="en-US" b="1" dirty="0">
                <a:latin typeface="Arial" panose="020B0604020202020204" pitchFamily="34" charset="0"/>
                <a:cs typeface="Arial" panose="020B0604020202020204" pitchFamily="34" charset="0"/>
              </a:rPr>
              <a:t> – 47)</a:t>
            </a:r>
          </a:p>
          <a:p>
            <a:pPr marL="0" indent="0">
              <a:buNone/>
            </a:pPr>
            <a:r>
              <a:rPr lang="en-US" b="1" i="1" dirty="0">
                <a:latin typeface="Arial" panose="020B0604020202020204" pitchFamily="34" charset="0"/>
                <a:cs typeface="Arial" panose="020B0604020202020204" pitchFamily="34" charset="0"/>
              </a:rPr>
              <a:t>“Whoever has done an atom's weight of good will see it. And whoever has done an atom's weight of evil will see it.” </a:t>
            </a:r>
            <a:r>
              <a:rPr lang="en-US" b="1" dirty="0">
                <a:latin typeface="Arial" panose="020B0604020202020204" pitchFamily="34" charset="0"/>
                <a:cs typeface="Arial" panose="020B0604020202020204" pitchFamily="34" charset="0"/>
              </a:rPr>
              <a:t>(</a:t>
            </a:r>
            <a:r>
              <a:rPr lang="en-US" b="1" dirty="0" err="1">
                <a:latin typeface="Arial" panose="020B0604020202020204" pitchFamily="34" charset="0"/>
                <a:cs typeface="Arial" panose="020B0604020202020204" pitchFamily="34" charset="0"/>
              </a:rPr>
              <a:t>Az-Zilzaal</a:t>
            </a:r>
            <a:r>
              <a:rPr lang="en-US" b="1" dirty="0">
                <a:latin typeface="Arial" panose="020B0604020202020204" pitchFamily="34" charset="0"/>
                <a:cs typeface="Arial" panose="020B0604020202020204" pitchFamily="34" charset="0"/>
              </a:rPr>
              <a:t> 7-8)</a:t>
            </a:r>
          </a:p>
          <a:p>
            <a:pPr marL="0" indent="0">
              <a:buNone/>
            </a:pPr>
            <a:endParaRPr lang="en-US" b="1" i="1" dirty="0">
              <a:latin typeface="Arial" panose="020B0604020202020204" pitchFamily="34" charset="0"/>
              <a:cs typeface="Arial" panose="020B0604020202020204" pitchFamily="34" charset="0"/>
            </a:endParaRPr>
          </a:p>
          <a:p>
            <a:pPr marL="0" indent="0">
              <a:buNone/>
            </a:pPr>
            <a:r>
              <a:rPr lang="en-US" b="1" dirty="0">
                <a:latin typeface="Arial" panose="020B0604020202020204" pitchFamily="34" charset="0"/>
                <a:cs typeface="Arial" panose="020B0604020202020204" pitchFamily="34" charset="0"/>
              </a:rPr>
              <a:t>5. Inculcates Trust &amp; Hope in Allah</a:t>
            </a:r>
          </a:p>
          <a:p>
            <a:pPr>
              <a:buFontTx/>
              <a:buChar char="-"/>
            </a:pPr>
            <a:r>
              <a:rPr lang="en-US" dirty="0">
                <a:latin typeface="Arial" panose="020B0604020202020204" pitchFamily="34" charset="0"/>
                <a:cs typeface="Arial" panose="020B0604020202020204" pitchFamily="34" charset="0"/>
              </a:rPr>
              <a:t>If He is capable of so many majestic actions, He sure will take care of me.</a:t>
            </a:r>
          </a:p>
          <a:p>
            <a:pPr marL="0" indent="0">
              <a:buNone/>
            </a:pPr>
            <a:r>
              <a:rPr lang="en-US" b="1" i="1" dirty="0">
                <a:latin typeface="Arial" panose="020B0604020202020204" pitchFamily="34" charset="0"/>
                <a:cs typeface="Arial" panose="020B0604020202020204" pitchFamily="34" charset="0"/>
              </a:rPr>
              <a:t>“And why should we not trust in God, when He has guided us in our ways? We will persevere in the face of your persecution. And upon God the reliant should rely.” </a:t>
            </a:r>
            <a:r>
              <a:rPr lang="en-US" b="1" dirty="0">
                <a:latin typeface="Arial" panose="020B0604020202020204" pitchFamily="34" charset="0"/>
                <a:cs typeface="Arial" panose="020B0604020202020204" pitchFamily="34" charset="0"/>
              </a:rPr>
              <a:t>(Ibrahim – 12)</a:t>
            </a:r>
          </a:p>
          <a:p>
            <a:pPr marL="0" indent="0">
              <a:buNone/>
            </a:pPr>
            <a:r>
              <a:rPr lang="en-US" b="1" i="1" dirty="0">
                <a:latin typeface="Arial" panose="020B0604020202020204" pitchFamily="34" charset="0"/>
                <a:cs typeface="Arial" panose="020B0604020202020204" pitchFamily="34" charset="0"/>
              </a:rPr>
              <a:t>“Say, “O My servants who have transgressed against themselves: do not despair of God’s mercy, for God forgives all sins. He is indeed the Forgiver, the Clement.” </a:t>
            </a:r>
            <a:r>
              <a:rPr lang="en-US" b="1" dirty="0">
                <a:latin typeface="Arial" panose="020B0604020202020204" pitchFamily="34" charset="0"/>
                <a:cs typeface="Arial" panose="020B0604020202020204" pitchFamily="34" charset="0"/>
              </a:rPr>
              <a:t>(</a:t>
            </a:r>
            <a:r>
              <a:rPr lang="en-US" b="1" dirty="0" err="1">
                <a:latin typeface="Arial" panose="020B0604020202020204" pitchFamily="34" charset="0"/>
                <a:cs typeface="Arial" panose="020B0604020202020204" pitchFamily="34" charset="0"/>
              </a:rPr>
              <a:t>Az-Zumar</a:t>
            </a:r>
            <a:r>
              <a:rPr lang="en-US" b="1" dirty="0">
                <a:latin typeface="Arial" panose="020B0604020202020204" pitchFamily="34" charset="0"/>
                <a:cs typeface="Arial" panose="020B0604020202020204" pitchFamily="34" charset="0"/>
              </a:rPr>
              <a:t> – 53)</a:t>
            </a:r>
            <a:r>
              <a:rPr lang="en-US" b="1" i="1" dirty="0">
                <a:latin typeface="Arial" panose="020B0604020202020204" pitchFamily="34" charset="0"/>
                <a:cs typeface="Arial" panose="020B0604020202020204" pitchFamily="34" charset="0"/>
              </a:rPr>
              <a:t> </a:t>
            </a:r>
            <a:endParaRPr lang="en-GB" b="1" i="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58748188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983345" y="540913"/>
            <a:ext cx="9981127" cy="6065949"/>
          </a:xfrm>
        </p:spPr>
        <p:txBody>
          <a:bodyPr/>
          <a:lstStyle/>
          <a:p>
            <a:pPr marL="0" indent="0">
              <a:buNone/>
            </a:pPr>
            <a:r>
              <a:rPr lang="en-US" b="1" dirty="0"/>
              <a:t>6. </a:t>
            </a:r>
            <a:r>
              <a:rPr lang="en-US" b="1" dirty="0">
                <a:latin typeface="Arial" panose="020B0604020202020204" pitchFamily="34" charset="0"/>
                <a:cs typeface="Arial" panose="020B0604020202020204" pitchFamily="34" charset="0"/>
              </a:rPr>
              <a:t>Instills Peace &amp; Contentment</a:t>
            </a:r>
          </a:p>
          <a:p>
            <a:pPr>
              <a:buFontTx/>
              <a:buChar char="-"/>
            </a:pPr>
            <a:r>
              <a:rPr lang="en-US" dirty="0">
                <a:latin typeface="Arial" panose="020B0604020202020204" pitchFamily="34" charset="0"/>
                <a:cs typeface="Arial" panose="020B0604020202020204" pitchFamily="34" charset="0"/>
              </a:rPr>
              <a:t>One who believes in only one God, is granted peace, satisfaction and focus.</a:t>
            </a:r>
          </a:p>
          <a:p>
            <a:pPr marL="0" indent="0">
              <a:buNone/>
            </a:pPr>
            <a:r>
              <a:rPr lang="en-US" b="1" i="1" dirty="0">
                <a:latin typeface="Arial" panose="020B0604020202020204" pitchFamily="34" charset="0"/>
                <a:cs typeface="Arial" panose="020B0604020202020204" pitchFamily="34" charset="0"/>
              </a:rPr>
              <a:t>“Those who believe, and whose hearts find comfort in the remembrance of God. Surely, it is in the remembrance of God that hearts find comfort.” </a:t>
            </a:r>
            <a:r>
              <a:rPr lang="en-US" b="1" dirty="0">
                <a:latin typeface="Arial" panose="020B0604020202020204" pitchFamily="34" charset="0"/>
                <a:cs typeface="Arial" panose="020B0604020202020204" pitchFamily="34" charset="0"/>
              </a:rPr>
              <a:t>(</a:t>
            </a:r>
            <a:r>
              <a:rPr lang="en-US" b="1" dirty="0" err="1">
                <a:latin typeface="Arial" panose="020B0604020202020204" pitchFamily="34" charset="0"/>
                <a:cs typeface="Arial" panose="020B0604020202020204" pitchFamily="34" charset="0"/>
              </a:rPr>
              <a:t>Ar-Ra’d</a:t>
            </a:r>
            <a:r>
              <a:rPr lang="en-US" b="1" dirty="0">
                <a:latin typeface="Arial" panose="020B0604020202020204" pitchFamily="34" charset="0"/>
                <a:cs typeface="Arial" panose="020B0604020202020204" pitchFamily="34" charset="0"/>
              </a:rPr>
              <a:t> – 28)</a:t>
            </a:r>
          </a:p>
          <a:p>
            <a:pPr marL="0" indent="0">
              <a:buNone/>
            </a:pPr>
            <a:endParaRPr lang="en-US" b="1" i="1" dirty="0">
              <a:latin typeface="Arial" panose="020B0604020202020204" pitchFamily="34" charset="0"/>
              <a:cs typeface="Arial" panose="020B0604020202020204" pitchFamily="34" charset="0"/>
            </a:endParaRPr>
          </a:p>
          <a:p>
            <a:pPr marL="0" indent="0">
              <a:buNone/>
            </a:pPr>
            <a:r>
              <a:rPr lang="en-US" b="1" dirty="0">
                <a:latin typeface="Arial" panose="020B0604020202020204" pitchFamily="34" charset="0"/>
                <a:cs typeface="Arial" panose="020B0604020202020204" pitchFamily="34" charset="0"/>
              </a:rPr>
              <a:t>7. Eternal Success</a:t>
            </a:r>
          </a:p>
          <a:p>
            <a:pPr>
              <a:buFontTx/>
              <a:buChar char="-"/>
            </a:pPr>
            <a:r>
              <a:rPr lang="en-US" dirty="0">
                <a:latin typeface="Arial" panose="020B0604020202020204" pitchFamily="34" charset="0"/>
                <a:cs typeface="Arial" panose="020B0604020202020204" pitchFamily="34" charset="0"/>
              </a:rPr>
              <a:t>Only a believer in One God will grant the believer with eternal success</a:t>
            </a:r>
          </a:p>
          <a:p>
            <a:pPr marL="0" indent="0">
              <a:buNone/>
            </a:pPr>
            <a:r>
              <a:rPr lang="en-US" b="1" i="1" dirty="0">
                <a:latin typeface="Arial" panose="020B0604020202020204" pitchFamily="34" charset="0"/>
                <a:cs typeface="Arial" panose="020B0604020202020204" pitchFamily="34" charset="0"/>
              </a:rPr>
              <a:t>“Those who believe, and those who are Jewish, and the Christians, and the </a:t>
            </a:r>
            <a:r>
              <a:rPr lang="en-US" b="1" i="1" dirty="0" err="1">
                <a:latin typeface="Arial" panose="020B0604020202020204" pitchFamily="34" charset="0"/>
                <a:cs typeface="Arial" panose="020B0604020202020204" pitchFamily="34" charset="0"/>
              </a:rPr>
              <a:t>Sabeans</a:t>
            </a:r>
            <a:r>
              <a:rPr lang="en-US" b="1" i="1" dirty="0">
                <a:latin typeface="Arial" panose="020B0604020202020204" pitchFamily="34" charset="0"/>
                <a:cs typeface="Arial" panose="020B0604020202020204" pitchFamily="34" charset="0"/>
              </a:rPr>
              <a:t>—any who believe in God and the Last Day, and act righteously—will have their reward with their Lord; they have nothing to fear, nor will they grieve.” </a:t>
            </a:r>
            <a:r>
              <a:rPr lang="en-US" b="1" dirty="0">
                <a:latin typeface="Arial" panose="020B0604020202020204" pitchFamily="34" charset="0"/>
                <a:cs typeface="Arial" panose="020B0604020202020204" pitchFamily="34" charset="0"/>
              </a:rPr>
              <a:t>(Al-Baqarah – 62)</a:t>
            </a:r>
          </a:p>
          <a:p>
            <a:pPr marL="0" indent="0">
              <a:buNone/>
            </a:pPr>
            <a:endParaRPr lang="en-US" b="1" i="1" dirty="0">
              <a:latin typeface="Arial" panose="020B0604020202020204" pitchFamily="34" charset="0"/>
              <a:cs typeface="Arial" panose="020B0604020202020204" pitchFamily="34" charset="0"/>
            </a:endParaRPr>
          </a:p>
          <a:p>
            <a:pPr marL="0" indent="0">
              <a:buNone/>
            </a:pPr>
            <a:r>
              <a:rPr lang="en-US" b="1" dirty="0">
                <a:latin typeface="Arial" panose="020B0604020202020204" pitchFamily="34" charset="0"/>
                <a:cs typeface="Arial" panose="020B0604020202020204" pitchFamily="34" charset="0"/>
              </a:rPr>
              <a:t>8. Equality Among all Humans</a:t>
            </a:r>
          </a:p>
          <a:p>
            <a:pPr>
              <a:buFontTx/>
              <a:buChar char="-"/>
            </a:pPr>
            <a:r>
              <a:rPr lang="en-US" dirty="0">
                <a:latin typeface="Arial" panose="020B0604020202020204" pitchFamily="34" charset="0"/>
                <a:cs typeface="Arial" panose="020B0604020202020204" pitchFamily="34" charset="0"/>
              </a:rPr>
              <a:t>Everyone is equal in the eyes of the All-Mighty</a:t>
            </a:r>
          </a:p>
          <a:p>
            <a:pPr>
              <a:buFontTx/>
              <a:buChar char="-"/>
            </a:pPr>
            <a:r>
              <a:rPr lang="en-US" dirty="0">
                <a:latin typeface="Arial" panose="020B0604020202020204" pitchFamily="34" charset="0"/>
                <a:cs typeface="Arial" panose="020B0604020202020204" pitchFamily="34" charset="0"/>
              </a:rPr>
              <a:t>No one is superior on the basis of color, race and creed.</a:t>
            </a:r>
          </a:p>
          <a:p>
            <a:pPr marL="0" indent="0">
              <a:buNone/>
            </a:pPr>
            <a:r>
              <a:rPr lang="en-US" b="1" i="1" dirty="0">
                <a:latin typeface="Arial" panose="020B0604020202020204" pitchFamily="34" charset="0"/>
                <a:cs typeface="Arial" panose="020B0604020202020204" pitchFamily="34" charset="0"/>
              </a:rPr>
              <a:t>“He is dearer to Allah who is more pious.” </a:t>
            </a:r>
            <a:r>
              <a:rPr lang="en-US" b="1" dirty="0">
                <a:latin typeface="Arial" panose="020B0604020202020204" pitchFamily="34" charset="0"/>
                <a:cs typeface="Arial" panose="020B0604020202020204" pitchFamily="34" charset="0"/>
              </a:rPr>
              <a:t>(Al-</a:t>
            </a:r>
            <a:r>
              <a:rPr lang="en-US" b="1" dirty="0" err="1">
                <a:latin typeface="Arial" panose="020B0604020202020204" pitchFamily="34" charset="0"/>
                <a:cs typeface="Arial" panose="020B0604020202020204" pitchFamily="34" charset="0"/>
              </a:rPr>
              <a:t>Hujuraat</a:t>
            </a:r>
            <a:r>
              <a:rPr lang="en-US" b="1" dirty="0">
                <a:latin typeface="Arial" panose="020B0604020202020204" pitchFamily="34" charset="0"/>
                <a:cs typeface="Arial" panose="020B0604020202020204" pitchFamily="34" charset="0"/>
              </a:rPr>
              <a:t> 13)</a:t>
            </a:r>
            <a:r>
              <a:rPr lang="en-US" b="1" i="1" dirty="0">
                <a:latin typeface="Arial" panose="020B0604020202020204" pitchFamily="34" charset="0"/>
                <a:cs typeface="Arial" panose="020B0604020202020204" pitchFamily="34" charset="0"/>
              </a:rPr>
              <a:t> </a:t>
            </a:r>
          </a:p>
          <a:p>
            <a:pPr marL="0" indent="0">
              <a:buNone/>
            </a:pPr>
            <a:endParaRPr lang="en-GB"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54387425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305317" y="605307"/>
            <a:ext cx="9414457" cy="5872766"/>
          </a:xfrm>
        </p:spPr>
        <p:txBody>
          <a:bodyPr/>
          <a:lstStyle/>
          <a:p>
            <a:pPr marL="0" indent="0">
              <a:buNone/>
            </a:pPr>
            <a:r>
              <a:rPr lang="en-US" b="1" dirty="0"/>
              <a:t>9. </a:t>
            </a:r>
            <a:r>
              <a:rPr lang="en-US" b="1" dirty="0">
                <a:latin typeface="Arial" panose="020B0604020202020204" pitchFamily="34" charset="0"/>
                <a:cs typeface="Arial" panose="020B0604020202020204" pitchFamily="34" charset="0"/>
              </a:rPr>
              <a:t>Instills Brotherhood</a:t>
            </a:r>
          </a:p>
          <a:p>
            <a:pPr>
              <a:buFontTx/>
              <a:buChar char="-"/>
            </a:pPr>
            <a:r>
              <a:rPr lang="en-US" dirty="0">
                <a:latin typeface="Arial" panose="020B0604020202020204" pitchFamily="34" charset="0"/>
                <a:cs typeface="Arial" panose="020B0604020202020204" pitchFamily="34" charset="0"/>
              </a:rPr>
              <a:t>Creates a sense of uniformity</a:t>
            </a:r>
          </a:p>
          <a:p>
            <a:pPr marL="0" indent="0">
              <a:buNone/>
            </a:pPr>
            <a:r>
              <a:rPr lang="en-US" b="1" i="1" dirty="0">
                <a:latin typeface="Arial" panose="020B0604020202020204" pitchFamily="34" charset="0"/>
                <a:cs typeface="Arial" panose="020B0604020202020204" pitchFamily="34" charset="0"/>
              </a:rPr>
              <a:t>“Certainly all Muslims are brothers.” </a:t>
            </a:r>
            <a:r>
              <a:rPr lang="en-US" b="1" dirty="0">
                <a:latin typeface="Arial" panose="020B0604020202020204" pitchFamily="34" charset="0"/>
                <a:cs typeface="Arial" panose="020B0604020202020204" pitchFamily="34" charset="0"/>
              </a:rPr>
              <a:t>(Al-</a:t>
            </a:r>
            <a:r>
              <a:rPr lang="en-US" b="1" dirty="0" err="1">
                <a:latin typeface="Arial" panose="020B0604020202020204" pitchFamily="34" charset="0"/>
                <a:cs typeface="Arial" panose="020B0604020202020204" pitchFamily="34" charset="0"/>
              </a:rPr>
              <a:t>Hujuraat</a:t>
            </a:r>
            <a:r>
              <a:rPr lang="en-US" b="1" dirty="0">
                <a:latin typeface="Arial" panose="020B0604020202020204" pitchFamily="34" charset="0"/>
                <a:cs typeface="Arial" panose="020B0604020202020204" pitchFamily="34" charset="0"/>
              </a:rPr>
              <a:t> – 10)</a:t>
            </a:r>
            <a:endParaRPr lang="en-GB" b="1" i="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0472400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856960"/>
          </a:xfrm>
        </p:spPr>
        <p:txBody>
          <a:bodyPr/>
          <a:lstStyle/>
          <a:p>
            <a:r>
              <a:rPr lang="en-US" dirty="0">
                <a:latin typeface="Arial" panose="020B0604020202020204" pitchFamily="34" charset="0"/>
                <a:cs typeface="Arial" panose="020B0604020202020204" pitchFamily="34" charset="0"/>
              </a:rPr>
              <a:t>Past Paper Questions</a:t>
            </a:r>
            <a:endParaRPr lang="en-GB"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2266682" y="1481069"/>
            <a:ext cx="9440214" cy="4868215"/>
          </a:xfrm>
        </p:spPr>
        <p:txBody>
          <a:bodyPr/>
          <a:lstStyle/>
          <a:p>
            <a:pPr>
              <a:buFont typeface="Wingdings" panose="05000000000000000000" pitchFamily="2" charset="2"/>
              <a:buChar char="Ø"/>
            </a:pPr>
            <a:r>
              <a:rPr lang="en-US" sz="2000" dirty="0">
                <a:latin typeface="Arial" panose="020B0604020202020204" pitchFamily="34" charset="0"/>
                <a:cs typeface="Arial" panose="020B0604020202020204" pitchFamily="34" charset="0"/>
              </a:rPr>
              <a:t>What is the difference between </a:t>
            </a:r>
            <a:r>
              <a:rPr lang="en-US" sz="2000" dirty="0" err="1">
                <a:latin typeface="Arial" panose="020B0604020202020204" pitchFamily="34" charset="0"/>
                <a:cs typeface="Arial" panose="020B0604020202020204" pitchFamily="34" charset="0"/>
              </a:rPr>
              <a:t>Deen</a:t>
            </a:r>
            <a:r>
              <a:rPr lang="en-US" sz="2000" dirty="0">
                <a:latin typeface="Arial" panose="020B0604020202020204" pitchFamily="34" charset="0"/>
                <a:cs typeface="Arial" panose="020B0604020202020204" pitchFamily="34" charset="0"/>
              </a:rPr>
              <a:t> and Religion? Describe the importance of </a:t>
            </a:r>
            <a:r>
              <a:rPr lang="en-US" sz="2000" dirty="0" err="1">
                <a:latin typeface="Arial" panose="020B0604020202020204" pitchFamily="34" charset="0"/>
                <a:cs typeface="Arial" panose="020B0604020202020204" pitchFamily="34" charset="0"/>
              </a:rPr>
              <a:t>Deen</a:t>
            </a:r>
            <a:r>
              <a:rPr lang="en-US" sz="2000" dirty="0">
                <a:latin typeface="Arial" panose="020B0604020202020204" pitchFamily="34" charset="0"/>
                <a:cs typeface="Arial" panose="020B0604020202020204" pitchFamily="34" charset="0"/>
              </a:rPr>
              <a:t> in human life with arguments. (2016)</a:t>
            </a:r>
          </a:p>
          <a:p>
            <a:pPr>
              <a:buFont typeface="Wingdings" panose="05000000000000000000" pitchFamily="2" charset="2"/>
              <a:buChar char="Ø"/>
            </a:pPr>
            <a:r>
              <a:rPr lang="en-US" sz="2000" dirty="0">
                <a:latin typeface="Arial" panose="020B0604020202020204" pitchFamily="34" charset="0"/>
                <a:cs typeface="Arial" panose="020B0604020202020204" pitchFamily="34" charset="0"/>
              </a:rPr>
              <a:t>Define the meaning of prayer and its different categories. Also describe the spiritual, moral and social impact of prayers. (2016)</a:t>
            </a:r>
          </a:p>
          <a:p>
            <a:pPr>
              <a:buFont typeface="Wingdings" panose="05000000000000000000" pitchFamily="2" charset="2"/>
              <a:buChar char="Ø"/>
            </a:pPr>
            <a:r>
              <a:rPr lang="en-US" sz="2000" dirty="0">
                <a:latin typeface="Arial" panose="020B0604020202020204" pitchFamily="34" charset="0"/>
                <a:cs typeface="Arial" panose="020B0604020202020204" pitchFamily="34" charset="0"/>
              </a:rPr>
              <a:t>Who are entitled to receive Zakat according to the Quran? Elucidating social impact of Zakat, clarify how can poverty be alleviated with its distribution in Islamic Society? (2017)</a:t>
            </a:r>
          </a:p>
          <a:p>
            <a:pPr>
              <a:buFont typeface="Wingdings" panose="05000000000000000000" pitchFamily="2" charset="2"/>
              <a:buChar char="Ø"/>
            </a:pPr>
            <a:r>
              <a:rPr lang="en-US" sz="2000" dirty="0">
                <a:latin typeface="Arial" panose="020B0604020202020204" pitchFamily="34" charset="0"/>
                <a:cs typeface="Arial" panose="020B0604020202020204" pitchFamily="34" charset="0"/>
              </a:rPr>
              <a:t>Write a comprehensive note on Zakat system of Islam and its spiritual, moral and social impacts. (2018)</a:t>
            </a:r>
          </a:p>
          <a:p>
            <a:pPr>
              <a:buFont typeface="Wingdings" panose="05000000000000000000" pitchFamily="2" charset="2"/>
              <a:buChar char="Ø"/>
            </a:pPr>
            <a:r>
              <a:rPr lang="en-US" sz="2000" dirty="0">
                <a:latin typeface="Arial" panose="020B0604020202020204" pitchFamily="34" charset="0"/>
                <a:cs typeface="Arial" panose="020B0604020202020204" pitchFamily="34" charset="0"/>
              </a:rPr>
              <a:t>Write a comprehensive note on Hajj (the pilgrimage) system of Islam and its spiritual, moral and social impacts. (2019)</a:t>
            </a:r>
          </a:p>
          <a:p>
            <a:pPr marL="0" indent="0">
              <a:buNone/>
            </a:pPr>
            <a:endParaRPr lang="en-GB" dirty="0"/>
          </a:p>
        </p:txBody>
      </p:sp>
    </p:spTree>
    <p:extLst>
      <p:ext uri="{BB962C8B-B14F-4D97-AF65-F5344CB8AC3E}">
        <p14:creationId xmlns:p14="http://schemas.microsoft.com/office/powerpoint/2010/main" val="255070892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741051"/>
          </a:xfrm>
        </p:spPr>
        <p:txBody>
          <a:bodyPr/>
          <a:lstStyle/>
          <a:p>
            <a:pPr algn="ctr"/>
            <a:r>
              <a:rPr lang="en-US" u="sng" dirty="0">
                <a:latin typeface="Arial" panose="020B0604020202020204" pitchFamily="34" charset="0"/>
                <a:cs typeface="Arial" panose="020B0604020202020204" pitchFamily="34" charset="0"/>
              </a:rPr>
              <a:t>Belief in Angels</a:t>
            </a:r>
            <a:endParaRPr lang="en-GB" u="sng"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2446985" y="1493949"/>
            <a:ext cx="9337183" cy="4984124"/>
          </a:xfrm>
        </p:spPr>
        <p:txBody>
          <a:bodyPr>
            <a:normAutofit/>
          </a:bodyPr>
          <a:lstStyle/>
          <a:p>
            <a:pPr>
              <a:buFontTx/>
              <a:buChar char="-"/>
            </a:pPr>
            <a:r>
              <a:rPr lang="en-US" dirty="0">
                <a:latin typeface="Arial" panose="020B0604020202020204" pitchFamily="34" charset="0"/>
                <a:cs typeface="Arial" panose="020B0604020202020204" pitchFamily="34" charset="0"/>
              </a:rPr>
              <a:t>Allah has created Angels out of light</a:t>
            </a:r>
          </a:p>
          <a:p>
            <a:pPr>
              <a:buFontTx/>
              <a:buChar char="-"/>
            </a:pPr>
            <a:r>
              <a:rPr lang="en-US" dirty="0">
                <a:latin typeface="Arial" panose="020B0604020202020204" pitchFamily="34" charset="0"/>
                <a:cs typeface="Arial" panose="020B0604020202020204" pitchFamily="34" charset="0"/>
              </a:rPr>
              <a:t>They do not have any sort of humanly desires</a:t>
            </a:r>
          </a:p>
          <a:p>
            <a:pPr>
              <a:buFontTx/>
              <a:buChar char="-"/>
            </a:pPr>
            <a:r>
              <a:rPr lang="en-US" dirty="0">
                <a:latin typeface="Arial" panose="020B0604020202020204" pitchFamily="34" charset="0"/>
                <a:cs typeface="Arial" panose="020B0604020202020204" pitchFamily="34" charset="0"/>
              </a:rPr>
              <a:t>They do not have free will</a:t>
            </a:r>
          </a:p>
          <a:p>
            <a:pPr>
              <a:buFontTx/>
              <a:buChar char="-"/>
            </a:pPr>
            <a:r>
              <a:rPr lang="en-US" dirty="0">
                <a:latin typeface="Arial" panose="020B0604020202020204" pitchFamily="34" charset="0"/>
                <a:cs typeface="Arial" panose="020B0604020202020204" pitchFamily="34" charset="0"/>
              </a:rPr>
              <a:t>They cannot disobey Allah in any way whatsoever</a:t>
            </a:r>
          </a:p>
          <a:p>
            <a:pPr marL="0" indent="0">
              <a:buNone/>
            </a:pPr>
            <a:r>
              <a:rPr lang="en-US" b="1" i="1" dirty="0">
                <a:latin typeface="Arial" panose="020B0604020202020204" pitchFamily="34" charset="0"/>
                <a:cs typeface="Arial" panose="020B0604020202020204" pitchFamily="34" charset="0"/>
              </a:rPr>
              <a:t>“they do not disobey </a:t>
            </a:r>
            <a:r>
              <a:rPr lang="en-US" b="1" i="1" dirty="0" err="1">
                <a:latin typeface="Arial" panose="020B0604020202020204" pitchFamily="34" charset="0"/>
                <a:cs typeface="Arial" panose="020B0604020202020204" pitchFamily="34" charset="0"/>
              </a:rPr>
              <a:t>Allāh</a:t>
            </a:r>
            <a:r>
              <a:rPr lang="en-US" b="1" i="1" dirty="0">
                <a:latin typeface="Arial" panose="020B0604020202020204" pitchFamily="34" charset="0"/>
                <a:cs typeface="Arial" panose="020B0604020202020204" pitchFamily="34" charset="0"/>
              </a:rPr>
              <a:t> in what He commands them but do what they are commanded.” </a:t>
            </a:r>
            <a:r>
              <a:rPr lang="en-US" b="1" dirty="0">
                <a:latin typeface="Arial" panose="020B0604020202020204" pitchFamily="34" charset="0"/>
                <a:cs typeface="Arial" panose="020B0604020202020204" pitchFamily="34" charset="0"/>
              </a:rPr>
              <a:t>(At-</a:t>
            </a:r>
            <a:r>
              <a:rPr lang="en-US" b="1" dirty="0" err="1">
                <a:latin typeface="Arial" panose="020B0604020202020204" pitchFamily="34" charset="0"/>
                <a:cs typeface="Arial" panose="020B0604020202020204" pitchFamily="34" charset="0"/>
              </a:rPr>
              <a:t>Tahrim</a:t>
            </a:r>
            <a:r>
              <a:rPr lang="en-US" b="1" dirty="0">
                <a:latin typeface="Arial" panose="020B0604020202020204" pitchFamily="34" charset="0"/>
                <a:cs typeface="Arial" panose="020B0604020202020204" pitchFamily="34" charset="0"/>
              </a:rPr>
              <a:t> - 6)</a:t>
            </a:r>
            <a:endParaRPr lang="en-US" b="1" i="1" dirty="0">
              <a:latin typeface="Arial" panose="020B0604020202020204" pitchFamily="34" charset="0"/>
              <a:cs typeface="Arial" panose="020B0604020202020204" pitchFamily="34" charset="0"/>
            </a:endParaRPr>
          </a:p>
          <a:p>
            <a:pPr>
              <a:buFontTx/>
              <a:buChar char="-"/>
            </a:pPr>
            <a:r>
              <a:rPr lang="en-US" dirty="0">
                <a:latin typeface="Arial" panose="020B0604020202020204" pitchFamily="34" charset="0"/>
                <a:cs typeface="Arial" panose="020B0604020202020204" pitchFamily="34" charset="0"/>
              </a:rPr>
              <a:t>Four superior angels; </a:t>
            </a:r>
            <a:r>
              <a:rPr lang="en-US" dirty="0" err="1">
                <a:latin typeface="Arial" panose="020B0604020202020204" pitchFamily="34" charset="0"/>
                <a:cs typeface="Arial" panose="020B0604020202020204" pitchFamily="34" charset="0"/>
              </a:rPr>
              <a:t>Jibreel</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Mikaeel</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Israfeel</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Israail</a:t>
            </a:r>
            <a:endParaRPr lang="en-US" dirty="0">
              <a:latin typeface="Arial" panose="020B0604020202020204" pitchFamily="34" charset="0"/>
              <a:cs typeface="Arial" panose="020B0604020202020204" pitchFamily="34" charset="0"/>
            </a:endParaRPr>
          </a:p>
          <a:p>
            <a:pPr>
              <a:buFontTx/>
              <a:buChar char="-"/>
            </a:pPr>
            <a:r>
              <a:rPr lang="en-US" dirty="0">
                <a:latin typeface="Arial" panose="020B0604020202020204" pitchFamily="34" charset="0"/>
                <a:cs typeface="Arial" panose="020B0604020202020204" pitchFamily="34" charset="0"/>
              </a:rPr>
              <a:t>Millions of others ready to obey Allah SWT</a:t>
            </a:r>
          </a:p>
          <a:p>
            <a:pPr>
              <a:buFontTx/>
              <a:buChar char="-"/>
            </a:pPr>
            <a:r>
              <a:rPr lang="en-US" dirty="0">
                <a:latin typeface="Arial" panose="020B0604020202020204" pitchFamily="34" charset="0"/>
                <a:cs typeface="Arial" panose="020B0604020202020204" pitchFamily="34" charset="0"/>
              </a:rPr>
              <a:t>Bait ul </a:t>
            </a:r>
            <a:r>
              <a:rPr lang="en-US" dirty="0" err="1">
                <a:latin typeface="Arial" panose="020B0604020202020204" pitchFamily="34" charset="0"/>
                <a:cs typeface="Arial" panose="020B0604020202020204" pitchFamily="34" charset="0"/>
              </a:rPr>
              <a:t>Ma’moor</a:t>
            </a:r>
            <a:r>
              <a:rPr lang="en-US" dirty="0">
                <a:latin typeface="Arial" panose="020B0604020202020204" pitchFamily="34" charset="0"/>
                <a:cs typeface="Arial" panose="020B0604020202020204" pitchFamily="34" charset="0"/>
              </a:rPr>
              <a:t> – House of Allah in the skies. 70,000 angels perform </a:t>
            </a:r>
            <a:r>
              <a:rPr lang="en-US" dirty="0" err="1">
                <a:latin typeface="Arial" panose="020B0604020202020204" pitchFamily="34" charset="0"/>
                <a:cs typeface="Arial" panose="020B0604020202020204" pitchFamily="34" charset="0"/>
              </a:rPr>
              <a:t>tawaaf</a:t>
            </a:r>
            <a:r>
              <a:rPr lang="en-US" dirty="0">
                <a:latin typeface="Arial" panose="020B0604020202020204" pitchFamily="34" charset="0"/>
                <a:cs typeface="Arial" panose="020B0604020202020204" pitchFamily="34" charset="0"/>
              </a:rPr>
              <a:t> around it everyday. Those who perform it once, never get to perform it ever again.</a:t>
            </a:r>
          </a:p>
          <a:p>
            <a:pPr>
              <a:buFontTx/>
              <a:buChar char="-"/>
            </a:pPr>
            <a:r>
              <a:rPr lang="en-US" dirty="0" err="1">
                <a:latin typeface="Arial" panose="020B0604020202020204" pitchFamily="34" charset="0"/>
                <a:cs typeface="Arial" panose="020B0604020202020204" pitchFamily="34" charset="0"/>
              </a:rPr>
              <a:t>Kiraaman</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Katibeen</a:t>
            </a:r>
            <a:r>
              <a:rPr lang="en-US" dirty="0">
                <a:latin typeface="Arial" panose="020B0604020202020204" pitchFamily="34" charset="0"/>
                <a:cs typeface="Arial" panose="020B0604020202020204" pitchFamily="34" charset="0"/>
              </a:rPr>
              <a:t> – The scribes who note down every deed of humans</a:t>
            </a:r>
          </a:p>
          <a:p>
            <a:pPr>
              <a:buFontTx/>
              <a:buChar char="-"/>
            </a:pPr>
            <a:r>
              <a:rPr lang="en-US" dirty="0" err="1">
                <a:latin typeface="Arial" panose="020B0604020202020204" pitchFamily="34" charset="0"/>
                <a:cs typeface="Arial" panose="020B0604020202020204" pitchFamily="34" charset="0"/>
              </a:rPr>
              <a:t>Munkar</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Nakeer</a:t>
            </a:r>
            <a:r>
              <a:rPr lang="en-US" dirty="0">
                <a:latin typeface="Arial" panose="020B0604020202020204" pitchFamily="34" charset="0"/>
                <a:cs typeface="Arial" panose="020B0604020202020204" pitchFamily="34" charset="0"/>
              </a:rPr>
              <a:t> – The ones who question the deceased once he is placed in the grave.</a:t>
            </a:r>
          </a:p>
          <a:p>
            <a:pPr marL="0" indent="0">
              <a:buNone/>
            </a:pPr>
            <a:endParaRPr lang="en-US" b="1" i="1" dirty="0">
              <a:latin typeface="Arial" panose="020B0604020202020204" pitchFamily="34" charset="0"/>
              <a:cs typeface="Arial" panose="020B0604020202020204" pitchFamily="34" charset="0"/>
            </a:endParaRPr>
          </a:p>
          <a:p>
            <a:pPr>
              <a:buFontTx/>
              <a:buChar char="-"/>
            </a:pPr>
            <a:endParaRPr lang="en-GB"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87114857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753929"/>
          </a:xfrm>
        </p:spPr>
        <p:txBody>
          <a:bodyPr/>
          <a:lstStyle/>
          <a:p>
            <a:pPr algn="ctr"/>
            <a:r>
              <a:rPr lang="en-US" u="sng" dirty="0">
                <a:latin typeface="Arial" panose="020B0604020202020204" pitchFamily="34" charset="0"/>
                <a:cs typeface="Arial" panose="020B0604020202020204" pitchFamily="34" charset="0"/>
              </a:rPr>
              <a:t>Belief in </a:t>
            </a:r>
            <a:r>
              <a:rPr lang="en-US" u="sng" dirty="0" err="1">
                <a:latin typeface="Arial" panose="020B0604020202020204" pitchFamily="34" charset="0"/>
                <a:cs typeface="Arial" panose="020B0604020202020204" pitchFamily="34" charset="0"/>
              </a:rPr>
              <a:t>Akhirah</a:t>
            </a:r>
            <a:r>
              <a:rPr lang="en-US" u="sng" dirty="0">
                <a:latin typeface="Arial" panose="020B0604020202020204" pitchFamily="34" charset="0"/>
                <a:cs typeface="Arial" panose="020B0604020202020204" pitchFamily="34" charset="0"/>
              </a:rPr>
              <a:t>; The Life Hereafter</a:t>
            </a:r>
            <a:endParaRPr lang="en-GB" u="sng"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2060620" y="1378039"/>
            <a:ext cx="9620518" cy="5151550"/>
          </a:xfrm>
        </p:spPr>
        <p:txBody>
          <a:bodyPr>
            <a:normAutofit lnSpcReduction="10000"/>
          </a:bodyPr>
          <a:lstStyle/>
          <a:p>
            <a:pPr>
              <a:buFontTx/>
              <a:buChar char="-"/>
            </a:pPr>
            <a:r>
              <a:rPr lang="en-US" dirty="0">
                <a:latin typeface="Arial" panose="020B0604020202020204" pitchFamily="34" charset="0"/>
                <a:cs typeface="Arial" panose="020B0604020202020204" pitchFamily="34" charset="0"/>
              </a:rPr>
              <a:t>Muslims believe that this life is temporary and is merely a test for all mankind</a:t>
            </a:r>
          </a:p>
          <a:p>
            <a:pPr>
              <a:buFontTx/>
              <a:buChar char="-"/>
            </a:pPr>
            <a:r>
              <a:rPr lang="en-US" dirty="0">
                <a:latin typeface="Arial" panose="020B0604020202020204" pitchFamily="34" charset="0"/>
                <a:cs typeface="Arial" panose="020B0604020202020204" pitchFamily="34" charset="0"/>
              </a:rPr>
              <a:t>The life hereafter (</a:t>
            </a:r>
            <a:r>
              <a:rPr lang="en-US" dirty="0" err="1">
                <a:latin typeface="Arial" panose="020B0604020202020204" pitchFamily="34" charset="0"/>
                <a:cs typeface="Arial" panose="020B0604020202020204" pitchFamily="34" charset="0"/>
              </a:rPr>
              <a:t>Aakhirah</a:t>
            </a:r>
            <a:r>
              <a:rPr lang="en-US" dirty="0">
                <a:latin typeface="Arial" panose="020B0604020202020204" pitchFamily="34" charset="0"/>
                <a:cs typeface="Arial" panose="020B0604020202020204" pitchFamily="34" charset="0"/>
              </a:rPr>
              <a:t>) is permanent and everlasting. It will never end as death itself will be abolished.</a:t>
            </a:r>
          </a:p>
          <a:p>
            <a:pPr marL="0" indent="0">
              <a:buNone/>
            </a:pPr>
            <a:r>
              <a:rPr lang="en-US" b="1" i="1" dirty="0">
                <a:latin typeface="Arial" panose="020B0604020202020204" pitchFamily="34" charset="0"/>
                <a:cs typeface="Arial" panose="020B0604020202020204" pitchFamily="34" charset="0"/>
              </a:rPr>
              <a:t>“While the Hereafter is much better and much more durable.” </a:t>
            </a:r>
            <a:r>
              <a:rPr lang="en-US" b="1" dirty="0">
                <a:latin typeface="Arial" panose="020B0604020202020204" pitchFamily="34" charset="0"/>
                <a:cs typeface="Arial" panose="020B0604020202020204" pitchFamily="34" charset="0"/>
              </a:rPr>
              <a:t>(Al-</a:t>
            </a:r>
            <a:r>
              <a:rPr lang="en-US" b="1" dirty="0" err="1">
                <a:latin typeface="Arial" panose="020B0604020202020204" pitchFamily="34" charset="0"/>
                <a:cs typeface="Arial" panose="020B0604020202020204" pitchFamily="34" charset="0"/>
              </a:rPr>
              <a:t>A’la</a:t>
            </a:r>
            <a:r>
              <a:rPr lang="en-US" b="1" dirty="0">
                <a:latin typeface="Arial" panose="020B0604020202020204" pitchFamily="34" charset="0"/>
                <a:cs typeface="Arial" panose="020B0604020202020204" pitchFamily="34" charset="0"/>
              </a:rPr>
              <a:t> – 17)</a:t>
            </a:r>
          </a:p>
          <a:p>
            <a:pPr>
              <a:buFontTx/>
              <a:buChar char="-"/>
            </a:pPr>
            <a:r>
              <a:rPr lang="en-US" dirty="0">
                <a:latin typeface="Arial" panose="020B0604020202020204" pitchFamily="34" charset="0"/>
                <a:cs typeface="Arial" panose="020B0604020202020204" pitchFamily="34" charset="0"/>
              </a:rPr>
              <a:t>Only two destinations; </a:t>
            </a:r>
            <a:r>
              <a:rPr lang="en-US" b="1" dirty="0">
                <a:latin typeface="Arial" panose="020B0604020202020204" pitchFamily="34" charset="0"/>
                <a:cs typeface="Arial" panose="020B0604020202020204" pitchFamily="34" charset="0"/>
              </a:rPr>
              <a:t>Jannah</a:t>
            </a:r>
            <a:r>
              <a:rPr lang="en-US" dirty="0">
                <a:latin typeface="Arial" panose="020B0604020202020204" pitchFamily="34" charset="0"/>
                <a:cs typeface="Arial" panose="020B0604020202020204" pitchFamily="34" charset="0"/>
              </a:rPr>
              <a:t>; Allah’s guesthouse for His obedient servants</a:t>
            </a:r>
          </a:p>
          <a:p>
            <a:pPr marL="0" indent="0">
              <a:buNone/>
            </a:pPr>
            <a:r>
              <a:rPr lang="en-US" dirty="0">
                <a:latin typeface="Arial" panose="020B0604020202020204" pitchFamily="34" charset="0"/>
                <a:cs typeface="Arial" panose="020B0604020202020204" pitchFamily="34" charset="0"/>
              </a:rPr>
              <a:t>                                            </a:t>
            </a:r>
            <a:r>
              <a:rPr lang="en-US" b="1" dirty="0" err="1">
                <a:latin typeface="Arial" panose="020B0604020202020204" pitchFamily="34" charset="0"/>
                <a:cs typeface="Arial" panose="020B0604020202020204" pitchFamily="34" charset="0"/>
              </a:rPr>
              <a:t>Jahaanam</a:t>
            </a:r>
            <a:r>
              <a:rPr lang="en-US" dirty="0">
                <a:latin typeface="Arial" panose="020B0604020202020204" pitchFamily="34" charset="0"/>
                <a:cs typeface="Arial" panose="020B0604020202020204" pitchFamily="34" charset="0"/>
              </a:rPr>
              <a:t>; Where Allah will punish the non-believers and </a:t>
            </a:r>
          </a:p>
          <a:p>
            <a:pPr marL="0" indent="0">
              <a:buNone/>
            </a:pPr>
            <a:r>
              <a:rPr lang="en-US" dirty="0">
                <a:latin typeface="Arial" panose="020B0604020202020204" pitchFamily="34" charset="0"/>
                <a:cs typeface="Arial" panose="020B0604020202020204" pitchFamily="34" charset="0"/>
              </a:rPr>
              <a:t>                                                                 those who go against his commands.</a:t>
            </a:r>
          </a:p>
          <a:p>
            <a:pPr>
              <a:buFontTx/>
              <a:buChar char="-"/>
            </a:pPr>
            <a:r>
              <a:rPr lang="en-US" dirty="0">
                <a:latin typeface="Arial" panose="020B0604020202020204" pitchFamily="34" charset="0"/>
                <a:cs typeface="Arial" panose="020B0604020202020204" pitchFamily="34" charset="0"/>
              </a:rPr>
              <a:t>The fate of every human being will be decided on the basis of their deeds.</a:t>
            </a:r>
          </a:p>
          <a:p>
            <a:pPr marL="0" indent="0">
              <a:buNone/>
            </a:pPr>
            <a:r>
              <a:rPr lang="en-US" b="1" i="1" dirty="0">
                <a:latin typeface="Arial" panose="020B0604020202020204" pitchFamily="34" charset="0"/>
                <a:cs typeface="Arial" panose="020B0604020202020204" pitchFamily="34" charset="0"/>
              </a:rPr>
              <a:t>“Then for the one who had rebelled, and preferred the worldly life (to the Hereafter), Hell will be the abode. Whereas for the one who feared to stand before his Lord, and restrained his self from the evil, Paradise will be the abode.” </a:t>
            </a:r>
            <a:r>
              <a:rPr lang="en-US" b="1" dirty="0">
                <a:latin typeface="Arial" panose="020B0604020202020204" pitchFamily="34" charset="0"/>
                <a:cs typeface="Arial" panose="020B0604020202020204" pitchFamily="34" charset="0"/>
              </a:rPr>
              <a:t>(An-</a:t>
            </a:r>
            <a:r>
              <a:rPr lang="en-US" b="1" dirty="0" err="1">
                <a:latin typeface="Arial" panose="020B0604020202020204" pitchFamily="34" charset="0"/>
                <a:cs typeface="Arial" panose="020B0604020202020204" pitchFamily="34" charset="0"/>
              </a:rPr>
              <a:t>Nazi’at</a:t>
            </a:r>
            <a:r>
              <a:rPr lang="en-US" b="1" dirty="0">
                <a:latin typeface="Arial" panose="020B0604020202020204" pitchFamily="34" charset="0"/>
                <a:cs typeface="Arial" panose="020B0604020202020204" pitchFamily="34" charset="0"/>
              </a:rPr>
              <a:t> – 37 – 41)</a:t>
            </a:r>
          </a:p>
          <a:p>
            <a:pPr marL="0" indent="0">
              <a:buNone/>
            </a:pPr>
            <a:r>
              <a:rPr lang="en-US" b="1" i="1" dirty="0">
                <a:latin typeface="Arial" panose="020B0604020202020204" pitchFamily="34" charset="0"/>
                <a:cs typeface="Arial" panose="020B0604020202020204" pitchFamily="34" charset="0"/>
              </a:rPr>
              <a:t>“The as for him whose scales (of good deeds) are heavy, he will be in a happy life. But he whose scales are light, his abode will be Abyss. And what may you know what Abyss is. A blazing Fire!” </a:t>
            </a:r>
            <a:r>
              <a:rPr lang="en-US" b="1" dirty="0">
                <a:latin typeface="Arial" panose="020B0604020202020204" pitchFamily="34" charset="0"/>
                <a:cs typeface="Arial" panose="020B0604020202020204" pitchFamily="34" charset="0"/>
              </a:rPr>
              <a:t>(Al-</a:t>
            </a:r>
            <a:r>
              <a:rPr lang="en-US" b="1" dirty="0" err="1">
                <a:latin typeface="Arial" panose="020B0604020202020204" pitchFamily="34" charset="0"/>
                <a:cs typeface="Arial" panose="020B0604020202020204" pitchFamily="34" charset="0"/>
              </a:rPr>
              <a:t>Qari’ah</a:t>
            </a:r>
            <a:r>
              <a:rPr lang="en-US" b="1" dirty="0">
                <a:latin typeface="Arial" panose="020B0604020202020204" pitchFamily="34" charset="0"/>
                <a:cs typeface="Arial" panose="020B0604020202020204" pitchFamily="34" charset="0"/>
              </a:rPr>
              <a:t> – 6 – 11)</a:t>
            </a:r>
            <a:r>
              <a:rPr lang="en-US" dirty="0">
                <a:latin typeface="Arial" panose="020B0604020202020204" pitchFamily="34" charset="0"/>
                <a:cs typeface="Arial" panose="020B0604020202020204" pitchFamily="34" charset="0"/>
              </a:rPr>
              <a:t>  </a:t>
            </a:r>
          </a:p>
          <a:p>
            <a:pPr marL="0" indent="0">
              <a:buNone/>
            </a:pPr>
            <a:r>
              <a:rPr lang="en-US" dirty="0">
                <a:latin typeface="Arial" panose="020B0604020202020204" pitchFamily="34" charset="0"/>
                <a:cs typeface="Arial" panose="020B0604020202020204" pitchFamily="34" charset="0"/>
              </a:rPr>
              <a:t>                                                         </a:t>
            </a:r>
          </a:p>
          <a:p>
            <a:pPr>
              <a:buFontTx/>
              <a:buChar char="-"/>
            </a:pPr>
            <a:endParaRPr lang="en-GB"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23292132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060620" y="566670"/>
            <a:ext cx="9443992" cy="5769736"/>
          </a:xfrm>
        </p:spPr>
        <p:txBody>
          <a:bodyPr/>
          <a:lstStyle/>
          <a:p>
            <a:pPr>
              <a:buFontTx/>
              <a:buChar char="-"/>
            </a:pPr>
            <a:r>
              <a:rPr lang="en-US" dirty="0">
                <a:latin typeface="Arial" panose="020B0604020202020204" pitchFamily="34" charset="0"/>
                <a:cs typeface="Arial" panose="020B0604020202020204" pitchFamily="34" charset="0"/>
              </a:rPr>
              <a:t>It is only logical to believe in </a:t>
            </a:r>
            <a:r>
              <a:rPr lang="en-US" dirty="0" err="1">
                <a:latin typeface="Arial" panose="020B0604020202020204" pitchFamily="34" charset="0"/>
                <a:cs typeface="Arial" panose="020B0604020202020204" pitchFamily="34" charset="0"/>
              </a:rPr>
              <a:t>Aakhirah</a:t>
            </a:r>
            <a:endParaRPr lang="en-US" dirty="0">
              <a:latin typeface="Arial" panose="020B0604020202020204" pitchFamily="34" charset="0"/>
              <a:cs typeface="Arial" panose="020B0604020202020204" pitchFamily="34" charset="0"/>
            </a:endParaRPr>
          </a:p>
          <a:p>
            <a:pPr>
              <a:buFontTx/>
              <a:buChar char="-"/>
            </a:pPr>
            <a:r>
              <a:rPr lang="en-US" dirty="0">
                <a:latin typeface="Arial" panose="020B0604020202020204" pitchFamily="34" charset="0"/>
                <a:cs typeface="Arial" panose="020B0604020202020204" pitchFamily="34" charset="0"/>
              </a:rPr>
              <a:t>100% justice can never be provided in this life</a:t>
            </a:r>
          </a:p>
          <a:p>
            <a:pPr>
              <a:buFontTx/>
              <a:buChar char="-"/>
            </a:pPr>
            <a:r>
              <a:rPr lang="en-US" dirty="0">
                <a:latin typeface="Arial" panose="020B0604020202020204" pitchFamily="34" charset="0"/>
                <a:cs typeface="Arial" panose="020B0604020202020204" pitchFamily="34" charset="0"/>
              </a:rPr>
              <a:t>Many pass away without paying the price of their bad deeds, or getting the true reward of their good deeds.</a:t>
            </a:r>
          </a:p>
          <a:p>
            <a:pPr>
              <a:buFontTx/>
              <a:buChar char="-"/>
            </a:pPr>
            <a:r>
              <a:rPr lang="en-US" dirty="0">
                <a:latin typeface="Arial" panose="020B0604020202020204" pitchFamily="34" charset="0"/>
                <a:cs typeface="Arial" panose="020B0604020202020204" pitchFamily="34" charset="0"/>
              </a:rPr>
              <a:t>This world is merely an examination hall</a:t>
            </a:r>
            <a:endParaRPr lang="en-GB" dirty="0">
              <a:latin typeface="Arial" panose="020B0604020202020204" pitchFamily="34" charset="0"/>
              <a:cs typeface="Arial" panose="020B0604020202020204" pitchFamily="34" charset="0"/>
            </a:endParaRPr>
          </a:p>
          <a:p>
            <a:pPr>
              <a:buFontTx/>
              <a:buChar char="-"/>
            </a:pPr>
            <a:r>
              <a:rPr lang="en-US" dirty="0">
                <a:latin typeface="Arial" panose="020B0604020202020204" pitchFamily="34" charset="0"/>
                <a:cs typeface="Arial" panose="020B0604020202020204" pitchFamily="34" charset="0"/>
              </a:rPr>
              <a:t>Rewards and punishments will only be handed out in the Hereafter</a:t>
            </a:r>
          </a:p>
          <a:p>
            <a:pPr>
              <a:buFontTx/>
              <a:buChar char="-"/>
            </a:pPr>
            <a:r>
              <a:rPr lang="en-US" dirty="0">
                <a:latin typeface="Arial" panose="020B0604020202020204" pitchFamily="34" charset="0"/>
                <a:cs typeface="Arial" panose="020B0604020202020204" pitchFamily="34" charset="0"/>
              </a:rPr>
              <a:t>Allah SWT is just and fair. It cannot be imagined from Him that He will not account for the actions of His creatures who are given free will.</a:t>
            </a:r>
          </a:p>
        </p:txBody>
      </p:sp>
    </p:spTree>
    <p:extLst>
      <p:ext uri="{BB962C8B-B14F-4D97-AF65-F5344CB8AC3E}">
        <p14:creationId xmlns:p14="http://schemas.microsoft.com/office/powerpoint/2010/main" val="35053456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925" y="586413"/>
            <a:ext cx="8911687" cy="829322"/>
          </a:xfrm>
        </p:spPr>
        <p:txBody>
          <a:bodyPr/>
          <a:lstStyle/>
          <a:p>
            <a:pPr algn="ctr"/>
            <a:r>
              <a:rPr lang="en-US" u="sng" dirty="0">
                <a:latin typeface="Arial" panose="020B0604020202020204" pitchFamily="34" charset="0"/>
                <a:cs typeface="Arial" panose="020B0604020202020204" pitchFamily="34" charset="0"/>
              </a:rPr>
              <a:t>Impacts of Belief in </a:t>
            </a:r>
            <a:r>
              <a:rPr lang="en-US" u="sng" dirty="0" err="1">
                <a:latin typeface="Arial" panose="020B0604020202020204" pitchFamily="34" charset="0"/>
                <a:cs typeface="Arial" panose="020B0604020202020204" pitchFamily="34" charset="0"/>
              </a:rPr>
              <a:t>Aakhirah</a:t>
            </a:r>
            <a:r>
              <a:rPr lang="en-US" u="sng" dirty="0">
                <a:latin typeface="Arial" panose="020B0604020202020204" pitchFamily="34" charset="0"/>
                <a:cs typeface="Arial" panose="020B0604020202020204" pitchFamily="34" charset="0"/>
              </a:rPr>
              <a:t> </a:t>
            </a:r>
            <a:endParaRPr lang="en-GB" u="sng"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2137893" y="1660434"/>
            <a:ext cx="9517488" cy="5088096"/>
          </a:xfrm>
        </p:spPr>
        <p:txBody>
          <a:bodyPr/>
          <a:lstStyle/>
          <a:p>
            <a:pPr>
              <a:buAutoNum type="arabicPeriod"/>
            </a:pPr>
            <a:r>
              <a:rPr lang="en-US" b="1" dirty="0">
                <a:latin typeface="Arial" panose="020B0604020202020204" pitchFamily="34" charset="0"/>
                <a:cs typeface="Arial" panose="020B0604020202020204" pitchFamily="34" charset="0"/>
              </a:rPr>
              <a:t>Sense of Accountability</a:t>
            </a:r>
          </a:p>
          <a:p>
            <a:pPr>
              <a:buAutoNum type="arabicPeriod"/>
            </a:pPr>
            <a:r>
              <a:rPr lang="en-US" b="1" dirty="0">
                <a:latin typeface="Arial" panose="020B0604020202020204" pitchFamily="34" charset="0"/>
                <a:cs typeface="Arial" panose="020B0604020202020204" pitchFamily="34" charset="0"/>
              </a:rPr>
              <a:t>Helps in leading a meaningful life</a:t>
            </a:r>
          </a:p>
          <a:p>
            <a:pPr>
              <a:buAutoNum type="arabicPeriod"/>
            </a:pPr>
            <a:r>
              <a:rPr lang="en-US" b="1" dirty="0">
                <a:latin typeface="Arial" panose="020B0604020202020204" pitchFamily="34" charset="0"/>
                <a:cs typeface="Arial" panose="020B0604020202020204" pitchFamily="34" charset="0"/>
              </a:rPr>
              <a:t>Helps in leading a humble life</a:t>
            </a:r>
          </a:p>
          <a:p>
            <a:pPr>
              <a:buAutoNum type="arabicPeriod"/>
            </a:pPr>
            <a:r>
              <a:rPr lang="en-US" b="1" dirty="0">
                <a:latin typeface="Arial" panose="020B0604020202020204" pitchFamily="34" charset="0"/>
                <a:cs typeface="Arial" panose="020B0604020202020204" pitchFamily="34" charset="0"/>
              </a:rPr>
              <a:t>Helps in promoting justice</a:t>
            </a:r>
          </a:p>
          <a:p>
            <a:pPr>
              <a:buAutoNum type="arabicPeriod"/>
            </a:pPr>
            <a:r>
              <a:rPr lang="en-US" b="1" dirty="0">
                <a:latin typeface="Arial" panose="020B0604020202020204" pitchFamily="34" charset="0"/>
                <a:cs typeface="Arial" panose="020B0604020202020204" pitchFamily="34" charset="0"/>
              </a:rPr>
              <a:t>Makes a person patient. Helps in facing the problems of this life in a brave manner.</a:t>
            </a:r>
          </a:p>
          <a:p>
            <a:pPr>
              <a:buFontTx/>
              <a:buChar char="-"/>
            </a:pPr>
            <a:r>
              <a:rPr lang="en-US" dirty="0">
                <a:latin typeface="Arial" panose="020B0604020202020204" pitchFamily="34" charset="0"/>
                <a:cs typeface="Arial" panose="020B0604020202020204" pitchFamily="34" charset="0"/>
              </a:rPr>
              <a:t>How the companions were able to face hardships</a:t>
            </a:r>
          </a:p>
          <a:p>
            <a:pPr>
              <a:buFontTx/>
              <a:buChar char="-"/>
            </a:pPr>
            <a:r>
              <a:rPr lang="en-US" dirty="0">
                <a:latin typeface="Arial" panose="020B0604020202020204" pitchFamily="34" charset="0"/>
                <a:cs typeface="Arial" panose="020B0604020202020204" pitchFamily="34" charset="0"/>
              </a:rPr>
              <a:t>The Prophet’s motivation of Jannah to </a:t>
            </a:r>
            <a:r>
              <a:rPr lang="en-US" dirty="0" err="1">
                <a:latin typeface="Arial" panose="020B0604020202020204" pitchFamily="34" charset="0"/>
                <a:cs typeface="Arial" panose="020B0604020202020204" pitchFamily="34" charset="0"/>
              </a:rPr>
              <a:t>Ammar</a:t>
            </a:r>
            <a:r>
              <a:rPr lang="en-US" dirty="0">
                <a:latin typeface="Arial" panose="020B0604020202020204" pitchFamily="34" charset="0"/>
                <a:cs typeface="Arial" panose="020B0604020202020204" pitchFamily="34" charset="0"/>
              </a:rPr>
              <a:t> R.A. and his family</a:t>
            </a:r>
          </a:p>
          <a:p>
            <a:pPr marL="0" indent="0">
              <a:buNone/>
            </a:pPr>
            <a:r>
              <a:rPr lang="en-US" b="1" dirty="0">
                <a:latin typeface="Arial" panose="020B0604020202020204" pitchFamily="34" charset="0"/>
                <a:cs typeface="Arial" panose="020B0604020202020204" pitchFamily="34" charset="0"/>
              </a:rPr>
              <a:t>6. Does not let a person get too immersed in this life</a:t>
            </a:r>
          </a:p>
          <a:p>
            <a:pPr marL="0" indent="0">
              <a:buNone/>
            </a:pPr>
            <a:r>
              <a:rPr lang="en-US" b="1" dirty="0">
                <a:latin typeface="Arial" panose="020B0604020202020204" pitchFamily="34" charset="0"/>
                <a:cs typeface="Arial" panose="020B0604020202020204" pitchFamily="34" charset="0"/>
              </a:rPr>
              <a:t>7. Makes a person grateful</a:t>
            </a:r>
          </a:p>
          <a:p>
            <a:pPr marL="0" indent="0">
              <a:buNone/>
            </a:pPr>
            <a:r>
              <a:rPr lang="en-US" b="1" dirty="0">
                <a:latin typeface="Arial" panose="020B0604020202020204" pitchFamily="34" charset="0"/>
                <a:cs typeface="Arial" panose="020B0604020202020204" pitchFamily="34" charset="0"/>
              </a:rPr>
              <a:t>8. Helps stay steadfast in the actual purpose of this life </a:t>
            </a:r>
          </a:p>
          <a:p>
            <a:pPr marL="0" indent="0">
              <a:buNone/>
            </a:pPr>
            <a:r>
              <a:rPr lang="en-US" b="1" dirty="0">
                <a:latin typeface="Arial" panose="020B0604020202020204" pitchFamily="34" charset="0"/>
                <a:cs typeface="Arial" panose="020B0604020202020204" pitchFamily="34" charset="0"/>
              </a:rPr>
              <a:t>  </a:t>
            </a:r>
            <a:endParaRPr lang="en-GB"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54964410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741051"/>
          </a:xfrm>
        </p:spPr>
        <p:txBody>
          <a:bodyPr>
            <a:normAutofit fontScale="90000"/>
          </a:bodyPr>
          <a:lstStyle/>
          <a:p>
            <a:pPr algn="ctr"/>
            <a:r>
              <a:rPr lang="en-US" dirty="0">
                <a:latin typeface="Arial" panose="020B0604020202020204" pitchFamily="34" charset="0"/>
                <a:cs typeface="Arial" panose="020B0604020202020204" pitchFamily="34" charset="0"/>
              </a:rPr>
              <a:t>Islamic Worships (</a:t>
            </a:r>
            <a:r>
              <a:rPr lang="en-US" dirty="0" err="1">
                <a:latin typeface="Arial" panose="020B0604020202020204" pitchFamily="34" charset="0"/>
                <a:cs typeface="Arial" panose="020B0604020202020204" pitchFamily="34" charset="0"/>
              </a:rPr>
              <a:t>Ibaadah</a:t>
            </a:r>
            <a:r>
              <a:rPr lang="en-US" dirty="0">
                <a:latin typeface="Arial" panose="020B0604020202020204" pitchFamily="34" charset="0"/>
                <a:cs typeface="Arial" panose="020B0604020202020204" pitchFamily="34" charset="0"/>
              </a:rPr>
              <a:t>) &amp; Their Impacts</a:t>
            </a:r>
            <a:endParaRPr lang="en-GB"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2086377" y="1532586"/>
            <a:ext cx="9697792" cy="4958366"/>
          </a:xfrm>
        </p:spPr>
        <p:txBody>
          <a:bodyPr/>
          <a:lstStyle/>
          <a:p>
            <a:pPr>
              <a:buFontTx/>
              <a:buChar char="-"/>
            </a:pPr>
            <a:r>
              <a:rPr lang="en-US" dirty="0" err="1">
                <a:latin typeface="Arial" panose="020B0604020202020204" pitchFamily="34" charset="0"/>
                <a:cs typeface="Arial" panose="020B0604020202020204" pitchFamily="34" charset="0"/>
              </a:rPr>
              <a:t>Ibaadah</a:t>
            </a:r>
            <a:r>
              <a:rPr lang="en-US" dirty="0">
                <a:latin typeface="Arial" panose="020B0604020202020204" pitchFamily="34" charset="0"/>
                <a:cs typeface="Arial" panose="020B0604020202020204" pitchFamily="34" charset="0"/>
              </a:rPr>
              <a:t> literally refers to servitude – </a:t>
            </a:r>
            <a:r>
              <a:rPr lang="ar-SA" dirty="0">
                <a:latin typeface="Arial" panose="020B0604020202020204" pitchFamily="34" charset="0"/>
                <a:cs typeface="Arial" panose="020B0604020202020204" pitchFamily="34" charset="0"/>
              </a:rPr>
              <a:t>عبوديت</a:t>
            </a:r>
          </a:p>
          <a:p>
            <a:pPr>
              <a:buFontTx/>
              <a:buChar char="-"/>
            </a:pPr>
            <a:r>
              <a:rPr lang="en-US" dirty="0">
                <a:latin typeface="Arial" panose="020B0604020202020204" pitchFamily="34" charset="0"/>
                <a:cs typeface="Arial" panose="020B0604020202020204" pitchFamily="34" charset="0"/>
              </a:rPr>
              <a:t>We are servants to our Creator, therefore, must do as we are told by our master</a:t>
            </a:r>
            <a:r>
              <a:rPr lang="en-GB" dirty="0">
                <a:latin typeface="Arial" panose="020B0604020202020204" pitchFamily="34" charset="0"/>
                <a:cs typeface="Arial" panose="020B0604020202020204" pitchFamily="34" charset="0"/>
              </a:rPr>
              <a:t>, and lead our lives according to the purpose given to us by Him.</a:t>
            </a:r>
          </a:p>
          <a:p>
            <a:pPr>
              <a:buFontTx/>
              <a:buChar char="-"/>
            </a:pPr>
            <a:r>
              <a:rPr lang="en-GB" dirty="0">
                <a:latin typeface="Arial" panose="020B0604020202020204" pitchFamily="34" charset="0"/>
                <a:cs typeface="Arial" panose="020B0604020202020204" pitchFamily="34" charset="0"/>
              </a:rPr>
              <a:t>Purpose; </a:t>
            </a:r>
            <a:r>
              <a:rPr lang="en-US" b="1" i="1" dirty="0">
                <a:latin typeface="Arial" panose="020B0604020202020204" pitchFamily="34" charset="0"/>
                <a:cs typeface="Arial" panose="020B0604020202020204" pitchFamily="34" charset="0"/>
              </a:rPr>
              <a:t>“I did not create the </a:t>
            </a:r>
            <a:r>
              <a:rPr lang="en-US" b="1" i="1" dirty="0" err="1">
                <a:latin typeface="Arial" panose="020B0604020202020204" pitchFamily="34" charset="0"/>
                <a:cs typeface="Arial" panose="020B0604020202020204" pitchFamily="34" charset="0"/>
              </a:rPr>
              <a:t>Jinns</a:t>
            </a:r>
            <a:r>
              <a:rPr lang="en-US" b="1" i="1" dirty="0">
                <a:latin typeface="Arial" panose="020B0604020202020204" pitchFamily="34" charset="0"/>
                <a:cs typeface="Arial" panose="020B0604020202020204" pitchFamily="34" charset="0"/>
              </a:rPr>
              <a:t> and the humans except for the purpose that they should worship me.” </a:t>
            </a:r>
            <a:r>
              <a:rPr lang="en-US" b="1" dirty="0">
                <a:latin typeface="Arial" panose="020B0604020202020204" pitchFamily="34" charset="0"/>
                <a:cs typeface="Arial" panose="020B0604020202020204" pitchFamily="34" charset="0"/>
              </a:rPr>
              <a:t>(</a:t>
            </a:r>
            <a:r>
              <a:rPr lang="en-US" b="1" dirty="0" err="1">
                <a:latin typeface="Arial" panose="020B0604020202020204" pitchFamily="34" charset="0"/>
                <a:cs typeface="Arial" panose="020B0604020202020204" pitchFamily="34" charset="0"/>
              </a:rPr>
              <a:t>Az-Zariyat</a:t>
            </a:r>
            <a:r>
              <a:rPr lang="en-US" b="1" dirty="0">
                <a:latin typeface="Arial" panose="020B0604020202020204" pitchFamily="34" charset="0"/>
                <a:cs typeface="Arial" panose="020B0604020202020204" pitchFamily="34" charset="0"/>
              </a:rPr>
              <a:t> – 56)</a:t>
            </a:r>
          </a:p>
          <a:p>
            <a:pPr>
              <a:buFontTx/>
              <a:buChar char="-"/>
            </a:pPr>
            <a:r>
              <a:rPr lang="en-US" dirty="0">
                <a:latin typeface="Arial" panose="020B0604020202020204" pitchFamily="34" charset="0"/>
                <a:cs typeface="Arial" panose="020B0604020202020204" pitchFamily="34" charset="0"/>
              </a:rPr>
              <a:t>We are blessed with a set of different worships that help us stay in constant touch with Allah.</a:t>
            </a:r>
          </a:p>
          <a:p>
            <a:pPr>
              <a:buFontTx/>
              <a:buChar char="-"/>
            </a:pPr>
            <a:r>
              <a:rPr lang="en-US" dirty="0">
                <a:latin typeface="Arial" panose="020B0604020202020204" pitchFamily="34" charset="0"/>
                <a:cs typeface="Arial" panose="020B0604020202020204" pitchFamily="34" charset="0"/>
              </a:rPr>
              <a:t>Some are to be performed daily, some once a year, and some once in a lifetime.</a:t>
            </a:r>
          </a:p>
          <a:p>
            <a:pPr>
              <a:buFontTx/>
              <a:buChar char="-"/>
            </a:pPr>
            <a:r>
              <a:rPr lang="en-US" dirty="0">
                <a:latin typeface="Arial" panose="020B0604020202020204" pitchFamily="34" charset="0"/>
                <a:cs typeface="Arial" panose="020B0604020202020204" pitchFamily="34" charset="0"/>
              </a:rPr>
              <a:t>Worships can be categorized into three types:</a:t>
            </a:r>
          </a:p>
          <a:p>
            <a:pPr>
              <a:buAutoNum type="arabicPeriod"/>
            </a:pPr>
            <a:r>
              <a:rPr lang="en-US" b="1" dirty="0">
                <a:latin typeface="Arial" panose="020B0604020202020204" pitchFamily="34" charset="0"/>
                <a:cs typeface="Arial" panose="020B0604020202020204" pitchFamily="34" charset="0"/>
              </a:rPr>
              <a:t>Physical</a:t>
            </a:r>
            <a:r>
              <a:rPr lang="en-US" dirty="0">
                <a:latin typeface="Arial" panose="020B0604020202020204" pitchFamily="34" charset="0"/>
                <a:cs typeface="Arial" panose="020B0604020202020204" pitchFamily="34" charset="0"/>
              </a:rPr>
              <a:t> – </a:t>
            </a:r>
            <a:r>
              <a:rPr lang="en-US" dirty="0" err="1">
                <a:latin typeface="Arial" panose="020B0604020202020204" pitchFamily="34" charset="0"/>
                <a:cs typeface="Arial" panose="020B0604020202020204" pitchFamily="34" charset="0"/>
              </a:rPr>
              <a:t>Salaat</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Saum</a:t>
            </a:r>
            <a:endParaRPr lang="en-US" dirty="0">
              <a:latin typeface="Arial" panose="020B0604020202020204" pitchFamily="34" charset="0"/>
              <a:cs typeface="Arial" panose="020B0604020202020204" pitchFamily="34" charset="0"/>
            </a:endParaRPr>
          </a:p>
          <a:p>
            <a:pPr>
              <a:buAutoNum type="arabicPeriod"/>
            </a:pPr>
            <a:r>
              <a:rPr lang="en-US" b="1" dirty="0">
                <a:latin typeface="Arial" panose="020B0604020202020204" pitchFamily="34" charset="0"/>
                <a:cs typeface="Arial" panose="020B0604020202020204" pitchFamily="34" charset="0"/>
              </a:rPr>
              <a:t>Financial – </a:t>
            </a:r>
            <a:r>
              <a:rPr lang="en-US" dirty="0" err="1">
                <a:latin typeface="Arial" panose="020B0604020202020204" pitchFamily="34" charset="0"/>
                <a:cs typeface="Arial" panose="020B0604020202020204" pitchFamily="34" charset="0"/>
              </a:rPr>
              <a:t>Zakaat</a:t>
            </a:r>
            <a:endParaRPr lang="en-US" dirty="0">
              <a:latin typeface="Arial" panose="020B0604020202020204" pitchFamily="34" charset="0"/>
              <a:cs typeface="Arial" panose="020B0604020202020204" pitchFamily="34" charset="0"/>
            </a:endParaRPr>
          </a:p>
          <a:p>
            <a:pPr>
              <a:buAutoNum type="arabicPeriod"/>
            </a:pPr>
            <a:r>
              <a:rPr lang="en-US" b="1" dirty="0">
                <a:latin typeface="Arial" panose="020B0604020202020204" pitchFamily="34" charset="0"/>
                <a:cs typeface="Arial" panose="020B0604020202020204" pitchFamily="34" charset="0"/>
              </a:rPr>
              <a:t>Physical &amp; Financial - </a:t>
            </a:r>
            <a:r>
              <a:rPr lang="en-US" dirty="0">
                <a:latin typeface="Arial" panose="020B0604020202020204" pitchFamily="34" charset="0"/>
                <a:cs typeface="Arial" panose="020B0604020202020204" pitchFamily="34" charset="0"/>
              </a:rPr>
              <a:t>Hajj</a:t>
            </a:r>
            <a:endParaRPr lang="en-US" b="1" dirty="0">
              <a:latin typeface="Arial" panose="020B0604020202020204" pitchFamily="34" charset="0"/>
              <a:cs typeface="Arial" panose="020B0604020202020204" pitchFamily="34" charset="0"/>
            </a:endParaRPr>
          </a:p>
          <a:p>
            <a:pPr>
              <a:buAutoNum type="arabicPeriod"/>
            </a:pPr>
            <a:endParaRPr lang="en-US" dirty="0">
              <a:latin typeface="Arial" panose="020B0604020202020204" pitchFamily="34" charset="0"/>
              <a:cs typeface="Arial" panose="020B0604020202020204" pitchFamily="34" charset="0"/>
            </a:endParaRPr>
          </a:p>
          <a:p>
            <a:pPr>
              <a:buFontTx/>
              <a:buChar char="-"/>
            </a:pPr>
            <a:endParaRPr lang="en-US" dirty="0"/>
          </a:p>
        </p:txBody>
      </p:sp>
    </p:spTree>
    <p:extLst>
      <p:ext uri="{BB962C8B-B14F-4D97-AF65-F5344CB8AC3E}">
        <p14:creationId xmlns:p14="http://schemas.microsoft.com/office/powerpoint/2010/main" val="203548213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12620" y="624110"/>
            <a:ext cx="8911687" cy="715293"/>
          </a:xfrm>
        </p:spPr>
        <p:txBody>
          <a:bodyPr/>
          <a:lstStyle/>
          <a:p>
            <a:pPr algn="ctr"/>
            <a:r>
              <a:rPr lang="en-US" dirty="0"/>
              <a:t> </a:t>
            </a:r>
            <a:r>
              <a:rPr lang="en-US" dirty="0">
                <a:latin typeface="Arial" panose="020B0604020202020204" pitchFamily="34" charset="0"/>
                <a:cs typeface="Arial" panose="020B0604020202020204" pitchFamily="34" charset="0"/>
              </a:rPr>
              <a:t>Prayer (</a:t>
            </a:r>
            <a:r>
              <a:rPr lang="en-US" dirty="0" err="1">
                <a:latin typeface="Arial" panose="020B0604020202020204" pitchFamily="34" charset="0"/>
                <a:cs typeface="Arial" panose="020B0604020202020204" pitchFamily="34" charset="0"/>
              </a:rPr>
              <a:t>Salaat</a:t>
            </a:r>
            <a:r>
              <a:rPr lang="en-US" dirty="0">
                <a:latin typeface="Arial" panose="020B0604020202020204" pitchFamily="34" charset="0"/>
                <a:cs typeface="Arial" panose="020B0604020202020204" pitchFamily="34" charset="0"/>
              </a:rPr>
              <a:t>)</a:t>
            </a:r>
            <a:endParaRPr lang="en-GB"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2412620" y="1687131"/>
            <a:ext cx="9268518" cy="4842457"/>
          </a:xfrm>
        </p:spPr>
        <p:txBody>
          <a:bodyPr>
            <a:normAutofit/>
          </a:bodyPr>
          <a:lstStyle/>
          <a:p>
            <a:pPr>
              <a:buFontTx/>
              <a:buChar char="-"/>
            </a:pPr>
            <a:r>
              <a:rPr lang="en-US" dirty="0">
                <a:latin typeface="Arial" panose="020B0604020202020204" pitchFamily="34" charset="0"/>
                <a:cs typeface="Arial" panose="020B0604020202020204" pitchFamily="34" charset="0"/>
              </a:rPr>
              <a:t>In literal sense, the word ‘</a:t>
            </a:r>
            <a:r>
              <a:rPr lang="en-US" dirty="0" err="1">
                <a:latin typeface="Arial" panose="020B0604020202020204" pitchFamily="34" charset="0"/>
                <a:cs typeface="Arial" panose="020B0604020202020204" pitchFamily="34" charset="0"/>
              </a:rPr>
              <a:t>salaat</a:t>
            </a:r>
            <a:r>
              <a:rPr lang="en-US" dirty="0">
                <a:latin typeface="Arial" panose="020B0604020202020204" pitchFamily="34" charset="0"/>
                <a:cs typeface="Arial" panose="020B0604020202020204" pitchFamily="34" charset="0"/>
              </a:rPr>
              <a:t>’ refers to </a:t>
            </a:r>
            <a:r>
              <a:rPr lang="en-US" dirty="0" err="1">
                <a:latin typeface="Arial" panose="020B0604020202020204" pitchFamily="34" charset="0"/>
                <a:cs typeface="Arial" panose="020B0604020202020204" pitchFamily="34" charset="0"/>
              </a:rPr>
              <a:t>dua</a:t>
            </a:r>
            <a:r>
              <a:rPr lang="en-US" dirty="0">
                <a:latin typeface="Arial" panose="020B0604020202020204" pitchFamily="34" charset="0"/>
                <a:cs typeface="Arial" panose="020B0604020202020204" pitchFamily="34" charset="0"/>
              </a:rPr>
              <a:t>/prayer</a:t>
            </a:r>
          </a:p>
          <a:p>
            <a:pPr>
              <a:buFontTx/>
              <a:buChar char="-"/>
            </a:pPr>
            <a:r>
              <a:rPr lang="en-US" dirty="0">
                <a:latin typeface="Arial" panose="020B0604020202020204" pitchFamily="34" charset="0"/>
                <a:cs typeface="Arial" panose="020B0604020202020204" pitchFamily="34" charset="0"/>
              </a:rPr>
              <a:t>In terminology, it refers to the obligatory five daily prayers</a:t>
            </a:r>
          </a:p>
          <a:p>
            <a:pPr>
              <a:buFontTx/>
              <a:buChar char="-"/>
            </a:pPr>
            <a:r>
              <a:rPr lang="en-US" dirty="0">
                <a:latin typeface="Arial" panose="020B0604020202020204" pitchFamily="34" charset="0"/>
                <a:cs typeface="Arial" panose="020B0604020202020204" pitchFamily="34" charset="0"/>
              </a:rPr>
              <a:t>It is </a:t>
            </a:r>
            <a:r>
              <a:rPr lang="en-US">
                <a:latin typeface="Arial" panose="020B0604020202020204" pitchFamily="34" charset="0"/>
                <a:cs typeface="Arial" panose="020B0604020202020204" pitchFamily="34" charset="0"/>
              </a:rPr>
              <a:t>an important </a:t>
            </a:r>
            <a:r>
              <a:rPr lang="en-US" dirty="0">
                <a:latin typeface="Arial" panose="020B0604020202020204" pitchFamily="34" charset="0"/>
                <a:cs typeface="Arial" panose="020B0604020202020204" pitchFamily="34" charset="0"/>
              </a:rPr>
              <a:t>pillar of Islam, and the only worship obligated to be offered daily</a:t>
            </a:r>
          </a:p>
          <a:p>
            <a:pPr>
              <a:buFontTx/>
              <a:buChar char="-"/>
            </a:pPr>
            <a:r>
              <a:rPr lang="en-US" dirty="0">
                <a:latin typeface="Arial" panose="020B0604020202020204" pitchFamily="34" charset="0"/>
                <a:cs typeface="Arial" panose="020B0604020202020204" pitchFamily="34" charset="0"/>
              </a:rPr>
              <a:t>Five obligatory prayers</a:t>
            </a:r>
          </a:p>
          <a:p>
            <a:pPr>
              <a:buFontTx/>
              <a:buChar char="-"/>
            </a:pPr>
            <a:r>
              <a:rPr lang="en-US" dirty="0">
                <a:latin typeface="Arial" panose="020B0604020202020204" pitchFamily="34" charset="0"/>
                <a:cs typeface="Arial" panose="020B0604020202020204" pitchFamily="34" charset="0"/>
              </a:rPr>
              <a:t>Obligated in the 10</a:t>
            </a:r>
            <a:r>
              <a:rPr lang="en-US" baseline="30000" dirty="0">
                <a:latin typeface="Arial" panose="020B0604020202020204" pitchFamily="34" charset="0"/>
                <a:cs typeface="Arial" panose="020B0604020202020204" pitchFamily="34" charset="0"/>
              </a:rPr>
              <a:t>th</a:t>
            </a:r>
            <a:r>
              <a:rPr lang="en-US" dirty="0">
                <a:latin typeface="Arial" panose="020B0604020202020204" pitchFamily="34" charset="0"/>
                <a:cs typeface="Arial" panose="020B0604020202020204" pitchFamily="34" charset="0"/>
              </a:rPr>
              <a:t> year of Prophet hood when the Prophet SAW was called upon the skies (</a:t>
            </a:r>
            <a:r>
              <a:rPr lang="en-US" dirty="0" err="1">
                <a:latin typeface="Arial" panose="020B0604020202020204" pitchFamily="34" charset="0"/>
                <a:cs typeface="Arial" panose="020B0604020202020204" pitchFamily="34" charset="0"/>
              </a:rPr>
              <a:t>Mairaj</a:t>
            </a:r>
            <a:r>
              <a:rPr lang="en-US" dirty="0">
                <a:latin typeface="Arial" panose="020B0604020202020204" pitchFamily="34" charset="0"/>
                <a:cs typeface="Arial" panose="020B0604020202020204" pitchFamily="34" charset="0"/>
              </a:rPr>
              <a:t>)</a:t>
            </a:r>
          </a:p>
          <a:p>
            <a:pPr>
              <a:buFontTx/>
              <a:buChar char="-"/>
            </a:pPr>
            <a:r>
              <a:rPr lang="en-US" dirty="0">
                <a:latin typeface="Arial" panose="020B0604020202020204" pitchFamily="34" charset="0"/>
                <a:cs typeface="Arial" panose="020B0604020202020204" pitchFamily="34" charset="0"/>
              </a:rPr>
              <a:t>The first and only worship to be obligated in </a:t>
            </a:r>
            <a:r>
              <a:rPr lang="en-US" dirty="0" err="1">
                <a:latin typeface="Arial" panose="020B0604020202020204" pitchFamily="34" charset="0"/>
                <a:cs typeface="Arial" panose="020B0604020202020204" pitchFamily="34" charset="0"/>
              </a:rPr>
              <a:t>Makki</a:t>
            </a:r>
            <a:r>
              <a:rPr lang="en-US" dirty="0">
                <a:latin typeface="Arial" panose="020B0604020202020204" pitchFamily="34" charset="0"/>
                <a:cs typeface="Arial" panose="020B0604020202020204" pitchFamily="34" charset="0"/>
              </a:rPr>
              <a:t> era</a:t>
            </a:r>
          </a:p>
          <a:p>
            <a:pPr>
              <a:buFontTx/>
              <a:buChar char="-"/>
            </a:pPr>
            <a:r>
              <a:rPr lang="en-US" b="1" dirty="0" err="1">
                <a:latin typeface="Arial" panose="020B0604020202020204" pitchFamily="34" charset="0"/>
                <a:cs typeface="Arial" panose="020B0604020202020204" pitchFamily="34" charset="0"/>
              </a:rPr>
              <a:t>Fajr</a:t>
            </a:r>
            <a:r>
              <a:rPr lang="en-US" b="1" dirty="0">
                <a:latin typeface="Arial" panose="020B0604020202020204" pitchFamily="34" charset="0"/>
                <a:cs typeface="Arial" panose="020B0604020202020204" pitchFamily="34" charset="0"/>
              </a:rPr>
              <a:t> – </a:t>
            </a:r>
            <a:r>
              <a:rPr lang="en-US" dirty="0">
                <a:latin typeface="Arial" panose="020B0604020202020204" pitchFamily="34" charset="0"/>
                <a:cs typeface="Arial" panose="020B0604020202020204" pitchFamily="34" charset="0"/>
              </a:rPr>
              <a:t>Dawn to Sunrise</a:t>
            </a:r>
          </a:p>
          <a:p>
            <a:pPr>
              <a:buFontTx/>
              <a:buChar char="-"/>
            </a:pPr>
            <a:r>
              <a:rPr lang="en-US" b="1" dirty="0" err="1">
                <a:latin typeface="Arial" panose="020B0604020202020204" pitchFamily="34" charset="0"/>
                <a:cs typeface="Arial" panose="020B0604020202020204" pitchFamily="34" charset="0"/>
              </a:rPr>
              <a:t>Zuhr</a:t>
            </a:r>
            <a:r>
              <a:rPr lang="en-US" b="1" dirty="0">
                <a:latin typeface="Arial" panose="020B0604020202020204" pitchFamily="34" charset="0"/>
                <a:cs typeface="Arial" panose="020B0604020202020204" pitchFamily="34" charset="0"/>
              </a:rPr>
              <a:t> – </a:t>
            </a:r>
            <a:r>
              <a:rPr lang="en-US" dirty="0">
                <a:latin typeface="Arial" panose="020B0604020202020204" pitchFamily="34" charset="0"/>
                <a:cs typeface="Arial" panose="020B0604020202020204" pitchFamily="34" charset="0"/>
              </a:rPr>
              <a:t>After noon until the shadow of everything is thrice its size</a:t>
            </a:r>
          </a:p>
          <a:p>
            <a:pPr>
              <a:buFontTx/>
              <a:buChar char="-"/>
            </a:pPr>
            <a:r>
              <a:rPr lang="en-US" b="1" dirty="0" err="1">
                <a:latin typeface="Arial" panose="020B0604020202020204" pitchFamily="34" charset="0"/>
                <a:cs typeface="Arial" panose="020B0604020202020204" pitchFamily="34" charset="0"/>
              </a:rPr>
              <a:t>Asr</a:t>
            </a:r>
            <a:r>
              <a:rPr lang="en-US" b="1" dirty="0">
                <a:latin typeface="Arial" panose="020B0604020202020204" pitchFamily="34" charset="0"/>
                <a:cs typeface="Arial" panose="020B0604020202020204" pitchFamily="34" charset="0"/>
              </a:rPr>
              <a:t> – </a:t>
            </a:r>
            <a:r>
              <a:rPr lang="en-US" dirty="0">
                <a:latin typeface="Arial" panose="020B0604020202020204" pitchFamily="34" charset="0"/>
                <a:cs typeface="Arial" panose="020B0604020202020204" pitchFamily="34" charset="0"/>
              </a:rPr>
              <a:t>From the time the shadow of everything is thrice its size until sunset</a:t>
            </a:r>
          </a:p>
          <a:p>
            <a:pPr>
              <a:buFontTx/>
              <a:buChar char="-"/>
            </a:pPr>
            <a:r>
              <a:rPr lang="en-US" b="1" dirty="0" err="1">
                <a:latin typeface="Arial" panose="020B0604020202020204" pitchFamily="34" charset="0"/>
                <a:cs typeface="Arial" panose="020B0604020202020204" pitchFamily="34" charset="0"/>
              </a:rPr>
              <a:t>Maghrib</a:t>
            </a:r>
            <a:r>
              <a:rPr lang="en-US" b="1" dirty="0">
                <a:latin typeface="Arial" panose="020B0604020202020204" pitchFamily="34" charset="0"/>
                <a:cs typeface="Arial" panose="020B0604020202020204" pitchFamily="34" charset="0"/>
              </a:rPr>
              <a:t> – </a:t>
            </a:r>
            <a:r>
              <a:rPr lang="en-US" dirty="0">
                <a:latin typeface="Arial" panose="020B0604020202020204" pitchFamily="34" charset="0"/>
                <a:cs typeface="Arial" panose="020B0604020202020204" pitchFamily="34" charset="0"/>
              </a:rPr>
              <a:t>From sunset until complete darkness</a:t>
            </a:r>
          </a:p>
          <a:p>
            <a:pPr>
              <a:buFontTx/>
              <a:buChar char="-"/>
            </a:pPr>
            <a:r>
              <a:rPr lang="en-US" b="1" dirty="0" err="1">
                <a:latin typeface="Arial" panose="020B0604020202020204" pitchFamily="34" charset="0"/>
                <a:cs typeface="Arial" panose="020B0604020202020204" pitchFamily="34" charset="0"/>
              </a:rPr>
              <a:t>Isha</a:t>
            </a:r>
            <a:r>
              <a:rPr lang="en-US" b="1" dirty="0">
                <a:latin typeface="Arial" panose="020B0604020202020204" pitchFamily="34" charset="0"/>
                <a:cs typeface="Arial" panose="020B0604020202020204" pitchFamily="34" charset="0"/>
              </a:rPr>
              <a:t> – </a:t>
            </a:r>
            <a:r>
              <a:rPr lang="en-US" dirty="0">
                <a:latin typeface="Arial" panose="020B0604020202020204" pitchFamily="34" charset="0"/>
                <a:cs typeface="Arial" panose="020B0604020202020204" pitchFamily="34" charset="0"/>
              </a:rPr>
              <a:t>From complete darkness until dawn</a:t>
            </a:r>
          </a:p>
          <a:p>
            <a:pPr>
              <a:buFontTx/>
              <a:buChar char="-"/>
            </a:pPr>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5160898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318197" y="553792"/>
            <a:ext cx="9517488" cy="6027311"/>
          </a:xfrm>
        </p:spPr>
        <p:txBody>
          <a:bodyPr/>
          <a:lstStyle/>
          <a:p>
            <a:pPr marL="0" indent="0">
              <a:buNone/>
            </a:pPr>
            <a:r>
              <a:rPr lang="en-US" b="1" u="sng" dirty="0">
                <a:latin typeface="Arial" panose="020B0604020202020204" pitchFamily="34" charset="0"/>
                <a:cs typeface="Arial" panose="020B0604020202020204" pitchFamily="34" charset="0"/>
              </a:rPr>
              <a:t>Importance of </a:t>
            </a:r>
            <a:r>
              <a:rPr lang="en-US" b="1" u="sng" dirty="0" err="1">
                <a:latin typeface="Arial" panose="020B0604020202020204" pitchFamily="34" charset="0"/>
                <a:cs typeface="Arial" panose="020B0604020202020204" pitchFamily="34" charset="0"/>
              </a:rPr>
              <a:t>Salaat</a:t>
            </a:r>
            <a:endParaRPr lang="en-US" b="1" u="sng" dirty="0">
              <a:latin typeface="Arial" panose="020B0604020202020204" pitchFamily="34" charset="0"/>
              <a:cs typeface="Arial" panose="020B0604020202020204" pitchFamily="34" charset="0"/>
            </a:endParaRPr>
          </a:p>
          <a:p>
            <a:pPr>
              <a:buFontTx/>
              <a:buChar char="-"/>
            </a:pPr>
            <a:r>
              <a:rPr lang="en-US" dirty="0">
                <a:latin typeface="Arial" panose="020B0604020202020204" pitchFamily="34" charset="0"/>
                <a:cs typeface="Arial" panose="020B0604020202020204" pitchFamily="34" charset="0"/>
              </a:rPr>
              <a:t>The word; ‘</a:t>
            </a:r>
            <a:r>
              <a:rPr lang="en-US" dirty="0" err="1">
                <a:latin typeface="Arial" panose="020B0604020202020204" pitchFamily="34" charset="0"/>
                <a:cs typeface="Arial" panose="020B0604020202020204" pitchFamily="34" charset="0"/>
              </a:rPr>
              <a:t>salaat</a:t>
            </a:r>
            <a:r>
              <a:rPr lang="en-US" dirty="0">
                <a:latin typeface="Arial" panose="020B0604020202020204" pitchFamily="34" charset="0"/>
                <a:cs typeface="Arial" panose="020B0604020202020204" pitchFamily="34" charset="0"/>
              </a:rPr>
              <a:t>’ has been mentioned in the Quran more than 60 times </a:t>
            </a:r>
          </a:p>
          <a:p>
            <a:pPr>
              <a:buFontTx/>
              <a:buChar char="-"/>
            </a:pPr>
            <a:r>
              <a:rPr lang="en-US" dirty="0">
                <a:latin typeface="Arial" panose="020B0604020202020204" pitchFamily="34" charset="0"/>
                <a:cs typeface="Arial" panose="020B0604020202020204" pitchFamily="34" charset="0"/>
              </a:rPr>
              <a:t>It is the first deed which will be accounted for on the Day of Judgment</a:t>
            </a:r>
          </a:p>
          <a:p>
            <a:pPr marL="0" indent="0">
              <a:buNone/>
            </a:pPr>
            <a:r>
              <a:rPr lang="en-US" b="1" i="1" dirty="0">
                <a:latin typeface="Arial" panose="020B0604020202020204" pitchFamily="34" charset="0"/>
                <a:cs typeface="Arial" panose="020B0604020202020204" pitchFamily="34" charset="0"/>
              </a:rPr>
              <a:t>“The first deed a man would be accounted for on the Day of Judgment is </a:t>
            </a:r>
            <a:r>
              <a:rPr lang="en-US" b="1" i="1" dirty="0" err="1">
                <a:latin typeface="Arial" panose="020B0604020202020204" pitchFamily="34" charset="0"/>
                <a:cs typeface="Arial" panose="020B0604020202020204" pitchFamily="34" charset="0"/>
              </a:rPr>
              <a:t>Salaat</a:t>
            </a:r>
            <a:r>
              <a:rPr lang="en-US" b="1" i="1" dirty="0">
                <a:latin typeface="Arial" panose="020B0604020202020204" pitchFamily="34" charset="0"/>
                <a:cs typeface="Arial" panose="020B0604020202020204" pitchFamily="34" charset="0"/>
              </a:rPr>
              <a:t>. If it turns out good, all his other deeds will also turn out good. And if it turns out bad, all his other deeds will also turn out bad.” </a:t>
            </a:r>
            <a:r>
              <a:rPr lang="en-US" b="1" dirty="0">
                <a:latin typeface="Arial" panose="020B0604020202020204" pitchFamily="34" charset="0"/>
                <a:cs typeface="Arial" panose="020B0604020202020204" pitchFamily="34" charset="0"/>
              </a:rPr>
              <a:t>(</a:t>
            </a:r>
            <a:r>
              <a:rPr lang="en-US" b="1" dirty="0" err="1">
                <a:latin typeface="Arial" panose="020B0604020202020204" pitchFamily="34" charset="0"/>
                <a:cs typeface="Arial" panose="020B0604020202020204" pitchFamily="34" charset="0"/>
              </a:rPr>
              <a:t>Tabraani</a:t>
            </a:r>
            <a:r>
              <a:rPr lang="en-US" b="1" dirty="0">
                <a:latin typeface="Arial" panose="020B0604020202020204" pitchFamily="34" charset="0"/>
                <a:cs typeface="Arial" panose="020B0604020202020204" pitchFamily="34" charset="0"/>
              </a:rPr>
              <a:t>)</a:t>
            </a:r>
          </a:p>
          <a:p>
            <a:pPr marL="0" indent="0">
              <a:buNone/>
            </a:pPr>
            <a:endParaRPr lang="en-US" b="1" dirty="0">
              <a:latin typeface="Arial" panose="020B0604020202020204" pitchFamily="34" charset="0"/>
              <a:cs typeface="Arial" panose="020B0604020202020204" pitchFamily="34" charset="0"/>
            </a:endParaRPr>
          </a:p>
          <a:p>
            <a:pPr>
              <a:buFontTx/>
              <a:buChar char="-"/>
            </a:pPr>
            <a:r>
              <a:rPr lang="en-US" dirty="0">
                <a:latin typeface="Arial" panose="020B0604020202020204" pitchFamily="34" charset="0"/>
                <a:cs typeface="Arial" panose="020B0604020202020204" pitchFamily="34" charset="0"/>
              </a:rPr>
              <a:t>It is a distinguishing factor between a Muslim and a non-Muslim</a:t>
            </a:r>
          </a:p>
          <a:p>
            <a:pPr marL="0" indent="0">
              <a:buNone/>
            </a:pPr>
            <a:r>
              <a:rPr lang="en-US" b="1" i="1" dirty="0">
                <a:latin typeface="Arial" panose="020B0604020202020204" pitchFamily="34" charset="0"/>
                <a:cs typeface="Arial" panose="020B0604020202020204" pitchFamily="34" charset="0"/>
              </a:rPr>
              <a:t>“Between man and polytheism and disbelief is the abandonment of </a:t>
            </a:r>
            <a:r>
              <a:rPr lang="en-US" b="1" i="1" dirty="0" err="1">
                <a:latin typeface="Arial" panose="020B0604020202020204" pitchFamily="34" charset="0"/>
                <a:cs typeface="Arial" panose="020B0604020202020204" pitchFamily="34" charset="0"/>
              </a:rPr>
              <a:t>salaat</a:t>
            </a:r>
            <a:r>
              <a:rPr lang="en-US" b="1" i="1" dirty="0">
                <a:latin typeface="Arial" panose="020B0604020202020204" pitchFamily="34" charset="0"/>
                <a:cs typeface="Arial" panose="020B0604020202020204" pitchFamily="34" charset="0"/>
              </a:rPr>
              <a:t>.” </a:t>
            </a:r>
            <a:r>
              <a:rPr lang="en-US" b="1" dirty="0">
                <a:latin typeface="Arial" panose="020B0604020202020204" pitchFamily="34" charset="0"/>
                <a:cs typeface="Arial" panose="020B0604020202020204" pitchFamily="34" charset="0"/>
              </a:rPr>
              <a:t>(Muslim)</a:t>
            </a:r>
          </a:p>
          <a:p>
            <a:pPr marL="0" indent="0">
              <a:buNone/>
            </a:pPr>
            <a:endParaRPr lang="en-US" b="1" i="1" dirty="0">
              <a:latin typeface="Arial" panose="020B0604020202020204" pitchFamily="34" charset="0"/>
              <a:cs typeface="Arial" panose="020B0604020202020204" pitchFamily="34" charset="0"/>
            </a:endParaRPr>
          </a:p>
          <a:p>
            <a:pPr marL="0" indent="0">
              <a:buNone/>
            </a:pPr>
            <a:r>
              <a:rPr lang="en-US" b="1" i="1" dirty="0">
                <a:latin typeface="Arial" panose="020B0604020202020204" pitchFamily="34" charset="0"/>
                <a:cs typeface="Arial" panose="020B0604020202020204" pitchFamily="34" charset="0"/>
              </a:rPr>
              <a:t>“The companions of the Prophet SAW did not consider the abandonment of any good deed as disbelief, except for </a:t>
            </a:r>
            <a:r>
              <a:rPr lang="en-US" b="1" i="1" dirty="0" err="1">
                <a:latin typeface="Arial" panose="020B0604020202020204" pitchFamily="34" charset="0"/>
                <a:cs typeface="Arial" panose="020B0604020202020204" pitchFamily="34" charset="0"/>
              </a:rPr>
              <a:t>salaat</a:t>
            </a:r>
            <a:r>
              <a:rPr lang="en-US" b="1" i="1" dirty="0">
                <a:latin typeface="Arial" panose="020B0604020202020204" pitchFamily="34" charset="0"/>
                <a:cs typeface="Arial" panose="020B0604020202020204" pitchFamily="34" charset="0"/>
              </a:rPr>
              <a:t>.” </a:t>
            </a:r>
            <a:r>
              <a:rPr lang="en-US" b="1" dirty="0">
                <a:latin typeface="Arial" panose="020B0604020202020204" pitchFamily="34" charset="0"/>
                <a:cs typeface="Arial" panose="020B0604020202020204" pitchFamily="34" charset="0"/>
              </a:rPr>
              <a:t>(Tirmizi)</a:t>
            </a:r>
          </a:p>
          <a:p>
            <a:pPr marL="0" indent="0">
              <a:buNone/>
            </a:pPr>
            <a:endParaRPr lang="en-US" b="1" i="1" dirty="0">
              <a:latin typeface="Arial" panose="020B0604020202020204" pitchFamily="34" charset="0"/>
              <a:cs typeface="Arial" panose="020B0604020202020204" pitchFamily="34" charset="0"/>
            </a:endParaRPr>
          </a:p>
          <a:p>
            <a:pPr marL="0" indent="0">
              <a:buNone/>
            </a:pPr>
            <a:endParaRPr lang="en-US" b="1" i="1" dirty="0">
              <a:latin typeface="Arial" panose="020B0604020202020204" pitchFamily="34" charset="0"/>
              <a:cs typeface="Arial" panose="020B0604020202020204" pitchFamily="34" charset="0"/>
            </a:endParaRPr>
          </a:p>
          <a:p>
            <a:pPr marL="0" indent="0">
              <a:buNone/>
            </a:pPr>
            <a:endParaRPr lang="en-US" b="1" i="1" dirty="0">
              <a:latin typeface="Arial" panose="020B0604020202020204" pitchFamily="34" charset="0"/>
              <a:cs typeface="Arial" panose="020B0604020202020204" pitchFamily="34" charset="0"/>
            </a:endParaRPr>
          </a:p>
          <a:p>
            <a:pPr marL="0" indent="0">
              <a:buNone/>
            </a:pPr>
            <a:endParaRPr lang="en-GB" b="1" i="1" dirty="0"/>
          </a:p>
        </p:txBody>
      </p:sp>
    </p:spTree>
    <p:extLst>
      <p:ext uri="{BB962C8B-B14F-4D97-AF65-F5344CB8AC3E}">
        <p14:creationId xmlns:p14="http://schemas.microsoft.com/office/powerpoint/2010/main" val="391198511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925" y="340774"/>
            <a:ext cx="8911687" cy="1280890"/>
          </a:xfrm>
        </p:spPr>
        <p:txBody>
          <a:bodyPr/>
          <a:lstStyle/>
          <a:p>
            <a:pPr algn="ctr"/>
            <a:r>
              <a:rPr lang="en-US" dirty="0">
                <a:latin typeface="Arial" panose="020B0604020202020204" pitchFamily="34" charset="0"/>
                <a:cs typeface="Arial" panose="020B0604020202020204" pitchFamily="34" charset="0"/>
              </a:rPr>
              <a:t>Impacts of </a:t>
            </a:r>
            <a:r>
              <a:rPr lang="en-US" dirty="0" err="1">
                <a:latin typeface="Arial" panose="020B0604020202020204" pitchFamily="34" charset="0"/>
                <a:cs typeface="Arial" panose="020B0604020202020204" pitchFamily="34" charset="0"/>
              </a:rPr>
              <a:t>Salaat</a:t>
            </a:r>
            <a:r>
              <a:rPr lang="en-US" dirty="0">
                <a:latin typeface="Arial" panose="020B0604020202020204" pitchFamily="34" charset="0"/>
                <a:cs typeface="Arial" panose="020B0604020202020204" pitchFamily="34" charset="0"/>
              </a:rPr>
              <a:t> on an Individual &amp; Society</a:t>
            </a:r>
            <a:endParaRPr lang="en-GB"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2266682" y="2034862"/>
            <a:ext cx="9491729" cy="4546242"/>
          </a:xfrm>
        </p:spPr>
        <p:txBody>
          <a:bodyPr>
            <a:normAutofit lnSpcReduction="10000"/>
          </a:bodyPr>
          <a:lstStyle/>
          <a:p>
            <a:pPr>
              <a:buAutoNum type="arabicPeriod"/>
            </a:pPr>
            <a:r>
              <a:rPr lang="en-US" b="1" dirty="0">
                <a:latin typeface="Arial" panose="020B0604020202020204" pitchFamily="34" charset="0"/>
                <a:cs typeface="Arial" panose="020B0604020202020204" pitchFamily="34" charset="0"/>
              </a:rPr>
              <a:t>Spiritual Elevation</a:t>
            </a:r>
          </a:p>
          <a:p>
            <a:pPr>
              <a:buFontTx/>
              <a:buChar char="-"/>
            </a:pPr>
            <a:r>
              <a:rPr lang="en-US" dirty="0">
                <a:latin typeface="Arial" panose="020B0604020202020204" pitchFamily="34" charset="0"/>
                <a:cs typeface="Arial" panose="020B0604020202020204" pitchFamily="34" charset="0"/>
              </a:rPr>
              <a:t>A source of getting close to Allah</a:t>
            </a:r>
          </a:p>
          <a:p>
            <a:pPr>
              <a:buFontTx/>
              <a:buChar char="-"/>
            </a:pPr>
            <a:r>
              <a:rPr lang="en-US" dirty="0">
                <a:latin typeface="Arial" panose="020B0604020202020204" pitchFamily="34" charset="0"/>
                <a:cs typeface="Arial" panose="020B0604020202020204" pitchFamily="34" charset="0"/>
              </a:rPr>
              <a:t>A mean of talking to Allah SWT. Ali R.A. says that when he wants Allah to talk to him, he recites the Quran, and when he wants to talk to Allah, he offers </a:t>
            </a:r>
            <a:r>
              <a:rPr lang="en-US" dirty="0" err="1">
                <a:latin typeface="Arial" panose="020B0604020202020204" pitchFamily="34" charset="0"/>
                <a:cs typeface="Arial" panose="020B0604020202020204" pitchFamily="34" charset="0"/>
              </a:rPr>
              <a:t>salaat</a:t>
            </a:r>
            <a:r>
              <a:rPr lang="en-US" dirty="0">
                <a:latin typeface="Arial" panose="020B0604020202020204" pitchFamily="34" charset="0"/>
                <a:cs typeface="Arial" panose="020B0604020202020204" pitchFamily="34" charset="0"/>
              </a:rPr>
              <a:t>.</a:t>
            </a:r>
          </a:p>
          <a:p>
            <a:pPr marL="0" indent="0">
              <a:buNone/>
            </a:pPr>
            <a:r>
              <a:rPr lang="en-US" b="1" i="1" dirty="0">
                <a:latin typeface="Arial" panose="020B0604020202020204" pitchFamily="34" charset="0"/>
                <a:cs typeface="Arial" panose="020B0604020202020204" pitchFamily="34" charset="0"/>
              </a:rPr>
              <a:t>“The nearest a servant comes to his Lord is when he is prostrating, so increase your prayers (in this state).” </a:t>
            </a:r>
            <a:r>
              <a:rPr lang="en-US" b="1" dirty="0">
                <a:latin typeface="Arial" panose="020B0604020202020204" pitchFamily="34" charset="0"/>
                <a:cs typeface="Arial" panose="020B0604020202020204" pitchFamily="34" charset="0"/>
              </a:rPr>
              <a:t>(Muslim)</a:t>
            </a:r>
          </a:p>
          <a:p>
            <a:pPr marL="0" indent="0">
              <a:buNone/>
            </a:pPr>
            <a:endParaRPr lang="en-US" b="1" i="1" dirty="0">
              <a:latin typeface="Arial" panose="020B0604020202020204" pitchFamily="34" charset="0"/>
              <a:cs typeface="Arial" panose="020B0604020202020204" pitchFamily="34" charset="0"/>
            </a:endParaRPr>
          </a:p>
          <a:p>
            <a:pPr marL="0" indent="0">
              <a:buNone/>
            </a:pPr>
            <a:r>
              <a:rPr lang="en-US" b="1" dirty="0">
                <a:latin typeface="Arial" panose="020B0604020202020204" pitchFamily="34" charset="0"/>
                <a:cs typeface="Arial" panose="020B0604020202020204" pitchFamily="34" charset="0"/>
              </a:rPr>
              <a:t>2. Cleansing from Sins</a:t>
            </a:r>
          </a:p>
          <a:p>
            <a:pPr>
              <a:buFontTx/>
              <a:buChar char="-"/>
            </a:pPr>
            <a:r>
              <a:rPr lang="en-US" dirty="0" err="1">
                <a:latin typeface="Arial" panose="020B0604020202020204" pitchFamily="34" charset="0"/>
                <a:cs typeface="Arial" panose="020B0604020202020204" pitchFamily="34" charset="0"/>
              </a:rPr>
              <a:t>Salaat</a:t>
            </a:r>
            <a:r>
              <a:rPr lang="en-US" dirty="0">
                <a:latin typeface="Arial" panose="020B0604020202020204" pitchFamily="34" charset="0"/>
                <a:cs typeface="Arial" panose="020B0604020202020204" pitchFamily="34" charset="0"/>
              </a:rPr>
              <a:t> is a source of atonement of sins</a:t>
            </a:r>
          </a:p>
          <a:p>
            <a:pPr marL="0" indent="0">
              <a:buNone/>
            </a:pPr>
            <a:r>
              <a:rPr lang="en-US" b="1" i="1" dirty="0">
                <a:latin typeface="Arial" panose="020B0604020202020204" pitchFamily="34" charset="0"/>
                <a:cs typeface="Arial" panose="020B0604020202020204" pitchFamily="34" charset="0"/>
              </a:rPr>
              <a:t>“Abu </a:t>
            </a:r>
            <a:r>
              <a:rPr lang="en-US" b="1" i="1" dirty="0" err="1">
                <a:latin typeface="Arial" panose="020B0604020202020204" pitchFamily="34" charset="0"/>
                <a:cs typeface="Arial" panose="020B0604020202020204" pitchFamily="34" charset="0"/>
              </a:rPr>
              <a:t>Dharr</a:t>
            </a:r>
            <a:r>
              <a:rPr lang="en-US" b="1" i="1" dirty="0">
                <a:latin typeface="Arial" panose="020B0604020202020204" pitchFamily="34" charset="0"/>
                <a:cs typeface="Arial" panose="020B0604020202020204" pitchFamily="34" charset="0"/>
              </a:rPr>
              <a:t> said that the Prophet went out in winter time when the leaves were falling, and took two branches of a tree whose leaves began to fall. He then addressed Abu </a:t>
            </a:r>
            <a:r>
              <a:rPr lang="en-US" b="1" i="1" dirty="0" err="1">
                <a:latin typeface="Arial" panose="020B0604020202020204" pitchFamily="34" charset="0"/>
                <a:cs typeface="Arial" panose="020B0604020202020204" pitchFamily="34" charset="0"/>
              </a:rPr>
              <a:t>Dharr</a:t>
            </a:r>
            <a:r>
              <a:rPr lang="en-US" b="1" i="1" dirty="0">
                <a:latin typeface="Arial" panose="020B0604020202020204" pitchFamily="34" charset="0"/>
                <a:cs typeface="Arial" panose="020B0604020202020204" pitchFamily="34" charset="0"/>
              </a:rPr>
              <a:t> who replied, “At your service, Messenger of God.” He said, “A Muslim observes prayer for God’s sake and his sins fall from him as these leaves fall from this tree.” </a:t>
            </a:r>
            <a:r>
              <a:rPr lang="en-US" b="1" dirty="0">
                <a:latin typeface="Arial" panose="020B0604020202020204" pitchFamily="34" charset="0"/>
                <a:cs typeface="Arial" panose="020B0604020202020204" pitchFamily="34" charset="0"/>
              </a:rPr>
              <a:t>(</a:t>
            </a:r>
            <a:r>
              <a:rPr lang="en-US" b="1" dirty="0" err="1">
                <a:latin typeface="Arial" panose="020B0604020202020204" pitchFamily="34" charset="0"/>
                <a:cs typeface="Arial" panose="020B0604020202020204" pitchFamily="34" charset="0"/>
              </a:rPr>
              <a:t>Mishkat</a:t>
            </a:r>
            <a:r>
              <a:rPr lang="en-US" b="1" dirty="0">
                <a:latin typeface="Arial" panose="020B0604020202020204" pitchFamily="34" charset="0"/>
                <a:cs typeface="Arial" panose="020B0604020202020204" pitchFamily="34" charset="0"/>
              </a:rPr>
              <a:t>)</a:t>
            </a:r>
            <a:endParaRPr lang="en-US" b="1" i="1" dirty="0">
              <a:latin typeface="Arial" panose="020B0604020202020204" pitchFamily="34" charset="0"/>
              <a:cs typeface="Arial" panose="020B0604020202020204" pitchFamily="34" charset="0"/>
            </a:endParaRPr>
          </a:p>
          <a:p>
            <a:pPr marL="0" indent="0">
              <a:buNone/>
            </a:pPr>
            <a:endParaRPr lang="en-US" dirty="0"/>
          </a:p>
        </p:txBody>
      </p:sp>
    </p:spTree>
    <p:extLst>
      <p:ext uri="{BB962C8B-B14F-4D97-AF65-F5344CB8AC3E}">
        <p14:creationId xmlns:p14="http://schemas.microsoft.com/office/powerpoint/2010/main" val="336039100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150772" y="528033"/>
            <a:ext cx="9762186" cy="5911403"/>
          </a:xfrm>
        </p:spPr>
        <p:txBody>
          <a:bodyPr/>
          <a:lstStyle/>
          <a:p>
            <a:pPr marL="0" indent="0">
              <a:buNone/>
            </a:pPr>
            <a:r>
              <a:rPr lang="en-US" b="1" dirty="0"/>
              <a:t>3. </a:t>
            </a:r>
            <a:r>
              <a:rPr lang="en-US" b="1" dirty="0">
                <a:latin typeface="Arial" panose="020B0604020202020204" pitchFamily="34" charset="0"/>
                <a:cs typeface="Arial" panose="020B0604020202020204" pitchFamily="34" charset="0"/>
              </a:rPr>
              <a:t>Source of Purification for the Body</a:t>
            </a:r>
          </a:p>
          <a:p>
            <a:pPr>
              <a:buFontTx/>
              <a:buChar char="-"/>
            </a:pPr>
            <a:r>
              <a:rPr lang="en-US" dirty="0">
                <a:latin typeface="Arial" panose="020B0604020202020204" pitchFamily="34" charset="0"/>
                <a:cs typeface="Arial" panose="020B0604020202020204" pitchFamily="34" charset="0"/>
              </a:rPr>
              <a:t>Through </a:t>
            </a:r>
            <a:r>
              <a:rPr lang="en-US" dirty="0" err="1">
                <a:latin typeface="Arial" panose="020B0604020202020204" pitchFamily="34" charset="0"/>
                <a:cs typeface="Arial" panose="020B0604020202020204" pitchFamily="34" charset="0"/>
              </a:rPr>
              <a:t>wuzu</a:t>
            </a:r>
            <a:endParaRPr lang="en-US" dirty="0">
              <a:latin typeface="Arial" panose="020B0604020202020204" pitchFamily="34" charset="0"/>
              <a:cs typeface="Arial" panose="020B0604020202020204" pitchFamily="34" charset="0"/>
            </a:endParaRPr>
          </a:p>
          <a:p>
            <a:pPr marL="0" indent="0">
              <a:buNone/>
            </a:pPr>
            <a:r>
              <a:rPr lang="en-US" b="1" i="1" dirty="0">
                <a:latin typeface="Arial" panose="020B0604020202020204" pitchFamily="34" charset="0"/>
                <a:cs typeface="Arial" panose="020B0604020202020204" pitchFamily="34" charset="0"/>
              </a:rPr>
              <a:t>“O you who believe! When you rise to pray, wash your faces and your hands and arms to the elbows, and wipe your heads, and your feet to the ankles. If you had intercourse, then purify yourselves.” </a:t>
            </a:r>
            <a:r>
              <a:rPr lang="en-US" b="1" dirty="0">
                <a:latin typeface="Arial" panose="020B0604020202020204" pitchFamily="34" charset="0"/>
                <a:cs typeface="Arial" panose="020B0604020202020204" pitchFamily="34" charset="0"/>
              </a:rPr>
              <a:t>(Al-</a:t>
            </a:r>
            <a:r>
              <a:rPr lang="en-US" b="1" dirty="0" err="1">
                <a:latin typeface="Arial" panose="020B0604020202020204" pitchFamily="34" charset="0"/>
                <a:cs typeface="Arial" panose="020B0604020202020204" pitchFamily="34" charset="0"/>
              </a:rPr>
              <a:t>Maidah</a:t>
            </a:r>
            <a:r>
              <a:rPr lang="en-US" b="1" dirty="0">
                <a:latin typeface="Arial" panose="020B0604020202020204" pitchFamily="34" charset="0"/>
                <a:cs typeface="Arial" panose="020B0604020202020204" pitchFamily="34" charset="0"/>
              </a:rPr>
              <a:t> – 6)</a:t>
            </a:r>
          </a:p>
          <a:p>
            <a:pPr marL="0" indent="0">
              <a:buNone/>
            </a:pPr>
            <a:endParaRPr lang="en-US" b="1" i="1" dirty="0">
              <a:latin typeface="Arial" panose="020B0604020202020204" pitchFamily="34" charset="0"/>
              <a:cs typeface="Arial" panose="020B0604020202020204" pitchFamily="34" charset="0"/>
            </a:endParaRPr>
          </a:p>
          <a:p>
            <a:pPr marL="0" indent="0">
              <a:buNone/>
            </a:pPr>
            <a:r>
              <a:rPr lang="en-US" b="1" dirty="0">
                <a:latin typeface="Arial" panose="020B0604020202020204" pitchFamily="34" charset="0"/>
                <a:cs typeface="Arial" panose="020B0604020202020204" pitchFamily="34" charset="0"/>
              </a:rPr>
              <a:t>4. A Connection between Allah and Man</a:t>
            </a:r>
          </a:p>
          <a:p>
            <a:pPr>
              <a:buFontTx/>
              <a:buChar char="-"/>
            </a:pPr>
            <a:r>
              <a:rPr lang="en-US" dirty="0">
                <a:latin typeface="Arial" panose="020B0604020202020204" pitchFamily="34" charset="0"/>
                <a:cs typeface="Arial" panose="020B0604020202020204" pitchFamily="34" charset="0"/>
              </a:rPr>
              <a:t>Statement of Ali R.A</a:t>
            </a:r>
          </a:p>
          <a:p>
            <a:pPr>
              <a:buFontTx/>
              <a:buChar char="-"/>
            </a:pPr>
            <a:r>
              <a:rPr lang="en-US" dirty="0">
                <a:latin typeface="Arial" panose="020B0604020202020204" pitchFamily="34" charset="0"/>
                <a:cs typeface="Arial" panose="020B0604020202020204" pitchFamily="34" charset="0"/>
              </a:rPr>
              <a:t>The nearest a person is with his Lord</a:t>
            </a:r>
          </a:p>
          <a:p>
            <a:pPr marL="0" indent="0">
              <a:buNone/>
            </a:pPr>
            <a:endParaRPr lang="en-US" dirty="0">
              <a:latin typeface="Arial" panose="020B0604020202020204" pitchFamily="34" charset="0"/>
              <a:cs typeface="Arial" panose="020B0604020202020204" pitchFamily="34" charset="0"/>
            </a:endParaRPr>
          </a:p>
          <a:p>
            <a:pPr marL="0" indent="0">
              <a:buNone/>
            </a:pPr>
            <a:r>
              <a:rPr lang="en-US" b="1" dirty="0">
                <a:latin typeface="Arial" panose="020B0604020202020204" pitchFamily="34" charset="0"/>
                <a:cs typeface="Arial" panose="020B0604020202020204" pitchFamily="34" charset="0"/>
              </a:rPr>
              <a:t>5. A Way to Seek Help from Allah</a:t>
            </a:r>
            <a:endParaRPr lang="en-GB" b="1" dirty="0">
              <a:latin typeface="Arial" panose="020B0604020202020204" pitchFamily="34" charset="0"/>
              <a:cs typeface="Arial" panose="020B0604020202020204" pitchFamily="34" charset="0"/>
            </a:endParaRPr>
          </a:p>
          <a:p>
            <a:pPr marL="0" indent="0">
              <a:buNone/>
            </a:pPr>
            <a:r>
              <a:rPr lang="en-US" b="1" i="1" dirty="0">
                <a:latin typeface="Arial" panose="020B0604020202020204" pitchFamily="34" charset="0"/>
                <a:cs typeface="Arial" panose="020B0604020202020204" pitchFamily="34" charset="0"/>
              </a:rPr>
              <a:t>“O you who believe! Seek help through patience and </a:t>
            </a:r>
            <a:r>
              <a:rPr lang="en-US" b="1" i="1" dirty="0" err="1">
                <a:latin typeface="Arial" panose="020B0604020202020204" pitchFamily="34" charset="0"/>
                <a:cs typeface="Arial" panose="020B0604020202020204" pitchFamily="34" charset="0"/>
              </a:rPr>
              <a:t>salaat</a:t>
            </a:r>
            <a:r>
              <a:rPr lang="en-US" b="1" i="1" dirty="0">
                <a:latin typeface="Arial" panose="020B0604020202020204" pitchFamily="34" charset="0"/>
                <a:cs typeface="Arial" panose="020B0604020202020204" pitchFamily="34" charset="0"/>
              </a:rPr>
              <a:t>.” </a:t>
            </a:r>
            <a:r>
              <a:rPr lang="en-US" b="1" dirty="0">
                <a:latin typeface="Arial" panose="020B0604020202020204" pitchFamily="34" charset="0"/>
                <a:cs typeface="Arial" panose="020B0604020202020204" pitchFamily="34" charset="0"/>
              </a:rPr>
              <a:t>(Al-Baqarah – 45)</a:t>
            </a:r>
          </a:p>
          <a:p>
            <a:pPr marL="0" indent="0">
              <a:buNone/>
            </a:pPr>
            <a:endParaRPr lang="en-US" b="1" dirty="0">
              <a:latin typeface="Arial" panose="020B0604020202020204" pitchFamily="34" charset="0"/>
              <a:cs typeface="Arial" panose="020B0604020202020204" pitchFamily="34" charset="0"/>
            </a:endParaRPr>
          </a:p>
          <a:p>
            <a:pPr marL="0" indent="0">
              <a:buNone/>
            </a:pPr>
            <a:r>
              <a:rPr lang="en-US" b="1" dirty="0">
                <a:latin typeface="Arial" panose="020B0604020202020204" pitchFamily="34" charset="0"/>
                <a:cs typeface="Arial" panose="020B0604020202020204" pitchFamily="34" charset="0"/>
              </a:rPr>
              <a:t>6. Helps Stay Away from Evil</a:t>
            </a:r>
          </a:p>
          <a:p>
            <a:pPr marL="0" indent="0">
              <a:buNone/>
            </a:pPr>
            <a:r>
              <a:rPr lang="en-US" b="1" i="1" dirty="0">
                <a:latin typeface="Arial" panose="020B0604020202020204" pitchFamily="34" charset="0"/>
                <a:cs typeface="Arial" panose="020B0604020202020204" pitchFamily="34" charset="0"/>
              </a:rPr>
              <a:t>“Surely </a:t>
            </a:r>
            <a:r>
              <a:rPr lang="en-US" b="1" i="1" dirty="0" err="1">
                <a:latin typeface="Arial" panose="020B0604020202020204" pitchFamily="34" charset="0"/>
                <a:cs typeface="Arial" panose="020B0604020202020204" pitchFamily="34" charset="0"/>
              </a:rPr>
              <a:t>salaat</a:t>
            </a:r>
            <a:r>
              <a:rPr lang="en-US" b="1" i="1" dirty="0">
                <a:latin typeface="Arial" panose="020B0604020202020204" pitchFamily="34" charset="0"/>
                <a:cs typeface="Arial" panose="020B0604020202020204" pitchFamily="34" charset="0"/>
              </a:rPr>
              <a:t> restrains one from shameful and evil acts.” </a:t>
            </a:r>
            <a:r>
              <a:rPr lang="en-US" b="1" dirty="0">
                <a:latin typeface="Arial" panose="020B0604020202020204" pitchFamily="34" charset="0"/>
                <a:cs typeface="Arial" panose="020B0604020202020204" pitchFamily="34" charset="0"/>
              </a:rPr>
              <a:t>(Al-</a:t>
            </a:r>
            <a:r>
              <a:rPr lang="en-US" b="1" dirty="0" err="1">
                <a:latin typeface="Arial" panose="020B0604020202020204" pitchFamily="34" charset="0"/>
                <a:cs typeface="Arial" panose="020B0604020202020204" pitchFamily="34" charset="0"/>
              </a:rPr>
              <a:t>Ankaboot</a:t>
            </a:r>
            <a:r>
              <a:rPr lang="en-US" b="1" dirty="0">
                <a:latin typeface="Arial" panose="020B0604020202020204" pitchFamily="34" charset="0"/>
                <a:cs typeface="Arial" panose="020B0604020202020204" pitchFamily="34" charset="0"/>
              </a:rPr>
              <a:t> – 45)</a:t>
            </a:r>
            <a:endParaRPr lang="en-US" b="1" i="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11113587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150772" y="528033"/>
            <a:ext cx="9762186" cy="5911403"/>
          </a:xfrm>
        </p:spPr>
        <p:txBody>
          <a:bodyPr/>
          <a:lstStyle/>
          <a:p>
            <a:pPr marL="0" indent="0">
              <a:buNone/>
            </a:pPr>
            <a:r>
              <a:rPr lang="en-US" b="1" dirty="0">
                <a:latin typeface="Arial" panose="020B0604020202020204" pitchFamily="34" charset="0"/>
                <a:cs typeface="Arial" panose="020B0604020202020204" pitchFamily="34" charset="0"/>
              </a:rPr>
              <a:t>7. Makes one punctual</a:t>
            </a:r>
          </a:p>
          <a:p>
            <a:pPr marL="0" indent="0">
              <a:buNone/>
            </a:pPr>
            <a:r>
              <a:rPr lang="en-US" b="1" i="1" dirty="0">
                <a:latin typeface="Arial" panose="020B0604020202020204" pitchFamily="34" charset="0"/>
                <a:cs typeface="Arial" panose="020B0604020202020204" pitchFamily="34" charset="0"/>
              </a:rPr>
              <a:t>“Prayer is enjoined upon believers at a stated time.” (</a:t>
            </a:r>
            <a:r>
              <a:rPr lang="en-US" b="1" dirty="0">
                <a:latin typeface="Arial" panose="020B0604020202020204" pitchFamily="34" charset="0"/>
                <a:cs typeface="Arial" panose="020B0604020202020204" pitchFamily="34" charset="0"/>
              </a:rPr>
              <a:t>An-</a:t>
            </a:r>
            <a:r>
              <a:rPr lang="en-US" b="1" dirty="0" err="1">
                <a:latin typeface="Arial" panose="020B0604020202020204" pitchFamily="34" charset="0"/>
                <a:cs typeface="Arial" panose="020B0604020202020204" pitchFamily="34" charset="0"/>
              </a:rPr>
              <a:t>Nisaa</a:t>
            </a:r>
            <a:r>
              <a:rPr lang="en-US" b="1" dirty="0">
                <a:latin typeface="Arial" panose="020B0604020202020204" pitchFamily="34" charset="0"/>
                <a:cs typeface="Arial" panose="020B0604020202020204" pitchFamily="34" charset="0"/>
              </a:rPr>
              <a:t> – 103)</a:t>
            </a:r>
          </a:p>
          <a:p>
            <a:pPr marL="0" indent="0">
              <a:buNone/>
            </a:pPr>
            <a:endParaRPr lang="en-US" b="1" dirty="0">
              <a:latin typeface="Arial" panose="020B0604020202020204" pitchFamily="34" charset="0"/>
              <a:cs typeface="Arial" panose="020B0604020202020204" pitchFamily="34" charset="0"/>
            </a:endParaRPr>
          </a:p>
          <a:p>
            <a:pPr marL="0" indent="0">
              <a:buNone/>
            </a:pPr>
            <a:r>
              <a:rPr lang="en-US" b="1" dirty="0">
                <a:latin typeface="Arial" panose="020B0604020202020204" pitchFamily="34" charset="0"/>
                <a:cs typeface="Arial" panose="020B0604020202020204" pitchFamily="34" charset="0"/>
              </a:rPr>
              <a:t>8. Sense of contentment and satisfaction</a:t>
            </a:r>
          </a:p>
          <a:p>
            <a:pPr marL="0" indent="0">
              <a:buNone/>
            </a:pPr>
            <a:r>
              <a:rPr lang="en-US" b="1" i="1" dirty="0">
                <a:latin typeface="Arial" panose="020B0604020202020204" pitchFamily="34" charset="0"/>
                <a:cs typeface="Arial" panose="020B0604020202020204" pitchFamily="34" charset="0"/>
              </a:rPr>
              <a:t>“Surely, it is in the remembrance of God that hearts find comfort.” </a:t>
            </a:r>
            <a:r>
              <a:rPr lang="en-US" b="1" dirty="0">
                <a:latin typeface="Arial" panose="020B0604020202020204" pitchFamily="34" charset="0"/>
                <a:cs typeface="Arial" panose="020B0604020202020204" pitchFamily="34" charset="0"/>
              </a:rPr>
              <a:t>(</a:t>
            </a:r>
            <a:r>
              <a:rPr lang="en-US" b="1" dirty="0" err="1">
                <a:latin typeface="Arial" panose="020B0604020202020204" pitchFamily="34" charset="0"/>
                <a:cs typeface="Arial" panose="020B0604020202020204" pitchFamily="34" charset="0"/>
              </a:rPr>
              <a:t>Ar-Ra’d</a:t>
            </a:r>
            <a:r>
              <a:rPr lang="en-US" b="1" dirty="0">
                <a:latin typeface="Arial" panose="020B0604020202020204" pitchFamily="34" charset="0"/>
                <a:cs typeface="Arial" panose="020B0604020202020204" pitchFamily="34" charset="0"/>
              </a:rPr>
              <a:t> – 28)</a:t>
            </a:r>
            <a:endParaRPr lang="en-US" b="1" i="1" dirty="0">
              <a:latin typeface="Arial" panose="020B0604020202020204" pitchFamily="34" charset="0"/>
              <a:cs typeface="Arial" panose="020B0604020202020204" pitchFamily="34" charset="0"/>
            </a:endParaRPr>
          </a:p>
          <a:p>
            <a:pPr marL="0" indent="0">
              <a:buNone/>
            </a:pPr>
            <a:endParaRPr lang="en-US" b="1" dirty="0">
              <a:latin typeface="Arial" panose="020B0604020202020204" pitchFamily="34" charset="0"/>
              <a:cs typeface="Arial" panose="020B0604020202020204" pitchFamily="34" charset="0"/>
            </a:endParaRPr>
          </a:p>
          <a:p>
            <a:pPr marL="0" indent="0" algn="ctr">
              <a:buNone/>
            </a:pPr>
            <a:r>
              <a:rPr lang="en-US" b="1" u="sng" dirty="0">
                <a:latin typeface="Arial" panose="020B0604020202020204" pitchFamily="34" charset="0"/>
                <a:cs typeface="Arial" panose="020B0604020202020204" pitchFamily="34" charset="0"/>
              </a:rPr>
              <a:t>Social Impacts</a:t>
            </a:r>
          </a:p>
          <a:p>
            <a:pPr marL="0" indent="0">
              <a:buNone/>
            </a:pPr>
            <a:endParaRPr lang="en-US" b="1" u="sng" dirty="0">
              <a:latin typeface="Arial" panose="020B0604020202020204" pitchFamily="34" charset="0"/>
              <a:cs typeface="Arial" panose="020B0604020202020204" pitchFamily="34" charset="0"/>
            </a:endParaRPr>
          </a:p>
          <a:p>
            <a:pPr>
              <a:buAutoNum type="arabicPeriod"/>
            </a:pPr>
            <a:r>
              <a:rPr lang="en-US" b="1" dirty="0">
                <a:latin typeface="Arial" panose="020B0604020202020204" pitchFamily="34" charset="0"/>
                <a:cs typeface="Arial" panose="020B0604020202020204" pitchFamily="34" charset="0"/>
              </a:rPr>
              <a:t>Strengthens social setup</a:t>
            </a:r>
          </a:p>
          <a:p>
            <a:pPr>
              <a:buAutoNum type="arabicPeriod"/>
            </a:pPr>
            <a:r>
              <a:rPr lang="en-US" b="1" dirty="0">
                <a:latin typeface="Arial" panose="020B0604020202020204" pitchFamily="34" charset="0"/>
                <a:cs typeface="Arial" panose="020B0604020202020204" pitchFamily="34" charset="0"/>
              </a:rPr>
              <a:t>Instills modesty</a:t>
            </a:r>
          </a:p>
          <a:p>
            <a:pPr>
              <a:buAutoNum type="arabicPeriod"/>
            </a:pPr>
            <a:r>
              <a:rPr lang="en-US" b="1" dirty="0">
                <a:latin typeface="Arial" panose="020B0604020202020204" pitchFamily="34" charset="0"/>
                <a:cs typeface="Arial" panose="020B0604020202020204" pitchFamily="34" charset="0"/>
              </a:rPr>
              <a:t>Instills love &amp; affection for other Muslim brothers</a:t>
            </a:r>
          </a:p>
          <a:p>
            <a:pPr>
              <a:buAutoNum type="arabicPeriod"/>
            </a:pPr>
            <a:r>
              <a:rPr lang="en-US" b="1" dirty="0">
                <a:latin typeface="Arial" panose="020B0604020202020204" pitchFamily="34" charset="0"/>
                <a:cs typeface="Arial" panose="020B0604020202020204" pitchFamily="34" charset="0"/>
              </a:rPr>
              <a:t>Tolerance towards others</a:t>
            </a:r>
          </a:p>
          <a:p>
            <a:pPr>
              <a:buAutoNum type="arabicPeriod"/>
            </a:pPr>
            <a:r>
              <a:rPr lang="en-US" b="1" dirty="0">
                <a:latin typeface="Arial" panose="020B0604020202020204" pitchFamily="34" charset="0"/>
                <a:cs typeface="Arial" panose="020B0604020202020204" pitchFamily="34" charset="0"/>
              </a:rPr>
              <a:t>Helps in strengthening unity</a:t>
            </a:r>
          </a:p>
          <a:p>
            <a:pPr marL="0" indent="0">
              <a:buNone/>
            </a:pPr>
            <a:endParaRPr lang="en-US" b="1" i="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6199794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869839"/>
          </a:xfrm>
        </p:spPr>
        <p:txBody>
          <a:bodyPr/>
          <a:lstStyle/>
          <a:p>
            <a:pPr algn="ctr"/>
            <a:r>
              <a:rPr lang="en-US" u="sng" dirty="0">
                <a:latin typeface="Arial" panose="020B0604020202020204" pitchFamily="34" charset="0"/>
                <a:cs typeface="Arial" panose="020B0604020202020204" pitchFamily="34" charset="0"/>
              </a:rPr>
              <a:t>Concept of Islam</a:t>
            </a:r>
            <a:endParaRPr lang="en-GB" u="sng"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2279561" y="1931831"/>
            <a:ext cx="9225051" cy="4816699"/>
          </a:xfrm>
        </p:spPr>
        <p:txBody>
          <a:bodyPr/>
          <a:lstStyle/>
          <a:p>
            <a:pPr>
              <a:buFontTx/>
              <a:buChar char="-"/>
            </a:pPr>
            <a:r>
              <a:rPr lang="en-US" dirty="0">
                <a:latin typeface="Arial" panose="020B0604020202020204" pitchFamily="34" charset="0"/>
                <a:cs typeface="Arial" panose="020B0604020202020204" pitchFamily="34" charset="0"/>
              </a:rPr>
              <a:t>Islam comes from the Arabic root word </a:t>
            </a:r>
            <a:r>
              <a:rPr lang="ar-SA" dirty="0">
                <a:latin typeface="Arial" panose="020B0604020202020204" pitchFamily="34" charset="0"/>
                <a:cs typeface="Arial" panose="020B0604020202020204" pitchFamily="34" charset="0"/>
              </a:rPr>
              <a:t> سلم</a:t>
            </a:r>
            <a:endParaRPr lang="en-US" dirty="0">
              <a:latin typeface="Arial" panose="020B0604020202020204" pitchFamily="34" charset="0"/>
              <a:cs typeface="Arial" panose="020B0604020202020204" pitchFamily="34" charset="0"/>
            </a:endParaRPr>
          </a:p>
          <a:p>
            <a:pPr>
              <a:buFontTx/>
              <a:buChar char="-"/>
            </a:pPr>
            <a:r>
              <a:rPr lang="en-US" dirty="0">
                <a:latin typeface="Arial" panose="020B0604020202020204" pitchFamily="34" charset="0"/>
                <a:cs typeface="Arial" panose="020B0604020202020204" pitchFamily="34" charset="0"/>
              </a:rPr>
              <a:t>In literal sense, it means to surrender, yield, submit etc.</a:t>
            </a:r>
          </a:p>
          <a:p>
            <a:pPr>
              <a:buFontTx/>
              <a:buChar char="-"/>
            </a:pPr>
            <a:r>
              <a:rPr lang="en-US" dirty="0">
                <a:latin typeface="Arial" panose="020B0604020202020204" pitchFamily="34" charset="0"/>
                <a:cs typeface="Arial" panose="020B0604020202020204" pitchFamily="34" charset="0"/>
              </a:rPr>
              <a:t>Another literal translation is peace.</a:t>
            </a:r>
          </a:p>
          <a:p>
            <a:pPr>
              <a:buFontTx/>
              <a:buChar char="-"/>
            </a:pPr>
            <a:r>
              <a:rPr lang="en-US" dirty="0">
                <a:latin typeface="Arial" panose="020B0604020202020204" pitchFamily="34" charset="0"/>
                <a:cs typeface="Arial" panose="020B0604020202020204" pitchFamily="34" charset="0"/>
              </a:rPr>
              <a:t>Terminologically, it means to submit one’s will to the will of the Al-Mighty</a:t>
            </a:r>
          </a:p>
          <a:p>
            <a:pPr>
              <a:buFontTx/>
              <a:buChar char="-"/>
            </a:pPr>
            <a:r>
              <a:rPr lang="en-US" dirty="0">
                <a:latin typeface="Arial" panose="020B0604020202020204" pitchFamily="34" charset="0"/>
                <a:cs typeface="Arial" panose="020B0604020202020204" pitchFamily="34" charset="0"/>
              </a:rPr>
              <a:t>One who submits their will to the Al-Mighty, Allah will grant them with peace and contentment.</a:t>
            </a:r>
          </a:p>
          <a:p>
            <a:pPr>
              <a:buFontTx/>
              <a:buChar char="-"/>
            </a:pPr>
            <a:r>
              <a:rPr lang="en-US" b="1" i="1" dirty="0">
                <a:latin typeface="Arial" panose="020B0604020202020204" pitchFamily="34" charset="0"/>
                <a:cs typeface="Arial" panose="020B0604020202020204" pitchFamily="34" charset="0"/>
              </a:rPr>
              <a:t>“Embrace Islam (submit) and you will get salvation.” </a:t>
            </a:r>
            <a:r>
              <a:rPr lang="en-US" b="1" dirty="0">
                <a:latin typeface="Arial" panose="020B0604020202020204" pitchFamily="34" charset="0"/>
                <a:cs typeface="Arial" panose="020B0604020202020204" pitchFamily="34" charset="0"/>
              </a:rPr>
              <a:t>(Bukhari &amp; Muslim)</a:t>
            </a:r>
          </a:p>
          <a:p>
            <a:pPr>
              <a:buFontTx/>
              <a:buChar char="-"/>
            </a:pPr>
            <a:r>
              <a:rPr lang="en-US" b="1" dirty="0">
                <a:latin typeface="Arial" panose="020B0604020202020204" pitchFamily="34" charset="0"/>
                <a:cs typeface="Arial" panose="020B0604020202020204" pitchFamily="34" charset="0"/>
              </a:rPr>
              <a:t>“</a:t>
            </a:r>
            <a:r>
              <a:rPr lang="en-US" b="1" i="1" dirty="0">
                <a:latin typeface="Arial" panose="020B0604020202020204" pitchFamily="34" charset="0"/>
                <a:cs typeface="Arial" panose="020B0604020202020204" pitchFamily="34" charset="0"/>
              </a:rPr>
              <a:t>Islam has been built on five [pillars]: testifying that there is no deity worthy of worship except Allah and that Muhammad is the Messenger of Allah, establishing the </a:t>
            </a:r>
            <a:r>
              <a:rPr lang="en-US" b="1" i="1" dirty="0" err="1">
                <a:latin typeface="Arial" panose="020B0604020202020204" pitchFamily="34" charset="0"/>
                <a:cs typeface="Arial" panose="020B0604020202020204" pitchFamily="34" charset="0"/>
              </a:rPr>
              <a:t>salah</a:t>
            </a:r>
            <a:r>
              <a:rPr lang="en-US" b="1" i="1" dirty="0">
                <a:latin typeface="Arial" panose="020B0604020202020204" pitchFamily="34" charset="0"/>
                <a:cs typeface="Arial" panose="020B0604020202020204" pitchFamily="34" charset="0"/>
              </a:rPr>
              <a:t> (prayer), paying the zakat (obligatory charity), making the hajj (pilgrimage) to the House, and fasting in </a:t>
            </a:r>
            <a:r>
              <a:rPr lang="en-US" b="1" i="1" dirty="0" err="1">
                <a:latin typeface="Arial" panose="020B0604020202020204" pitchFamily="34" charset="0"/>
                <a:cs typeface="Arial" panose="020B0604020202020204" pitchFamily="34" charset="0"/>
              </a:rPr>
              <a:t>Ramadhan</a:t>
            </a:r>
            <a:r>
              <a:rPr lang="en-US" b="1" i="1" dirty="0">
                <a:latin typeface="Arial" panose="020B0604020202020204" pitchFamily="34" charset="0"/>
                <a:cs typeface="Arial" panose="020B0604020202020204" pitchFamily="34" charset="0"/>
              </a:rPr>
              <a:t>.” </a:t>
            </a:r>
            <a:r>
              <a:rPr lang="en-US" b="1" dirty="0">
                <a:latin typeface="Arial" panose="020B0604020202020204" pitchFamily="34" charset="0"/>
                <a:cs typeface="Arial" panose="020B0604020202020204" pitchFamily="34" charset="0"/>
              </a:rPr>
              <a:t>(Bukhari &amp; Muslim)  </a:t>
            </a:r>
            <a:endParaRPr lang="en-GB"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32987737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56834" y="636989"/>
            <a:ext cx="8911687" cy="728172"/>
          </a:xfrm>
        </p:spPr>
        <p:txBody>
          <a:bodyPr/>
          <a:lstStyle/>
          <a:p>
            <a:pPr algn="ctr"/>
            <a:r>
              <a:rPr lang="en-US" dirty="0">
                <a:latin typeface="Arial" panose="020B0604020202020204" pitchFamily="34" charset="0"/>
                <a:cs typeface="Arial" panose="020B0604020202020204" pitchFamily="34" charset="0"/>
              </a:rPr>
              <a:t>Zakat</a:t>
            </a:r>
            <a:endParaRPr lang="en-GB"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2356834" y="1468192"/>
            <a:ext cx="9401577" cy="4958366"/>
          </a:xfrm>
        </p:spPr>
        <p:txBody>
          <a:bodyPr>
            <a:normAutofit lnSpcReduction="10000"/>
          </a:bodyPr>
          <a:lstStyle/>
          <a:p>
            <a:pPr>
              <a:buFontTx/>
              <a:buChar char="-"/>
            </a:pPr>
            <a:r>
              <a:rPr lang="en-US" dirty="0">
                <a:latin typeface="Arial" panose="020B0604020202020204" pitchFamily="34" charset="0"/>
                <a:cs typeface="Arial" panose="020B0604020202020204" pitchFamily="34" charset="0"/>
              </a:rPr>
              <a:t>In literal sense, the word zakat has two meanings; to purify, and growth/increase</a:t>
            </a:r>
          </a:p>
          <a:p>
            <a:pPr>
              <a:buFontTx/>
              <a:buChar char="-"/>
            </a:pPr>
            <a:r>
              <a:rPr lang="en-US" dirty="0">
                <a:latin typeface="Arial" panose="020B0604020202020204" pitchFamily="34" charset="0"/>
                <a:cs typeface="Arial" panose="020B0604020202020204" pitchFamily="34" charset="0"/>
              </a:rPr>
              <a:t>In terminology, it is the amount to be taken out by a Muslim from his wealth every year, provided that it reaches the prescribed amount (i.e. wealth equivalent to 52.5 </a:t>
            </a:r>
            <a:r>
              <a:rPr lang="en-US" dirty="0" err="1">
                <a:latin typeface="Arial" panose="020B0604020202020204" pitchFamily="34" charset="0"/>
                <a:cs typeface="Arial" panose="020B0604020202020204" pitchFamily="34" charset="0"/>
              </a:rPr>
              <a:t>tolas</a:t>
            </a:r>
            <a:r>
              <a:rPr lang="en-US" dirty="0">
                <a:latin typeface="Arial" panose="020B0604020202020204" pitchFamily="34" charset="0"/>
                <a:cs typeface="Arial" panose="020B0604020202020204" pitchFamily="34" charset="0"/>
              </a:rPr>
              <a:t> of silver).</a:t>
            </a:r>
          </a:p>
          <a:p>
            <a:pPr>
              <a:buFontTx/>
              <a:buChar char="-"/>
            </a:pPr>
            <a:r>
              <a:rPr lang="en-US" dirty="0">
                <a:latin typeface="Arial" panose="020B0604020202020204" pitchFamily="34" charset="0"/>
                <a:cs typeface="Arial" panose="020B0604020202020204" pitchFamily="34" charset="0"/>
              </a:rPr>
              <a:t>A person must calculate all his wealth at the end of each lunar year, and pay 2.5% of it as zakat.</a:t>
            </a:r>
          </a:p>
          <a:p>
            <a:pPr>
              <a:buFontTx/>
              <a:buChar char="-"/>
            </a:pPr>
            <a:r>
              <a:rPr lang="en-US" dirty="0">
                <a:latin typeface="Arial" panose="020B0604020202020204" pitchFamily="34" charset="0"/>
                <a:cs typeface="Arial" panose="020B0604020202020204" pitchFamily="34" charset="0"/>
              </a:rPr>
              <a:t>It is one of the five pillars of Islam</a:t>
            </a:r>
          </a:p>
          <a:p>
            <a:pPr>
              <a:buFontTx/>
              <a:buChar char="-"/>
            </a:pPr>
            <a:r>
              <a:rPr lang="en-US" dirty="0">
                <a:latin typeface="Arial" panose="020B0604020202020204" pitchFamily="34" charset="0"/>
                <a:cs typeface="Arial" panose="020B0604020202020204" pitchFamily="34" charset="0"/>
              </a:rPr>
              <a:t>Was obligated in the second year of </a:t>
            </a:r>
            <a:r>
              <a:rPr lang="en-US" dirty="0" err="1">
                <a:latin typeface="Arial" panose="020B0604020202020204" pitchFamily="34" charset="0"/>
                <a:cs typeface="Arial" panose="020B0604020202020204" pitchFamily="34" charset="0"/>
              </a:rPr>
              <a:t>Hijrah</a:t>
            </a:r>
            <a:endParaRPr lang="en-US" dirty="0">
              <a:latin typeface="Arial" panose="020B0604020202020204" pitchFamily="34" charset="0"/>
              <a:cs typeface="Arial" panose="020B0604020202020204" pitchFamily="34" charset="0"/>
            </a:endParaRPr>
          </a:p>
          <a:p>
            <a:pPr>
              <a:buFontTx/>
              <a:buChar char="-"/>
            </a:pPr>
            <a:r>
              <a:rPr lang="en-US" dirty="0">
                <a:latin typeface="Arial" panose="020B0604020202020204" pitchFamily="34" charset="0"/>
                <a:cs typeface="Arial" panose="020B0604020202020204" pitchFamily="34" charset="0"/>
              </a:rPr>
              <a:t>Allah SWT has commanded us to pay zakat along with offering the five daily prayers</a:t>
            </a:r>
          </a:p>
          <a:p>
            <a:pPr marL="0" indent="0">
              <a:buNone/>
            </a:pPr>
            <a:r>
              <a:rPr lang="en-US" b="1" i="1" dirty="0">
                <a:latin typeface="Arial" panose="020B0604020202020204" pitchFamily="34" charset="0"/>
                <a:cs typeface="Arial" panose="020B0604020202020204" pitchFamily="34" charset="0"/>
              </a:rPr>
              <a:t>“</a:t>
            </a:r>
            <a:r>
              <a:rPr lang="en-US" b="1" i="1" dirty="0">
                <a:solidFill>
                  <a:srgbClr val="262626"/>
                </a:solidFill>
                <a:latin typeface="Arial" panose="020B0604020202020204" pitchFamily="34" charset="0"/>
                <a:cs typeface="Arial" panose="020B0604020202020204" pitchFamily="34" charset="0"/>
              </a:rPr>
              <a:t>And perform the prayer, and give alms (zakat).” </a:t>
            </a:r>
            <a:r>
              <a:rPr lang="en-US" b="1" dirty="0">
                <a:solidFill>
                  <a:srgbClr val="262626"/>
                </a:solidFill>
                <a:latin typeface="Arial" panose="020B0604020202020204" pitchFamily="34" charset="0"/>
                <a:cs typeface="Arial" panose="020B0604020202020204" pitchFamily="34" charset="0"/>
              </a:rPr>
              <a:t>(Al-Baqarah – 110)</a:t>
            </a:r>
            <a:endParaRPr lang="en-US" b="1" i="1" dirty="0">
              <a:solidFill>
                <a:srgbClr val="262626"/>
              </a:solidFill>
              <a:latin typeface="Arial" panose="020B0604020202020204" pitchFamily="34" charset="0"/>
              <a:cs typeface="Arial" panose="020B0604020202020204" pitchFamily="34" charset="0"/>
            </a:endParaRPr>
          </a:p>
          <a:p>
            <a:pPr>
              <a:buFontTx/>
              <a:buChar char="-"/>
            </a:pPr>
            <a:r>
              <a:rPr lang="en-US" dirty="0">
                <a:solidFill>
                  <a:srgbClr val="262626"/>
                </a:solidFill>
                <a:latin typeface="Arial" panose="020B0604020202020204" pitchFamily="34" charset="0"/>
                <a:cs typeface="Arial" panose="020B0604020202020204" pitchFamily="34" charset="0"/>
              </a:rPr>
              <a:t>Allah ordered His Prophet to collect zakat from the people.</a:t>
            </a:r>
          </a:p>
          <a:p>
            <a:pPr marL="0" indent="0">
              <a:buNone/>
            </a:pPr>
            <a:r>
              <a:rPr lang="en-US" b="1" i="1" dirty="0">
                <a:solidFill>
                  <a:srgbClr val="262626"/>
                </a:solidFill>
                <a:latin typeface="Arial" panose="020B0604020202020204" pitchFamily="34" charset="0"/>
                <a:cs typeface="Arial" panose="020B0604020202020204" pitchFamily="34" charset="0"/>
              </a:rPr>
              <a:t>“Receive contributions from their wealth, to purify them and sanctify them with it; and pray for them.” </a:t>
            </a:r>
            <a:r>
              <a:rPr lang="en-US" b="1" dirty="0">
                <a:solidFill>
                  <a:srgbClr val="262626"/>
                </a:solidFill>
                <a:latin typeface="Arial" panose="020B0604020202020204" pitchFamily="34" charset="0"/>
                <a:cs typeface="Arial" panose="020B0604020202020204" pitchFamily="34" charset="0"/>
              </a:rPr>
              <a:t>(At-</a:t>
            </a:r>
            <a:r>
              <a:rPr lang="en-US" b="1" dirty="0" err="1">
                <a:solidFill>
                  <a:srgbClr val="262626"/>
                </a:solidFill>
                <a:latin typeface="Arial" panose="020B0604020202020204" pitchFamily="34" charset="0"/>
                <a:cs typeface="Arial" panose="020B0604020202020204" pitchFamily="34" charset="0"/>
              </a:rPr>
              <a:t>Taubah</a:t>
            </a:r>
            <a:r>
              <a:rPr lang="en-US" b="1" dirty="0">
                <a:solidFill>
                  <a:srgbClr val="262626"/>
                </a:solidFill>
                <a:latin typeface="Arial" panose="020B0604020202020204" pitchFamily="34" charset="0"/>
                <a:cs typeface="Arial" panose="020B0604020202020204" pitchFamily="34" charset="0"/>
              </a:rPr>
              <a:t> – 103)</a:t>
            </a:r>
            <a:endParaRPr lang="en-US" b="1" i="1" dirty="0">
              <a:solidFill>
                <a:srgbClr val="262626"/>
              </a:solidFill>
              <a:latin typeface="Arial" panose="020B0604020202020204" pitchFamily="34" charset="0"/>
              <a:cs typeface="Arial" panose="020B0604020202020204" pitchFamily="34" charset="0"/>
            </a:endParaRPr>
          </a:p>
          <a:p>
            <a:pPr marL="0" indent="0">
              <a:buNone/>
            </a:pPr>
            <a:r>
              <a:rPr lang="en-US" dirty="0">
                <a:solidFill>
                  <a:srgbClr val="262626"/>
                </a:solidFill>
                <a:latin typeface="Arial" panose="020B0604020202020204" pitchFamily="34" charset="0"/>
                <a:cs typeface="Arial" panose="020B0604020202020204" pitchFamily="34" charset="0"/>
              </a:rPr>
              <a:t>- It is to be distributed to one of the eight prescribed categories of people mentioned in the Quran</a:t>
            </a:r>
            <a:r>
              <a:rPr lang="en-US" dirty="0">
                <a:latin typeface="Arial" panose="020B0604020202020204" pitchFamily="34" charset="0"/>
                <a:cs typeface="Arial" panose="020B0604020202020204" pitchFamily="34" charset="0"/>
              </a:rPr>
              <a:t> </a:t>
            </a:r>
            <a:endParaRPr lang="en-GB"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23479778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792566"/>
          </a:xfrm>
        </p:spPr>
        <p:txBody>
          <a:bodyPr/>
          <a:lstStyle/>
          <a:p>
            <a:pPr algn="ctr"/>
            <a:r>
              <a:rPr lang="en-US" dirty="0">
                <a:latin typeface="Arial" panose="020B0604020202020204" pitchFamily="34" charset="0"/>
                <a:cs typeface="Arial" panose="020B0604020202020204" pitchFamily="34" charset="0"/>
              </a:rPr>
              <a:t>The Eight Categories</a:t>
            </a:r>
            <a:endParaRPr lang="en-GB"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2331075" y="1416675"/>
            <a:ext cx="9362941" cy="5177307"/>
          </a:xfrm>
        </p:spPr>
        <p:txBody>
          <a:bodyPr>
            <a:normAutofit lnSpcReduction="10000"/>
          </a:bodyPr>
          <a:lstStyle/>
          <a:p>
            <a:pPr>
              <a:buFontTx/>
              <a:buChar char="-"/>
            </a:pPr>
            <a:r>
              <a:rPr lang="en-US" dirty="0">
                <a:latin typeface="Arial" panose="020B0604020202020204" pitchFamily="34" charset="0"/>
                <a:cs typeface="Arial" panose="020B0604020202020204" pitchFamily="34" charset="0"/>
              </a:rPr>
              <a:t>Mentioned in the Quran</a:t>
            </a:r>
          </a:p>
          <a:p>
            <a:pPr marL="0" indent="0">
              <a:buNone/>
            </a:pPr>
            <a:r>
              <a:rPr lang="en-US" b="1" i="1" dirty="0">
                <a:latin typeface="Arial" panose="020B0604020202020204" pitchFamily="34" charset="0"/>
                <a:cs typeface="Arial" panose="020B0604020202020204" pitchFamily="34" charset="0"/>
              </a:rPr>
              <a:t>“Charities are for the poor, and the destitute, and those who administer them, and for reconciling hearts, and for freeing slaves, and for those in debt, and in the path of God, and for the traveler in need—an obligation from God. God is All-Knowing, Most Wise.” </a:t>
            </a:r>
            <a:r>
              <a:rPr lang="en-US" b="1" dirty="0">
                <a:latin typeface="Arial" panose="020B0604020202020204" pitchFamily="34" charset="0"/>
                <a:cs typeface="Arial" panose="020B0604020202020204" pitchFamily="34" charset="0"/>
              </a:rPr>
              <a:t>(At-</a:t>
            </a:r>
            <a:r>
              <a:rPr lang="en-US" b="1" dirty="0" err="1">
                <a:latin typeface="Arial" panose="020B0604020202020204" pitchFamily="34" charset="0"/>
                <a:cs typeface="Arial" panose="020B0604020202020204" pitchFamily="34" charset="0"/>
              </a:rPr>
              <a:t>Taubah</a:t>
            </a:r>
            <a:r>
              <a:rPr lang="en-US" b="1" dirty="0">
                <a:latin typeface="Arial" panose="020B0604020202020204" pitchFamily="34" charset="0"/>
                <a:cs typeface="Arial" panose="020B0604020202020204" pitchFamily="34" charset="0"/>
              </a:rPr>
              <a:t> – 60)</a:t>
            </a:r>
          </a:p>
          <a:p>
            <a:pPr marL="0" indent="0">
              <a:buNone/>
            </a:pPr>
            <a:endParaRPr lang="en-US" b="1" i="1" dirty="0">
              <a:latin typeface="Arial" panose="020B0604020202020204" pitchFamily="34" charset="0"/>
              <a:cs typeface="Arial" panose="020B0604020202020204" pitchFamily="34" charset="0"/>
            </a:endParaRPr>
          </a:p>
          <a:p>
            <a:pPr>
              <a:buAutoNum type="arabicPeriod"/>
            </a:pPr>
            <a:r>
              <a:rPr lang="en-US" b="1" dirty="0" err="1">
                <a:latin typeface="Arial" panose="020B0604020202020204" pitchFamily="34" charset="0"/>
                <a:cs typeface="Arial" panose="020B0604020202020204" pitchFamily="34" charset="0"/>
              </a:rPr>
              <a:t>Faqir</a:t>
            </a:r>
            <a:r>
              <a:rPr lang="en-US" b="1" dirty="0">
                <a:latin typeface="Arial" panose="020B0604020202020204" pitchFamily="34" charset="0"/>
                <a:cs typeface="Arial" panose="020B0604020202020204" pitchFamily="34" charset="0"/>
              </a:rPr>
              <a:t> – </a:t>
            </a:r>
            <a:r>
              <a:rPr lang="en-US" dirty="0">
                <a:latin typeface="Arial" panose="020B0604020202020204" pitchFamily="34" charset="0"/>
                <a:cs typeface="Arial" panose="020B0604020202020204" pitchFamily="34" charset="0"/>
              </a:rPr>
              <a:t>One who has insufficient means of survival / poor</a:t>
            </a:r>
          </a:p>
          <a:p>
            <a:pPr>
              <a:buAutoNum type="arabicPeriod"/>
            </a:pPr>
            <a:r>
              <a:rPr lang="en-US" b="1" dirty="0" err="1">
                <a:latin typeface="Arial" panose="020B0604020202020204" pitchFamily="34" charset="0"/>
                <a:cs typeface="Arial" panose="020B0604020202020204" pitchFamily="34" charset="0"/>
              </a:rPr>
              <a:t>Miskeen</a:t>
            </a:r>
            <a:r>
              <a:rPr lang="en-US" b="1" dirty="0">
                <a:latin typeface="Arial" panose="020B0604020202020204" pitchFamily="34" charset="0"/>
                <a:cs typeface="Arial" panose="020B0604020202020204" pitchFamily="34" charset="0"/>
              </a:rPr>
              <a:t> – </a:t>
            </a:r>
            <a:r>
              <a:rPr lang="en-US" dirty="0">
                <a:latin typeface="Arial" panose="020B0604020202020204" pitchFamily="34" charset="0"/>
                <a:cs typeface="Arial" panose="020B0604020202020204" pitchFamily="34" charset="0"/>
              </a:rPr>
              <a:t>One who has nothing / extremely poor</a:t>
            </a:r>
          </a:p>
          <a:p>
            <a:pPr>
              <a:buAutoNum type="arabicPeriod"/>
            </a:pPr>
            <a:r>
              <a:rPr lang="en-US" b="1" dirty="0">
                <a:latin typeface="Arial" panose="020B0604020202020204" pitchFamily="34" charset="0"/>
                <a:cs typeface="Arial" panose="020B0604020202020204" pitchFamily="34" charset="0"/>
              </a:rPr>
              <a:t>‘</a:t>
            </a:r>
            <a:r>
              <a:rPr lang="en-US" b="1" dirty="0" err="1">
                <a:latin typeface="Arial" panose="020B0604020202020204" pitchFamily="34" charset="0"/>
                <a:cs typeface="Arial" panose="020B0604020202020204" pitchFamily="34" charset="0"/>
              </a:rPr>
              <a:t>Amileen</a:t>
            </a:r>
            <a:r>
              <a:rPr lang="en-US" b="1" dirty="0">
                <a:latin typeface="Arial" panose="020B0604020202020204" pitchFamily="34" charset="0"/>
                <a:cs typeface="Arial" panose="020B0604020202020204" pitchFamily="34" charset="0"/>
              </a:rPr>
              <a:t> – </a:t>
            </a:r>
            <a:r>
              <a:rPr lang="en-US" dirty="0">
                <a:latin typeface="Arial" panose="020B0604020202020204" pitchFamily="34" charset="0"/>
                <a:cs typeface="Arial" panose="020B0604020202020204" pitchFamily="34" charset="0"/>
              </a:rPr>
              <a:t>Zakat collectors</a:t>
            </a:r>
          </a:p>
          <a:p>
            <a:pPr>
              <a:buAutoNum type="arabicPeriod"/>
            </a:pPr>
            <a:r>
              <a:rPr lang="en-US" b="1" dirty="0" err="1">
                <a:latin typeface="Arial" panose="020B0604020202020204" pitchFamily="34" charset="0"/>
                <a:cs typeface="Arial" panose="020B0604020202020204" pitchFamily="34" charset="0"/>
              </a:rPr>
              <a:t>Muallafat</a:t>
            </a:r>
            <a:r>
              <a:rPr lang="en-US" b="1" dirty="0">
                <a:latin typeface="Arial" panose="020B0604020202020204" pitchFamily="34" charset="0"/>
                <a:cs typeface="Arial" panose="020B0604020202020204" pitchFamily="34" charset="0"/>
              </a:rPr>
              <a:t> ul </a:t>
            </a:r>
            <a:r>
              <a:rPr lang="en-US" b="1" dirty="0" err="1">
                <a:latin typeface="Arial" panose="020B0604020202020204" pitchFamily="34" charset="0"/>
                <a:cs typeface="Arial" panose="020B0604020202020204" pitchFamily="34" charset="0"/>
              </a:rPr>
              <a:t>Quloob</a:t>
            </a:r>
            <a:r>
              <a:rPr lang="en-US" b="1" dirty="0">
                <a:latin typeface="Arial" panose="020B0604020202020204" pitchFamily="34" charset="0"/>
                <a:cs typeface="Arial" panose="020B0604020202020204" pitchFamily="34" charset="0"/>
              </a:rPr>
              <a:t> – </a:t>
            </a:r>
            <a:r>
              <a:rPr lang="en-US" dirty="0">
                <a:latin typeface="Arial" panose="020B0604020202020204" pitchFamily="34" charset="0"/>
                <a:cs typeface="Arial" panose="020B0604020202020204" pitchFamily="34" charset="0"/>
              </a:rPr>
              <a:t>New reverts to Islam. To keep them steadfast</a:t>
            </a:r>
          </a:p>
          <a:p>
            <a:pPr>
              <a:buAutoNum type="arabicPeriod"/>
            </a:pPr>
            <a:r>
              <a:rPr lang="en-US" b="1" dirty="0" err="1">
                <a:latin typeface="Arial" panose="020B0604020202020204" pitchFamily="34" charset="0"/>
                <a:cs typeface="Arial" panose="020B0604020202020204" pitchFamily="34" charset="0"/>
              </a:rPr>
              <a:t>Riqab</a:t>
            </a:r>
            <a:r>
              <a:rPr lang="en-US" b="1" dirty="0">
                <a:latin typeface="Arial" panose="020B0604020202020204" pitchFamily="34" charset="0"/>
                <a:cs typeface="Arial" panose="020B0604020202020204" pitchFamily="34" charset="0"/>
              </a:rPr>
              <a:t> – </a:t>
            </a:r>
            <a:r>
              <a:rPr lang="en-US" dirty="0">
                <a:latin typeface="Arial" panose="020B0604020202020204" pitchFamily="34" charset="0"/>
                <a:cs typeface="Arial" panose="020B0604020202020204" pitchFamily="34" charset="0"/>
              </a:rPr>
              <a:t>Slaves</a:t>
            </a:r>
          </a:p>
          <a:p>
            <a:pPr>
              <a:buAutoNum type="arabicPeriod"/>
            </a:pPr>
            <a:r>
              <a:rPr lang="en-US" b="1" dirty="0" err="1">
                <a:latin typeface="Arial" panose="020B0604020202020204" pitchFamily="34" charset="0"/>
                <a:cs typeface="Arial" panose="020B0604020202020204" pitchFamily="34" charset="0"/>
              </a:rPr>
              <a:t>Gharimeen</a:t>
            </a:r>
            <a:r>
              <a:rPr lang="en-US" b="1" dirty="0">
                <a:latin typeface="Arial" panose="020B0604020202020204" pitchFamily="34" charset="0"/>
                <a:cs typeface="Arial" panose="020B0604020202020204" pitchFamily="34" charset="0"/>
              </a:rPr>
              <a:t> – </a:t>
            </a:r>
            <a:r>
              <a:rPr lang="en-US" dirty="0">
                <a:latin typeface="Arial" panose="020B0604020202020204" pitchFamily="34" charset="0"/>
                <a:cs typeface="Arial" panose="020B0604020202020204" pitchFamily="34" charset="0"/>
              </a:rPr>
              <a:t>Those in debt</a:t>
            </a:r>
          </a:p>
          <a:p>
            <a:pPr>
              <a:buAutoNum type="arabicPeriod"/>
            </a:pPr>
            <a:r>
              <a:rPr lang="en-US" b="1" dirty="0">
                <a:latin typeface="Arial" panose="020B0604020202020204" pitchFamily="34" charset="0"/>
                <a:cs typeface="Arial" panose="020B0604020202020204" pitchFamily="34" charset="0"/>
              </a:rPr>
              <a:t>Fi </a:t>
            </a:r>
            <a:r>
              <a:rPr lang="en-US" b="1" dirty="0" err="1">
                <a:latin typeface="Arial" panose="020B0604020202020204" pitchFamily="34" charset="0"/>
                <a:cs typeface="Arial" panose="020B0604020202020204" pitchFamily="34" charset="0"/>
              </a:rPr>
              <a:t>Sabil</a:t>
            </a:r>
            <a:r>
              <a:rPr lang="en-US" b="1" dirty="0">
                <a:latin typeface="Arial" panose="020B0604020202020204" pitchFamily="34" charset="0"/>
                <a:cs typeface="Arial" panose="020B0604020202020204" pitchFamily="34" charset="0"/>
              </a:rPr>
              <a:t> </a:t>
            </a:r>
            <a:r>
              <a:rPr lang="en-US" b="1" dirty="0" err="1">
                <a:latin typeface="Arial" panose="020B0604020202020204" pitchFamily="34" charset="0"/>
                <a:cs typeface="Arial" panose="020B0604020202020204" pitchFamily="34" charset="0"/>
              </a:rPr>
              <a:t>Lillah</a:t>
            </a:r>
            <a:r>
              <a:rPr lang="en-US" b="1" dirty="0">
                <a:latin typeface="Arial" panose="020B0604020202020204" pitchFamily="34" charset="0"/>
                <a:cs typeface="Arial" panose="020B0604020202020204" pitchFamily="34" charset="0"/>
              </a:rPr>
              <a:t> – </a:t>
            </a:r>
            <a:r>
              <a:rPr lang="en-US" dirty="0">
                <a:latin typeface="Arial" panose="020B0604020202020204" pitchFamily="34" charset="0"/>
                <a:cs typeface="Arial" panose="020B0604020202020204" pitchFamily="34" charset="0"/>
              </a:rPr>
              <a:t>In the path of Allah</a:t>
            </a:r>
          </a:p>
          <a:p>
            <a:pPr>
              <a:buAutoNum type="arabicPeriod"/>
            </a:pPr>
            <a:r>
              <a:rPr lang="en-US" b="1" dirty="0">
                <a:latin typeface="Arial" panose="020B0604020202020204" pitchFamily="34" charset="0"/>
                <a:cs typeface="Arial" panose="020B0604020202020204" pitchFamily="34" charset="0"/>
              </a:rPr>
              <a:t>Ibn us </a:t>
            </a:r>
            <a:r>
              <a:rPr lang="en-US" b="1" dirty="0" err="1">
                <a:latin typeface="Arial" panose="020B0604020202020204" pitchFamily="34" charset="0"/>
                <a:cs typeface="Arial" panose="020B0604020202020204" pitchFamily="34" charset="0"/>
              </a:rPr>
              <a:t>Sabeel</a:t>
            </a:r>
            <a:r>
              <a:rPr lang="en-US" b="1" dirty="0">
                <a:latin typeface="Arial" panose="020B0604020202020204" pitchFamily="34" charset="0"/>
                <a:cs typeface="Arial" panose="020B0604020202020204" pitchFamily="34" charset="0"/>
              </a:rPr>
              <a:t> - </a:t>
            </a:r>
            <a:r>
              <a:rPr lang="en-US" dirty="0">
                <a:latin typeface="Arial" panose="020B0604020202020204" pitchFamily="34" charset="0"/>
                <a:cs typeface="Arial" panose="020B0604020202020204" pitchFamily="34" charset="0"/>
              </a:rPr>
              <a:t>Travelers</a:t>
            </a:r>
            <a:r>
              <a:rPr lang="en-US" b="1" dirty="0">
                <a:latin typeface="Arial" panose="020B0604020202020204" pitchFamily="34" charset="0"/>
                <a:cs typeface="Arial" panose="020B0604020202020204" pitchFamily="34" charset="0"/>
              </a:rPr>
              <a:t> </a:t>
            </a:r>
            <a:endParaRPr lang="en-GB"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67812172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818324"/>
          </a:xfrm>
        </p:spPr>
        <p:txBody>
          <a:bodyPr/>
          <a:lstStyle/>
          <a:p>
            <a:pPr algn="ctr"/>
            <a:r>
              <a:rPr lang="en-US" dirty="0">
                <a:latin typeface="Arial" panose="020B0604020202020204" pitchFamily="34" charset="0"/>
                <a:cs typeface="Arial" panose="020B0604020202020204" pitchFamily="34" charset="0"/>
              </a:rPr>
              <a:t>Impacts of Zakat</a:t>
            </a:r>
            <a:endParaRPr lang="en-GB"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2112135" y="1905000"/>
            <a:ext cx="9569003" cy="4727620"/>
          </a:xfrm>
        </p:spPr>
        <p:txBody>
          <a:bodyPr>
            <a:normAutofit/>
          </a:bodyPr>
          <a:lstStyle/>
          <a:p>
            <a:pPr marL="457200" indent="-457200">
              <a:buAutoNum type="arabicPeriod"/>
            </a:pPr>
            <a:r>
              <a:rPr lang="en-US" b="1" dirty="0">
                <a:latin typeface="Arial" panose="020B0604020202020204" pitchFamily="34" charset="0"/>
                <a:cs typeface="Arial" panose="020B0604020202020204" pitchFamily="34" charset="0"/>
              </a:rPr>
              <a:t>Spiritual Elevation</a:t>
            </a:r>
          </a:p>
          <a:p>
            <a:pPr marL="0" indent="0">
              <a:buNone/>
            </a:pPr>
            <a:r>
              <a:rPr lang="en-US" b="1" i="1" dirty="0">
                <a:solidFill>
                  <a:srgbClr val="262626"/>
                </a:solidFill>
                <a:latin typeface="Arial" panose="020B0604020202020204" pitchFamily="34" charset="0"/>
                <a:cs typeface="Arial" panose="020B0604020202020204" pitchFamily="34" charset="0"/>
              </a:rPr>
              <a:t>“Receive contributions from their wealth, </a:t>
            </a:r>
            <a:r>
              <a:rPr lang="en-US" b="1" i="1" u="sng" dirty="0">
                <a:solidFill>
                  <a:srgbClr val="262626"/>
                </a:solidFill>
                <a:latin typeface="Arial" panose="020B0604020202020204" pitchFamily="34" charset="0"/>
                <a:cs typeface="Arial" panose="020B0604020202020204" pitchFamily="34" charset="0"/>
              </a:rPr>
              <a:t>to purify them and sanctify them with it</a:t>
            </a:r>
            <a:r>
              <a:rPr lang="en-US" b="1" i="1" dirty="0">
                <a:solidFill>
                  <a:srgbClr val="262626"/>
                </a:solidFill>
                <a:latin typeface="Arial" panose="020B0604020202020204" pitchFamily="34" charset="0"/>
                <a:cs typeface="Arial" panose="020B0604020202020204" pitchFamily="34" charset="0"/>
              </a:rPr>
              <a:t>; and pray for them.” </a:t>
            </a:r>
            <a:r>
              <a:rPr lang="en-US" b="1" dirty="0">
                <a:solidFill>
                  <a:srgbClr val="262626"/>
                </a:solidFill>
                <a:latin typeface="Arial" panose="020B0604020202020204" pitchFamily="34" charset="0"/>
                <a:cs typeface="Arial" panose="020B0604020202020204" pitchFamily="34" charset="0"/>
              </a:rPr>
              <a:t>(At-</a:t>
            </a:r>
            <a:r>
              <a:rPr lang="en-US" b="1" dirty="0" err="1">
                <a:solidFill>
                  <a:srgbClr val="262626"/>
                </a:solidFill>
                <a:latin typeface="Arial" panose="020B0604020202020204" pitchFamily="34" charset="0"/>
                <a:cs typeface="Arial" panose="020B0604020202020204" pitchFamily="34" charset="0"/>
              </a:rPr>
              <a:t>Taubah</a:t>
            </a:r>
            <a:r>
              <a:rPr lang="en-US" b="1" dirty="0">
                <a:solidFill>
                  <a:srgbClr val="262626"/>
                </a:solidFill>
                <a:latin typeface="Arial" panose="020B0604020202020204" pitchFamily="34" charset="0"/>
                <a:cs typeface="Arial" panose="020B0604020202020204" pitchFamily="34" charset="0"/>
              </a:rPr>
              <a:t> – 103)</a:t>
            </a:r>
          </a:p>
          <a:p>
            <a:pPr marL="0" indent="0">
              <a:buNone/>
            </a:pPr>
            <a:endParaRPr lang="en-US" sz="2000" b="1" i="1" dirty="0">
              <a:solidFill>
                <a:srgbClr val="262626"/>
              </a:solidFill>
              <a:latin typeface="Arial" panose="020B0604020202020204" pitchFamily="34" charset="0"/>
              <a:cs typeface="Arial" panose="020B0604020202020204" pitchFamily="34" charset="0"/>
            </a:endParaRPr>
          </a:p>
          <a:p>
            <a:pPr marL="0" indent="0">
              <a:buNone/>
            </a:pPr>
            <a:r>
              <a:rPr lang="en-US" b="1" dirty="0">
                <a:solidFill>
                  <a:srgbClr val="262626"/>
                </a:solidFill>
                <a:latin typeface="Arial" panose="020B0604020202020204" pitchFamily="34" charset="0"/>
                <a:cs typeface="Arial" panose="020B0604020202020204" pitchFamily="34" charset="0"/>
              </a:rPr>
              <a:t>2. Cleanses a Person’s Wealth</a:t>
            </a:r>
          </a:p>
          <a:p>
            <a:pPr>
              <a:buFontTx/>
              <a:buChar char="-"/>
            </a:pPr>
            <a:r>
              <a:rPr lang="en-US" dirty="0">
                <a:solidFill>
                  <a:srgbClr val="262626"/>
                </a:solidFill>
                <a:latin typeface="Arial" panose="020B0604020202020204" pitchFamily="34" charset="0"/>
                <a:cs typeface="Arial" panose="020B0604020202020204" pitchFamily="34" charset="0"/>
              </a:rPr>
              <a:t>It literally means to purify and cleanse.</a:t>
            </a:r>
          </a:p>
          <a:p>
            <a:pPr marL="0" indent="0">
              <a:buNone/>
            </a:pPr>
            <a:endParaRPr lang="en-US" dirty="0">
              <a:solidFill>
                <a:srgbClr val="262626"/>
              </a:solidFill>
              <a:latin typeface="Arial" panose="020B0604020202020204" pitchFamily="34" charset="0"/>
              <a:cs typeface="Arial" panose="020B0604020202020204" pitchFamily="34" charset="0"/>
            </a:endParaRPr>
          </a:p>
          <a:p>
            <a:pPr marL="0" indent="0">
              <a:buNone/>
            </a:pPr>
            <a:r>
              <a:rPr lang="en-US" b="1" dirty="0">
                <a:solidFill>
                  <a:srgbClr val="262626"/>
                </a:solidFill>
                <a:latin typeface="Arial" panose="020B0604020202020204" pitchFamily="34" charset="0"/>
                <a:cs typeface="Arial" panose="020B0604020202020204" pitchFamily="34" charset="0"/>
              </a:rPr>
              <a:t>3. Removes the Love of Wealth</a:t>
            </a:r>
          </a:p>
          <a:p>
            <a:pPr>
              <a:buFontTx/>
              <a:buChar char="-"/>
            </a:pPr>
            <a:r>
              <a:rPr lang="en-US" dirty="0">
                <a:solidFill>
                  <a:srgbClr val="262626"/>
                </a:solidFill>
                <a:latin typeface="Arial" panose="020B0604020202020204" pitchFamily="34" charset="0"/>
                <a:cs typeface="Arial" panose="020B0604020202020204" pitchFamily="34" charset="0"/>
              </a:rPr>
              <a:t>The more a person spends something, the more his love for it decreases. Whereas, accumulating something without spending it, makes a person greedy for it.</a:t>
            </a:r>
          </a:p>
          <a:p>
            <a:pPr marL="0" indent="0">
              <a:buNone/>
            </a:pPr>
            <a:r>
              <a:rPr lang="en-US" dirty="0">
                <a:solidFill>
                  <a:srgbClr val="262626"/>
                </a:solidFill>
                <a:latin typeface="Arial" panose="020B0604020202020204" pitchFamily="34" charset="0"/>
                <a:cs typeface="Arial" panose="020B0604020202020204" pitchFamily="34" charset="0"/>
              </a:rPr>
              <a:t> </a:t>
            </a:r>
          </a:p>
          <a:p>
            <a:pPr marL="0" indent="0">
              <a:buNone/>
            </a:pPr>
            <a:r>
              <a:rPr lang="en-US" b="1" i="1" dirty="0">
                <a:solidFill>
                  <a:srgbClr val="262626"/>
                </a:solidFill>
                <a:latin typeface="Arial" panose="020B0604020202020204" pitchFamily="34" charset="0"/>
                <a:cs typeface="Arial" panose="020B0604020202020204" pitchFamily="34" charset="0"/>
              </a:rPr>
              <a:t> </a:t>
            </a:r>
            <a:r>
              <a:rPr lang="en-US" b="1" dirty="0">
                <a:latin typeface="Arial" panose="020B0604020202020204" pitchFamily="34" charset="0"/>
                <a:cs typeface="Arial" panose="020B0604020202020204" pitchFamily="34" charset="0"/>
              </a:rPr>
              <a:t> </a:t>
            </a:r>
          </a:p>
          <a:p>
            <a:pPr marL="0" indent="0">
              <a:buNone/>
            </a:pPr>
            <a:endParaRPr lang="en-GB"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79679618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112135" y="1010991"/>
            <a:ext cx="9569003" cy="5847009"/>
          </a:xfrm>
        </p:spPr>
        <p:txBody>
          <a:bodyPr>
            <a:normAutofit lnSpcReduction="10000"/>
          </a:bodyPr>
          <a:lstStyle/>
          <a:p>
            <a:pPr marL="0" indent="0">
              <a:buNone/>
            </a:pPr>
            <a:r>
              <a:rPr lang="en-US" b="1" dirty="0">
                <a:solidFill>
                  <a:srgbClr val="262626"/>
                </a:solidFill>
                <a:latin typeface="Arial" panose="020B0604020202020204" pitchFamily="34" charset="0"/>
                <a:cs typeface="Arial" panose="020B0604020202020204" pitchFamily="34" charset="0"/>
              </a:rPr>
              <a:t>4. Instills Modesty &amp; Humbleness</a:t>
            </a:r>
          </a:p>
          <a:p>
            <a:pPr>
              <a:buFontTx/>
              <a:buChar char="-"/>
            </a:pPr>
            <a:r>
              <a:rPr lang="en-US" dirty="0">
                <a:solidFill>
                  <a:srgbClr val="262626"/>
                </a:solidFill>
                <a:latin typeface="Arial" panose="020B0604020202020204" pitchFamily="34" charset="0"/>
                <a:cs typeface="Arial" panose="020B0604020202020204" pitchFamily="34" charset="0"/>
              </a:rPr>
              <a:t>Will result in an interaction with the poor and needy, leading towards humbleness</a:t>
            </a:r>
          </a:p>
          <a:p>
            <a:pPr marL="0" indent="0">
              <a:buNone/>
            </a:pPr>
            <a:endParaRPr lang="en-US" b="1" i="1" dirty="0">
              <a:solidFill>
                <a:srgbClr val="262626"/>
              </a:solidFill>
              <a:latin typeface="Arial" panose="020B0604020202020204" pitchFamily="34" charset="0"/>
              <a:cs typeface="Arial" panose="020B0604020202020204" pitchFamily="34" charset="0"/>
            </a:endParaRPr>
          </a:p>
          <a:p>
            <a:pPr marL="0" indent="0">
              <a:buNone/>
            </a:pPr>
            <a:r>
              <a:rPr lang="en-US" b="1" dirty="0">
                <a:solidFill>
                  <a:srgbClr val="262626"/>
                </a:solidFill>
                <a:latin typeface="Arial" panose="020B0604020202020204" pitchFamily="34" charset="0"/>
                <a:cs typeface="Arial" panose="020B0604020202020204" pitchFamily="34" charset="0"/>
              </a:rPr>
              <a:t>5. Instills Gratefulness</a:t>
            </a:r>
          </a:p>
          <a:p>
            <a:pPr>
              <a:buFontTx/>
              <a:buChar char="-"/>
            </a:pPr>
            <a:r>
              <a:rPr lang="en-US" dirty="0">
                <a:solidFill>
                  <a:srgbClr val="262626"/>
                </a:solidFill>
                <a:latin typeface="Arial" panose="020B0604020202020204" pitchFamily="34" charset="0"/>
                <a:cs typeface="Arial" panose="020B0604020202020204" pitchFamily="34" charset="0"/>
              </a:rPr>
              <a:t>The payer will realize the blessing of Allah SWT on him if he acknowledges that he is paying instead of receiving.</a:t>
            </a:r>
          </a:p>
          <a:p>
            <a:pPr marL="0" indent="0">
              <a:buNone/>
            </a:pPr>
            <a:endParaRPr lang="en-US" dirty="0">
              <a:solidFill>
                <a:srgbClr val="262626"/>
              </a:solidFill>
              <a:latin typeface="Arial" panose="020B0604020202020204" pitchFamily="34" charset="0"/>
              <a:cs typeface="Arial" panose="020B0604020202020204" pitchFamily="34" charset="0"/>
            </a:endParaRPr>
          </a:p>
          <a:p>
            <a:pPr marL="0" indent="0">
              <a:buNone/>
            </a:pPr>
            <a:r>
              <a:rPr lang="en-US" b="1" dirty="0">
                <a:solidFill>
                  <a:srgbClr val="262626"/>
                </a:solidFill>
                <a:latin typeface="Arial" panose="020B0604020202020204" pitchFamily="34" charset="0"/>
                <a:cs typeface="Arial" panose="020B0604020202020204" pitchFamily="34" charset="0"/>
              </a:rPr>
              <a:t>6. Increase and Barakah in the Remaining Wealth</a:t>
            </a:r>
          </a:p>
          <a:p>
            <a:pPr marL="0" indent="0">
              <a:buNone/>
            </a:pPr>
            <a:r>
              <a:rPr lang="en-US" b="1" i="1" dirty="0">
                <a:solidFill>
                  <a:srgbClr val="262626"/>
                </a:solidFill>
                <a:latin typeface="Arial" panose="020B0604020202020204" pitchFamily="34" charset="0"/>
                <a:cs typeface="Arial" panose="020B0604020202020204" pitchFamily="34" charset="0"/>
              </a:rPr>
              <a:t>“God condemns usury, and He blesses charities.” </a:t>
            </a:r>
            <a:r>
              <a:rPr lang="en-US" b="1" dirty="0">
                <a:solidFill>
                  <a:srgbClr val="262626"/>
                </a:solidFill>
                <a:latin typeface="Arial" panose="020B0604020202020204" pitchFamily="34" charset="0"/>
                <a:cs typeface="Arial" panose="020B0604020202020204" pitchFamily="34" charset="0"/>
              </a:rPr>
              <a:t>(Al-Baqarah – 276)</a:t>
            </a:r>
          </a:p>
          <a:p>
            <a:pPr marL="0" indent="0">
              <a:buNone/>
            </a:pPr>
            <a:r>
              <a:rPr lang="en-US" b="1" i="1" dirty="0">
                <a:solidFill>
                  <a:srgbClr val="262626"/>
                </a:solidFill>
                <a:latin typeface="Arial" panose="020B0604020202020204" pitchFamily="34" charset="0"/>
                <a:cs typeface="Arial" panose="020B0604020202020204" pitchFamily="34" charset="0"/>
              </a:rPr>
              <a:t>“Say, “My Lord extends the provision to whomever He wills of His servants, or withholds it. Anything you spend, He will replace it. He is the Best of providers.” </a:t>
            </a:r>
            <a:r>
              <a:rPr lang="en-US" b="1" dirty="0">
                <a:solidFill>
                  <a:srgbClr val="262626"/>
                </a:solidFill>
                <a:latin typeface="Arial" panose="020B0604020202020204" pitchFamily="34" charset="0"/>
                <a:cs typeface="Arial" panose="020B0604020202020204" pitchFamily="34" charset="0"/>
              </a:rPr>
              <a:t>(Saba – 39)</a:t>
            </a:r>
          </a:p>
          <a:p>
            <a:pPr marL="0" indent="0">
              <a:buNone/>
            </a:pPr>
            <a:r>
              <a:rPr lang="en-US" b="1" i="1" dirty="0">
                <a:solidFill>
                  <a:srgbClr val="262626"/>
                </a:solidFill>
                <a:latin typeface="Arial" panose="020B0604020202020204" pitchFamily="34" charset="0"/>
                <a:cs typeface="Arial" panose="020B0604020202020204" pitchFamily="34" charset="0"/>
              </a:rPr>
              <a:t>“The usury you practice, seeking thereby to multiply people’s wealth, will not multiply with God. But what you give in charity, desiring God’s approval—these are the multipliers.” </a:t>
            </a:r>
            <a:r>
              <a:rPr lang="en-US" b="1" dirty="0">
                <a:solidFill>
                  <a:srgbClr val="262626"/>
                </a:solidFill>
                <a:latin typeface="Arial" panose="020B0604020202020204" pitchFamily="34" charset="0"/>
                <a:cs typeface="Arial" panose="020B0604020202020204" pitchFamily="34" charset="0"/>
              </a:rPr>
              <a:t>(</a:t>
            </a:r>
            <a:r>
              <a:rPr lang="en-US" b="1" dirty="0" err="1">
                <a:solidFill>
                  <a:srgbClr val="262626"/>
                </a:solidFill>
                <a:latin typeface="Arial" panose="020B0604020202020204" pitchFamily="34" charset="0"/>
                <a:cs typeface="Arial" panose="020B0604020202020204" pitchFamily="34" charset="0"/>
              </a:rPr>
              <a:t>Ar</a:t>
            </a:r>
            <a:r>
              <a:rPr lang="en-US" b="1" dirty="0">
                <a:solidFill>
                  <a:srgbClr val="262626"/>
                </a:solidFill>
                <a:latin typeface="Arial" panose="020B0604020202020204" pitchFamily="34" charset="0"/>
                <a:cs typeface="Arial" panose="020B0604020202020204" pitchFamily="34" charset="0"/>
              </a:rPr>
              <a:t>-Rum – 39)</a:t>
            </a:r>
            <a:endParaRPr lang="en-US" b="1" i="1" dirty="0">
              <a:solidFill>
                <a:srgbClr val="262626"/>
              </a:solidFill>
              <a:latin typeface="Arial" panose="020B0604020202020204" pitchFamily="34" charset="0"/>
              <a:cs typeface="Arial" panose="020B0604020202020204" pitchFamily="34" charset="0"/>
            </a:endParaRPr>
          </a:p>
          <a:p>
            <a:pPr marL="0" indent="0">
              <a:buNone/>
            </a:pPr>
            <a:endParaRPr lang="en-US" b="1" dirty="0">
              <a:solidFill>
                <a:srgbClr val="262626"/>
              </a:solidFill>
              <a:latin typeface="Arial" panose="020B0604020202020204" pitchFamily="34" charset="0"/>
              <a:cs typeface="Arial" panose="020B0604020202020204" pitchFamily="34" charset="0"/>
            </a:endParaRPr>
          </a:p>
          <a:p>
            <a:pPr marL="0" indent="0">
              <a:buNone/>
            </a:pPr>
            <a:r>
              <a:rPr lang="en-US" b="1" i="1" dirty="0">
                <a:solidFill>
                  <a:srgbClr val="262626"/>
                </a:solidFill>
                <a:latin typeface="Arial" panose="020B0604020202020204" pitchFamily="34" charset="0"/>
                <a:cs typeface="Arial" panose="020B0604020202020204" pitchFamily="34" charset="0"/>
              </a:rPr>
              <a:t> </a:t>
            </a:r>
            <a:r>
              <a:rPr lang="en-US" b="1" dirty="0">
                <a:latin typeface="Arial" panose="020B0604020202020204" pitchFamily="34" charset="0"/>
                <a:cs typeface="Arial" panose="020B0604020202020204" pitchFamily="34" charset="0"/>
              </a:rPr>
              <a:t> </a:t>
            </a:r>
          </a:p>
          <a:p>
            <a:pPr marL="0" indent="0">
              <a:buNone/>
            </a:pPr>
            <a:endParaRPr lang="en-GB"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61455385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112135" y="785611"/>
            <a:ext cx="9569003" cy="5847009"/>
          </a:xfrm>
        </p:spPr>
        <p:txBody>
          <a:bodyPr>
            <a:normAutofit/>
          </a:bodyPr>
          <a:lstStyle/>
          <a:p>
            <a:pPr marL="0" indent="0" algn="ctr">
              <a:buNone/>
            </a:pPr>
            <a:r>
              <a:rPr lang="en-US" sz="2000" b="1" dirty="0">
                <a:solidFill>
                  <a:srgbClr val="262626"/>
                </a:solidFill>
                <a:latin typeface="Arial" panose="020B0604020202020204" pitchFamily="34" charset="0"/>
                <a:cs typeface="Arial" panose="020B0604020202020204" pitchFamily="34" charset="0"/>
              </a:rPr>
              <a:t>Social Impacts</a:t>
            </a:r>
            <a:endParaRPr lang="en-US" sz="2000" b="1" i="1" dirty="0">
              <a:solidFill>
                <a:srgbClr val="262626"/>
              </a:solidFill>
              <a:latin typeface="Arial" panose="020B0604020202020204" pitchFamily="34" charset="0"/>
              <a:cs typeface="Arial" panose="020B0604020202020204" pitchFamily="34" charset="0"/>
            </a:endParaRPr>
          </a:p>
          <a:p>
            <a:pPr marL="0" indent="0">
              <a:buNone/>
            </a:pPr>
            <a:endParaRPr lang="en-US" sz="2000" b="1" dirty="0">
              <a:solidFill>
                <a:srgbClr val="262626"/>
              </a:solidFill>
              <a:latin typeface="Arial" panose="020B0604020202020204" pitchFamily="34" charset="0"/>
              <a:cs typeface="Arial" panose="020B0604020202020204" pitchFamily="34" charset="0"/>
            </a:endParaRPr>
          </a:p>
          <a:p>
            <a:pPr marL="457200" indent="-457200">
              <a:buAutoNum type="arabicPeriod"/>
            </a:pPr>
            <a:r>
              <a:rPr lang="en-US" b="1" dirty="0">
                <a:solidFill>
                  <a:srgbClr val="262626"/>
                </a:solidFill>
                <a:latin typeface="Arial" panose="020B0604020202020204" pitchFamily="34" charset="0"/>
                <a:cs typeface="Arial" panose="020B0604020202020204" pitchFamily="34" charset="0"/>
              </a:rPr>
              <a:t>Circulation of Wealth</a:t>
            </a:r>
            <a:endParaRPr lang="en-US" sz="2000" b="1" dirty="0">
              <a:solidFill>
                <a:srgbClr val="262626"/>
              </a:solidFill>
              <a:latin typeface="Arial" panose="020B0604020202020204" pitchFamily="34" charset="0"/>
              <a:cs typeface="Arial" panose="020B0604020202020204" pitchFamily="34" charset="0"/>
            </a:endParaRPr>
          </a:p>
          <a:p>
            <a:pPr>
              <a:buFontTx/>
              <a:buChar char="-"/>
            </a:pPr>
            <a:r>
              <a:rPr lang="en-US" dirty="0">
                <a:solidFill>
                  <a:srgbClr val="262626"/>
                </a:solidFill>
                <a:latin typeface="Arial" panose="020B0604020202020204" pitchFamily="34" charset="0"/>
                <a:cs typeface="Arial" panose="020B0604020202020204" pitchFamily="34" charset="0"/>
              </a:rPr>
              <a:t>Redistribution from the rich to the poor and needy</a:t>
            </a:r>
          </a:p>
          <a:p>
            <a:pPr marL="0" indent="0">
              <a:buNone/>
            </a:pPr>
            <a:endParaRPr lang="en-US" dirty="0">
              <a:solidFill>
                <a:srgbClr val="262626"/>
              </a:solidFill>
              <a:latin typeface="Arial" panose="020B0604020202020204" pitchFamily="34" charset="0"/>
              <a:cs typeface="Arial" panose="020B0604020202020204" pitchFamily="34" charset="0"/>
            </a:endParaRPr>
          </a:p>
          <a:p>
            <a:pPr marL="0" indent="0">
              <a:buNone/>
            </a:pPr>
            <a:r>
              <a:rPr lang="en-US" b="1" dirty="0">
                <a:solidFill>
                  <a:srgbClr val="262626"/>
                </a:solidFill>
                <a:latin typeface="Arial" panose="020B0604020202020204" pitchFamily="34" charset="0"/>
                <a:cs typeface="Arial" panose="020B0604020202020204" pitchFamily="34" charset="0"/>
              </a:rPr>
              <a:t>2. Balanced Society</a:t>
            </a:r>
          </a:p>
          <a:p>
            <a:pPr>
              <a:buFontTx/>
              <a:buChar char="-"/>
            </a:pPr>
            <a:r>
              <a:rPr lang="en-US" dirty="0">
                <a:solidFill>
                  <a:srgbClr val="262626"/>
                </a:solidFill>
                <a:latin typeface="Arial" panose="020B0604020202020204" pitchFamily="34" charset="0"/>
                <a:cs typeface="Arial" panose="020B0604020202020204" pitchFamily="34" charset="0"/>
              </a:rPr>
              <a:t>Will help in reducing the gap between rich and poor</a:t>
            </a:r>
          </a:p>
          <a:p>
            <a:pPr marL="0" indent="0">
              <a:buNone/>
            </a:pPr>
            <a:endParaRPr lang="en-US" dirty="0">
              <a:solidFill>
                <a:srgbClr val="262626"/>
              </a:solidFill>
              <a:latin typeface="Arial" panose="020B0604020202020204" pitchFamily="34" charset="0"/>
              <a:cs typeface="Arial" panose="020B0604020202020204" pitchFamily="34" charset="0"/>
            </a:endParaRPr>
          </a:p>
          <a:p>
            <a:pPr marL="0" indent="0">
              <a:buNone/>
            </a:pPr>
            <a:r>
              <a:rPr lang="en-US" b="1" dirty="0">
                <a:solidFill>
                  <a:srgbClr val="262626"/>
                </a:solidFill>
                <a:latin typeface="Arial" panose="020B0604020202020204" pitchFamily="34" charset="0"/>
                <a:cs typeface="Arial" panose="020B0604020202020204" pitchFamily="34" charset="0"/>
              </a:rPr>
              <a:t>3. Poverty Alleviation</a:t>
            </a:r>
          </a:p>
          <a:p>
            <a:pPr>
              <a:buFontTx/>
              <a:buChar char="-"/>
            </a:pPr>
            <a:r>
              <a:rPr lang="en-US" dirty="0">
                <a:solidFill>
                  <a:srgbClr val="262626"/>
                </a:solidFill>
                <a:latin typeface="Arial" panose="020B0604020202020204" pitchFamily="34" charset="0"/>
                <a:cs typeface="Arial" panose="020B0604020202020204" pitchFamily="34" charset="0"/>
              </a:rPr>
              <a:t>Everyone will at least have access to all the basic needs of life</a:t>
            </a:r>
          </a:p>
          <a:p>
            <a:pPr marL="0" indent="0">
              <a:buNone/>
            </a:pPr>
            <a:endParaRPr lang="en-US" dirty="0">
              <a:solidFill>
                <a:srgbClr val="262626"/>
              </a:solidFill>
              <a:latin typeface="Arial" panose="020B0604020202020204" pitchFamily="34" charset="0"/>
              <a:cs typeface="Arial" panose="020B0604020202020204" pitchFamily="34" charset="0"/>
            </a:endParaRPr>
          </a:p>
          <a:p>
            <a:pPr marL="0" indent="0">
              <a:buNone/>
            </a:pPr>
            <a:r>
              <a:rPr lang="en-US" b="1" dirty="0">
                <a:solidFill>
                  <a:srgbClr val="262626"/>
                </a:solidFill>
                <a:latin typeface="Arial" panose="020B0604020202020204" pitchFamily="34" charset="0"/>
                <a:cs typeface="Arial" panose="020B0604020202020204" pitchFamily="34" charset="0"/>
              </a:rPr>
              <a:t>4. Eradication of Crimes such as Theft</a:t>
            </a:r>
          </a:p>
          <a:p>
            <a:pPr marL="0" indent="0">
              <a:buNone/>
            </a:pPr>
            <a:r>
              <a:rPr lang="en-US" dirty="0">
                <a:solidFill>
                  <a:srgbClr val="262626"/>
                </a:solidFill>
                <a:latin typeface="Arial" panose="020B0604020202020204" pitchFamily="34" charset="0"/>
                <a:cs typeface="Arial" panose="020B0604020202020204" pitchFamily="34" charset="0"/>
              </a:rPr>
              <a:t>- Most of the robberies and thefts are committed when one does not have means of sustenance. Zakat will solve this problem. </a:t>
            </a:r>
          </a:p>
        </p:txBody>
      </p:sp>
    </p:spTree>
    <p:extLst>
      <p:ext uri="{BB962C8B-B14F-4D97-AF65-F5344CB8AC3E}">
        <p14:creationId xmlns:p14="http://schemas.microsoft.com/office/powerpoint/2010/main" val="168317077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112135" y="785611"/>
            <a:ext cx="9569003" cy="5847009"/>
          </a:xfrm>
        </p:spPr>
        <p:txBody>
          <a:bodyPr>
            <a:normAutofit/>
          </a:bodyPr>
          <a:lstStyle/>
          <a:p>
            <a:pPr marL="0" indent="0">
              <a:buNone/>
            </a:pPr>
            <a:endParaRPr lang="en-US" sz="2000" b="1" dirty="0">
              <a:solidFill>
                <a:srgbClr val="262626"/>
              </a:solidFill>
              <a:latin typeface="Arial" panose="020B0604020202020204" pitchFamily="34" charset="0"/>
              <a:cs typeface="Arial" panose="020B0604020202020204" pitchFamily="34" charset="0"/>
            </a:endParaRPr>
          </a:p>
          <a:p>
            <a:pPr marL="0" indent="0">
              <a:buNone/>
            </a:pPr>
            <a:r>
              <a:rPr lang="en-US" b="1" dirty="0">
                <a:solidFill>
                  <a:srgbClr val="262626"/>
                </a:solidFill>
                <a:latin typeface="Arial" panose="020B0604020202020204" pitchFamily="34" charset="0"/>
                <a:cs typeface="Arial" panose="020B0604020202020204" pitchFamily="34" charset="0"/>
              </a:rPr>
              <a:t>5. Helps Strengthening Unity &amp; Brotherhood</a:t>
            </a:r>
          </a:p>
          <a:p>
            <a:pPr>
              <a:buFontTx/>
              <a:buChar char="-"/>
            </a:pPr>
            <a:r>
              <a:rPr lang="en-US" dirty="0">
                <a:solidFill>
                  <a:srgbClr val="262626"/>
                </a:solidFill>
                <a:latin typeface="Arial" panose="020B0604020202020204" pitchFamily="34" charset="0"/>
                <a:cs typeface="Arial" panose="020B0604020202020204" pitchFamily="34" charset="0"/>
              </a:rPr>
              <a:t>The poor will acknowledge the fact that the rich do not keep their wealth to themselves. </a:t>
            </a:r>
          </a:p>
          <a:p>
            <a:pPr>
              <a:buFontTx/>
              <a:buChar char="-"/>
            </a:pPr>
            <a:endParaRPr lang="en-US" dirty="0">
              <a:solidFill>
                <a:srgbClr val="262626"/>
              </a:solidFill>
              <a:latin typeface="Arial" panose="020B0604020202020204" pitchFamily="34" charset="0"/>
              <a:cs typeface="Arial" panose="020B0604020202020204" pitchFamily="34" charset="0"/>
            </a:endParaRPr>
          </a:p>
          <a:p>
            <a:pPr marL="0" indent="0">
              <a:buNone/>
            </a:pPr>
            <a:r>
              <a:rPr lang="en-US" b="1" dirty="0">
                <a:solidFill>
                  <a:srgbClr val="262626"/>
                </a:solidFill>
                <a:latin typeface="Arial" panose="020B0604020202020204" pitchFamily="34" charset="0"/>
                <a:cs typeface="Arial" panose="020B0604020202020204" pitchFamily="34" charset="0"/>
              </a:rPr>
              <a:t>6. Eradication of Social Evils such as Jealousy, Envy etc.</a:t>
            </a:r>
          </a:p>
          <a:p>
            <a:pPr>
              <a:buFontTx/>
              <a:buChar char="-"/>
            </a:pPr>
            <a:r>
              <a:rPr lang="en-US" dirty="0">
                <a:solidFill>
                  <a:srgbClr val="262626"/>
                </a:solidFill>
                <a:latin typeface="Arial" panose="020B0604020202020204" pitchFamily="34" charset="0"/>
                <a:cs typeface="Arial" panose="020B0604020202020204" pitchFamily="34" charset="0"/>
              </a:rPr>
              <a:t>The poor will not get jealous of the rich earning and having more wealth than them</a:t>
            </a:r>
          </a:p>
          <a:p>
            <a:pPr marL="0" indent="0">
              <a:buNone/>
            </a:pPr>
            <a:endParaRPr lang="en-US" dirty="0">
              <a:solidFill>
                <a:srgbClr val="262626"/>
              </a:solidFill>
              <a:latin typeface="Arial" panose="020B0604020202020204" pitchFamily="34" charset="0"/>
              <a:cs typeface="Arial" panose="020B0604020202020204" pitchFamily="34" charset="0"/>
            </a:endParaRPr>
          </a:p>
          <a:p>
            <a:pPr marL="0" indent="0">
              <a:buNone/>
            </a:pPr>
            <a:r>
              <a:rPr lang="en-US" b="1" dirty="0">
                <a:solidFill>
                  <a:srgbClr val="262626"/>
                </a:solidFill>
                <a:latin typeface="Arial" panose="020B0604020202020204" pitchFamily="34" charset="0"/>
                <a:cs typeface="Arial" panose="020B0604020202020204" pitchFamily="34" charset="0"/>
              </a:rPr>
              <a:t> </a:t>
            </a:r>
          </a:p>
          <a:p>
            <a:pPr marL="0" indent="0">
              <a:buNone/>
            </a:pPr>
            <a:endParaRPr lang="en-US" b="1" dirty="0">
              <a:solidFill>
                <a:srgbClr val="262626"/>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0592957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676656"/>
          </a:xfrm>
        </p:spPr>
        <p:txBody>
          <a:bodyPr/>
          <a:lstStyle/>
          <a:p>
            <a:pPr algn="ctr"/>
            <a:r>
              <a:rPr lang="en-US" dirty="0" err="1">
                <a:latin typeface="Arial" panose="020B0604020202020204" pitchFamily="34" charset="0"/>
                <a:cs typeface="Arial" panose="020B0604020202020204" pitchFamily="34" charset="0"/>
              </a:rPr>
              <a:t>Saum</a:t>
            </a:r>
            <a:r>
              <a:rPr lang="en-US" dirty="0">
                <a:latin typeface="Arial" panose="020B0604020202020204" pitchFamily="34" charset="0"/>
                <a:cs typeface="Arial" panose="020B0604020202020204" pitchFamily="34" charset="0"/>
              </a:rPr>
              <a:t> (Fasting)</a:t>
            </a:r>
            <a:endParaRPr lang="en-GB"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2167429" y="1506828"/>
            <a:ext cx="9337183" cy="4997003"/>
          </a:xfrm>
        </p:spPr>
        <p:txBody>
          <a:bodyPr>
            <a:normAutofit fontScale="62500" lnSpcReduction="20000"/>
          </a:bodyPr>
          <a:lstStyle/>
          <a:p>
            <a:pPr marL="0" indent="0">
              <a:buNone/>
            </a:pPr>
            <a:endParaRPr lang="en-US" sz="1900" dirty="0"/>
          </a:p>
          <a:p>
            <a:pPr>
              <a:buFontTx/>
              <a:buChar char="-"/>
            </a:pPr>
            <a:r>
              <a:rPr lang="en-US" sz="2900" dirty="0" err="1">
                <a:latin typeface="Arial" panose="020B0604020202020204" pitchFamily="34" charset="0"/>
                <a:cs typeface="Arial" panose="020B0604020202020204" pitchFamily="34" charset="0"/>
              </a:rPr>
              <a:t>Saum</a:t>
            </a:r>
            <a:r>
              <a:rPr lang="en-US" sz="2900" dirty="0">
                <a:latin typeface="Arial" panose="020B0604020202020204" pitchFamily="34" charset="0"/>
                <a:cs typeface="Arial" panose="020B0604020202020204" pitchFamily="34" charset="0"/>
              </a:rPr>
              <a:t> is one of the five pillars of Islam</a:t>
            </a:r>
            <a:endParaRPr lang="en-US" sz="2900" dirty="0"/>
          </a:p>
          <a:p>
            <a:pPr>
              <a:buFontTx/>
              <a:buChar char="-"/>
            </a:pPr>
            <a:r>
              <a:rPr lang="en-US" sz="2900" dirty="0">
                <a:latin typeface="Arial" panose="020B0604020202020204" pitchFamily="34" charset="0"/>
                <a:cs typeface="Arial" panose="020B0604020202020204" pitchFamily="34" charset="0"/>
              </a:rPr>
              <a:t>In literal sense, ‘</a:t>
            </a:r>
            <a:r>
              <a:rPr lang="en-US" sz="2900" i="1" dirty="0" err="1">
                <a:latin typeface="Arial" panose="020B0604020202020204" pitchFamily="34" charset="0"/>
                <a:cs typeface="Arial" panose="020B0604020202020204" pitchFamily="34" charset="0"/>
              </a:rPr>
              <a:t>saum</a:t>
            </a:r>
            <a:r>
              <a:rPr lang="en-US" sz="2900" dirty="0">
                <a:latin typeface="Arial" panose="020B0604020202020204" pitchFamily="34" charset="0"/>
                <a:cs typeface="Arial" panose="020B0604020202020204" pitchFamily="34" charset="0"/>
              </a:rPr>
              <a:t>’ means to refrain from something</a:t>
            </a:r>
          </a:p>
          <a:p>
            <a:pPr>
              <a:buFontTx/>
              <a:buChar char="-"/>
            </a:pPr>
            <a:r>
              <a:rPr lang="en-US" sz="2900" dirty="0">
                <a:latin typeface="Arial" panose="020B0604020202020204" pitchFamily="34" charset="0"/>
                <a:cs typeface="Arial" panose="020B0604020202020204" pitchFamily="34" charset="0"/>
              </a:rPr>
              <a:t>In terminology, it means refraining from food, water and intercourse from dawn till sunset in the month of Ramadan</a:t>
            </a:r>
          </a:p>
          <a:p>
            <a:pPr>
              <a:buFontTx/>
              <a:buChar char="-"/>
            </a:pPr>
            <a:r>
              <a:rPr lang="en-US" sz="2900" dirty="0">
                <a:latin typeface="Arial" panose="020B0604020202020204" pitchFamily="34" charset="0"/>
                <a:cs typeface="Arial" panose="020B0604020202020204" pitchFamily="34" charset="0"/>
              </a:rPr>
              <a:t>It was made obligatory in the second year of </a:t>
            </a:r>
            <a:r>
              <a:rPr lang="en-US" sz="2900" dirty="0" err="1">
                <a:latin typeface="Arial" panose="020B0604020202020204" pitchFamily="34" charset="0"/>
                <a:cs typeface="Arial" panose="020B0604020202020204" pitchFamily="34" charset="0"/>
              </a:rPr>
              <a:t>Hijrah</a:t>
            </a:r>
            <a:r>
              <a:rPr lang="en-US" sz="2900" dirty="0">
                <a:latin typeface="Arial" panose="020B0604020202020204" pitchFamily="34" charset="0"/>
                <a:cs typeface="Arial" panose="020B0604020202020204" pitchFamily="34" charset="0"/>
              </a:rPr>
              <a:t> along with zakat</a:t>
            </a:r>
          </a:p>
          <a:p>
            <a:pPr>
              <a:buFontTx/>
              <a:buChar char="-"/>
            </a:pPr>
            <a:r>
              <a:rPr lang="en-US" sz="2900" dirty="0">
                <a:latin typeface="Arial" panose="020B0604020202020204" pitchFamily="34" charset="0"/>
                <a:cs typeface="Arial" panose="020B0604020202020204" pitchFamily="34" charset="0"/>
              </a:rPr>
              <a:t>It is a worship designed to keep the negative human emotions under check</a:t>
            </a:r>
          </a:p>
          <a:p>
            <a:pPr>
              <a:buFontTx/>
              <a:buChar char="-"/>
            </a:pPr>
            <a:r>
              <a:rPr lang="en-US" sz="2900" dirty="0">
                <a:latin typeface="Arial" panose="020B0604020202020204" pitchFamily="34" charset="0"/>
                <a:cs typeface="Arial" panose="020B0604020202020204" pitchFamily="34" charset="0"/>
              </a:rPr>
              <a:t>The month, Ramadan, is an opportunity for Muslims to train themselves for good deeds, and prepare for the coming year.</a:t>
            </a:r>
          </a:p>
          <a:p>
            <a:pPr>
              <a:buFontTx/>
              <a:buChar char="-"/>
            </a:pPr>
            <a:r>
              <a:rPr lang="en-US" sz="2900" dirty="0">
                <a:latin typeface="Arial" panose="020B0604020202020204" pitchFamily="34" charset="0"/>
                <a:cs typeface="Arial" panose="020B0604020202020204" pitchFamily="34" charset="0"/>
              </a:rPr>
              <a:t>When the Prophet SAW </a:t>
            </a:r>
            <a:r>
              <a:rPr lang="en-US" sz="2900" dirty="0" err="1">
                <a:latin typeface="Arial" panose="020B0604020202020204" pitchFamily="34" charset="0"/>
                <a:cs typeface="Arial" panose="020B0604020202020204" pitchFamily="34" charset="0"/>
              </a:rPr>
              <a:t>saw</a:t>
            </a:r>
            <a:r>
              <a:rPr lang="en-US" sz="2900" dirty="0">
                <a:latin typeface="Arial" panose="020B0604020202020204" pitchFamily="34" charset="0"/>
                <a:cs typeface="Arial" panose="020B0604020202020204" pitchFamily="34" charset="0"/>
              </a:rPr>
              <a:t> the Rajab moon, he used to say;</a:t>
            </a:r>
          </a:p>
          <a:p>
            <a:pPr marL="0" indent="0">
              <a:buNone/>
            </a:pPr>
            <a:r>
              <a:rPr lang="en-US" sz="2900" b="1" i="1" dirty="0">
                <a:latin typeface="Arial" panose="020B0604020202020204" pitchFamily="34" charset="0"/>
                <a:cs typeface="Arial" panose="020B0604020202020204" pitchFamily="34" charset="0"/>
              </a:rPr>
              <a:t>“O Allah put blessings for us in Rajab and Sha’ban, and make us reach Ramadan.”</a:t>
            </a:r>
          </a:p>
          <a:p>
            <a:pPr marL="0" indent="0">
              <a:buNone/>
            </a:pPr>
            <a:r>
              <a:rPr lang="en-US" sz="2900" dirty="0">
                <a:latin typeface="Arial" panose="020B0604020202020204" pitchFamily="34" charset="0"/>
                <a:cs typeface="Arial" panose="020B0604020202020204" pitchFamily="34" charset="0"/>
              </a:rPr>
              <a:t>- The month of Ramadan is a great opportunity for Muslims to earn handsome amounts of rewards for the life Hereafter as the reward for every good deed is multiplied.</a:t>
            </a:r>
          </a:p>
          <a:p>
            <a:pPr marL="0" indent="0">
              <a:buNone/>
            </a:pPr>
            <a:r>
              <a:rPr lang="en-US" sz="2900" b="1" i="1" dirty="0">
                <a:latin typeface="Arial" panose="020B0604020202020204" pitchFamily="34" charset="0"/>
                <a:cs typeface="Arial" panose="020B0604020202020204" pitchFamily="34" charset="0"/>
              </a:rPr>
              <a:t>“When there comes the month of Ramadan, the gates of mercy are opened, and the gates of Hell are locked, and the devils are chained.” </a:t>
            </a:r>
            <a:r>
              <a:rPr lang="en-US" sz="2900" b="1" dirty="0">
                <a:latin typeface="Arial" panose="020B0604020202020204" pitchFamily="34" charset="0"/>
                <a:cs typeface="Arial" panose="020B0604020202020204" pitchFamily="34" charset="0"/>
              </a:rPr>
              <a:t>(Muslim)</a:t>
            </a:r>
            <a:r>
              <a:rPr lang="en-US" sz="2900" dirty="0">
                <a:latin typeface="Arial" panose="020B0604020202020204" pitchFamily="34" charset="0"/>
                <a:cs typeface="Arial" panose="020B0604020202020204" pitchFamily="34" charset="0"/>
              </a:rPr>
              <a:t>  </a:t>
            </a:r>
            <a:r>
              <a:rPr lang="en-US" dirty="0">
                <a:latin typeface="Arial" panose="020B0604020202020204" pitchFamily="34" charset="0"/>
                <a:cs typeface="Arial" panose="020B0604020202020204" pitchFamily="34" charset="0"/>
              </a:rPr>
              <a:t> </a:t>
            </a:r>
          </a:p>
          <a:p>
            <a:pPr>
              <a:buFontTx/>
              <a:buChar char="-"/>
            </a:pPr>
            <a:endParaRPr lang="en-GB"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46846605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715293"/>
          </a:xfrm>
        </p:spPr>
        <p:txBody>
          <a:bodyPr/>
          <a:lstStyle/>
          <a:p>
            <a:pPr algn="ctr"/>
            <a:r>
              <a:rPr lang="en-US" dirty="0">
                <a:latin typeface="Arial" panose="020B0604020202020204" pitchFamily="34" charset="0"/>
                <a:cs typeface="Arial" panose="020B0604020202020204" pitchFamily="34" charset="0"/>
              </a:rPr>
              <a:t>Impacts of Fasting</a:t>
            </a:r>
            <a:endParaRPr lang="en-GB"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2266682" y="1468192"/>
            <a:ext cx="9237930" cy="5087154"/>
          </a:xfrm>
        </p:spPr>
        <p:txBody>
          <a:bodyPr>
            <a:normAutofit lnSpcReduction="10000"/>
          </a:bodyPr>
          <a:lstStyle/>
          <a:p>
            <a:pPr>
              <a:buAutoNum type="arabicPeriod"/>
            </a:pPr>
            <a:r>
              <a:rPr lang="en-US" b="1" dirty="0">
                <a:latin typeface="Arial" panose="020B0604020202020204" pitchFamily="34" charset="0"/>
                <a:cs typeface="Arial" panose="020B0604020202020204" pitchFamily="34" charset="0"/>
              </a:rPr>
              <a:t>Spiritual Elevation</a:t>
            </a:r>
          </a:p>
          <a:p>
            <a:pPr marL="0" indent="0">
              <a:buNone/>
            </a:pPr>
            <a:r>
              <a:rPr lang="en-US" b="1" i="1" dirty="0">
                <a:latin typeface="Arial" panose="020B0604020202020204" pitchFamily="34" charset="0"/>
                <a:cs typeface="Arial" panose="020B0604020202020204" pitchFamily="34" charset="0"/>
              </a:rPr>
              <a:t>“O you who believe! Fasting is prescribed for you, as it was prescribed for those before you, that you may become righteous.” </a:t>
            </a:r>
            <a:r>
              <a:rPr lang="en-US" b="1" dirty="0">
                <a:latin typeface="Arial" panose="020B0604020202020204" pitchFamily="34" charset="0"/>
                <a:cs typeface="Arial" panose="020B0604020202020204" pitchFamily="34" charset="0"/>
              </a:rPr>
              <a:t>(Al-Baqarah – 183)</a:t>
            </a:r>
          </a:p>
          <a:p>
            <a:pPr marL="0" indent="0">
              <a:buNone/>
            </a:pPr>
            <a:endParaRPr lang="en-US" b="1" dirty="0">
              <a:latin typeface="Arial" panose="020B0604020202020204" pitchFamily="34" charset="0"/>
              <a:cs typeface="Arial" panose="020B0604020202020204" pitchFamily="34" charset="0"/>
            </a:endParaRPr>
          </a:p>
          <a:p>
            <a:pPr marL="0" indent="0">
              <a:buNone/>
            </a:pPr>
            <a:r>
              <a:rPr lang="en-US" b="1" dirty="0">
                <a:latin typeface="Arial" panose="020B0604020202020204" pitchFamily="34" charset="0"/>
                <a:cs typeface="Arial" panose="020B0604020202020204" pitchFamily="34" charset="0"/>
              </a:rPr>
              <a:t>2. Protection from Sins</a:t>
            </a:r>
          </a:p>
          <a:p>
            <a:pPr marL="0" indent="0">
              <a:buNone/>
            </a:pPr>
            <a:r>
              <a:rPr lang="en-US" b="1" i="1" dirty="0">
                <a:latin typeface="Arial" panose="020B0604020202020204" pitchFamily="34" charset="0"/>
                <a:cs typeface="Arial" panose="020B0604020202020204" pitchFamily="34" charset="0"/>
              </a:rPr>
              <a:t>“Whoever among you has the means, let him get married, for it is more effective in lowering the gaze and guarding one’s chastity. And whoever cannot, then fasting will be  a shield for him.” </a:t>
            </a:r>
            <a:r>
              <a:rPr lang="en-US" b="1" dirty="0">
                <a:latin typeface="Arial" panose="020B0604020202020204" pitchFamily="34" charset="0"/>
                <a:cs typeface="Arial" panose="020B0604020202020204" pitchFamily="34" charset="0"/>
              </a:rPr>
              <a:t>(</a:t>
            </a:r>
            <a:r>
              <a:rPr lang="en-US" b="1" dirty="0" err="1">
                <a:latin typeface="Arial" panose="020B0604020202020204" pitchFamily="34" charset="0"/>
                <a:cs typeface="Arial" panose="020B0604020202020204" pitchFamily="34" charset="0"/>
              </a:rPr>
              <a:t>Nasai</a:t>
            </a:r>
            <a:r>
              <a:rPr lang="en-US" b="1" dirty="0">
                <a:latin typeface="Arial" panose="020B0604020202020204" pitchFamily="34" charset="0"/>
                <a:cs typeface="Arial" panose="020B0604020202020204" pitchFamily="34" charset="0"/>
              </a:rPr>
              <a:t>)</a:t>
            </a:r>
          </a:p>
          <a:p>
            <a:pPr marL="0" indent="0">
              <a:buNone/>
            </a:pPr>
            <a:endParaRPr lang="en-US" b="1" i="1" dirty="0">
              <a:latin typeface="Arial" panose="020B0604020202020204" pitchFamily="34" charset="0"/>
              <a:cs typeface="Arial" panose="020B0604020202020204" pitchFamily="34" charset="0"/>
            </a:endParaRPr>
          </a:p>
          <a:p>
            <a:pPr marL="0" indent="0">
              <a:buNone/>
            </a:pPr>
            <a:r>
              <a:rPr lang="en-US" b="1" dirty="0">
                <a:latin typeface="Arial" panose="020B0604020202020204" pitchFamily="34" charset="0"/>
                <a:cs typeface="Arial" panose="020B0604020202020204" pitchFamily="34" charset="0"/>
              </a:rPr>
              <a:t>3. Highest Reward</a:t>
            </a:r>
          </a:p>
          <a:p>
            <a:pPr marL="0" indent="0">
              <a:buNone/>
            </a:pPr>
            <a:r>
              <a:rPr lang="en-US" b="1" i="1" dirty="0">
                <a:latin typeface="Arial" panose="020B0604020202020204" pitchFamily="34" charset="0"/>
                <a:cs typeface="Arial" panose="020B0604020202020204" pitchFamily="34" charset="0"/>
              </a:rPr>
              <a:t>“The Fast is for Me and I will give the reward for it, as he (the one who observes the fast) leaves his sexual desire, food and drink for My Sake. Fasting is a screen (from Hell) and there are two pleasures for a fasting person, one at the time of breaking his fast, and the other at the time when he will meet his Lord. And the smell of the mouth of a fasting person is better in Allah's Sight than the smell of musk.” </a:t>
            </a:r>
            <a:r>
              <a:rPr lang="en-US" b="1" dirty="0">
                <a:latin typeface="Arial" panose="020B0604020202020204" pitchFamily="34" charset="0"/>
                <a:cs typeface="Arial" panose="020B0604020202020204" pitchFamily="34" charset="0"/>
              </a:rPr>
              <a:t>(Bukhari)</a:t>
            </a:r>
            <a:endParaRPr lang="en-US" b="1" i="1" dirty="0">
              <a:latin typeface="Arial" panose="020B0604020202020204" pitchFamily="34" charset="0"/>
              <a:cs typeface="Arial" panose="020B0604020202020204" pitchFamily="34" charset="0"/>
            </a:endParaRPr>
          </a:p>
          <a:p>
            <a:pPr marL="0" indent="0">
              <a:buNone/>
            </a:pPr>
            <a:endParaRPr lang="en-GB"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06291453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79561" y="656823"/>
            <a:ext cx="9543245" cy="5679583"/>
          </a:xfrm>
        </p:spPr>
        <p:txBody>
          <a:bodyPr>
            <a:normAutofit fontScale="92500" lnSpcReduction="10000"/>
          </a:bodyPr>
          <a:lstStyle/>
          <a:p>
            <a:pPr marL="0" indent="0">
              <a:buNone/>
            </a:pPr>
            <a:r>
              <a:rPr lang="en-US" sz="1900" b="1" dirty="0">
                <a:latin typeface="Arial" panose="020B0604020202020204" pitchFamily="34" charset="0"/>
                <a:cs typeface="Arial" panose="020B0604020202020204" pitchFamily="34" charset="0"/>
              </a:rPr>
              <a:t>4. Instills Patience &amp; Tolerance</a:t>
            </a:r>
          </a:p>
          <a:p>
            <a:pPr>
              <a:buFontTx/>
              <a:buChar char="-"/>
            </a:pPr>
            <a:r>
              <a:rPr lang="en-US" sz="1900" dirty="0">
                <a:latin typeface="Arial" panose="020B0604020202020204" pitchFamily="34" charset="0"/>
                <a:cs typeface="Arial" panose="020B0604020202020204" pitchFamily="34" charset="0"/>
              </a:rPr>
              <a:t>Leaving basic bodily needs grants a person with patience which is a desirable attribute</a:t>
            </a:r>
          </a:p>
          <a:p>
            <a:pPr marL="0" indent="0">
              <a:buNone/>
            </a:pPr>
            <a:endParaRPr lang="en-US" sz="1900" dirty="0">
              <a:latin typeface="Arial" panose="020B0604020202020204" pitchFamily="34" charset="0"/>
              <a:cs typeface="Arial" panose="020B0604020202020204" pitchFamily="34" charset="0"/>
            </a:endParaRPr>
          </a:p>
          <a:p>
            <a:pPr marL="0" indent="0">
              <a:buNone/>
            </a:pPr>
            <a:r>
              <a:rPr lang="en-US" sz="1900" b="1" dirty="0">
                <a:latin typeface="Arial" panose="020B0604020202020204" pitchFamily="34" charset="0"/>
                <a:cs typeface="Arial" panose="020B0604020202020204" pitchFamily="34" charset="0"/>
              </a:rPr>
              <a:t>5. Helps in Avoiding Haraam</a:t>
            </a:r>
          </a:p>
          <a:p>
            <a:pPr>
              <a:buFontTx/>
              <a:buChar char="-"/>
            </a:pPr>
            <a:r>
              <a:rPr lang="en-US" sz="1900" dirty="0">
                <a:latin typeface="Arial" panose="020B0604020202020204" pitchFamily="34" charset="0"/>
                <a:cs typeface="Arial" panose="020B0604020202020204" pitchFamily="34" charset="0"/>
              </a:rPr>
              <a:t>Leaving </a:t>
            </a:r>
            <a:r>
              <a:rPr lang="en-US" sz="1900" dirty="0" err="1">
                <a:latin typeface="Arial" panose="020B0604020202020204" pitchFamily="34" charset="0"/>
                <a:cs typeface="Arial" panose="020B0604020202020204" pitchFamily="34" charset="0"/>
              </a:rPr>
              <a:t>halaal</a:t>
            </a:r>
            <a:r>
              <a:rPr lang="en-US" sz="1900" dirty="0">
                <a:latin typeface="Arial" panose="020B0604020202020204" pitchFamily="34" charset="0"/>
                <a:cs typeface="Arial" panose="020B0604020202020204" pitchFamily="34" charset="0"/>
              </a:rPr>
              <a:t> activities for the sake of Allah for a month helps a person in leaving haraam activities.</a:t>
            </a:r>
          </a:p>
          <a:p>
            <a:pPr>
              <a:buFontTx/>
              <a:buChar char="-"/>
            </a:pPr>
            <a:endParaRPr lang="en-US" sz="1900" dirty="0">
              <a:latin typeface="Arial" panose="020B0604020202020204" pitchFamily="34" charset="0"/>
              <a:cs typeface="Arial" panose="020B0604020202020204" pitchFamily="34" charset="0"/>
            </a:endParaRPr>
          </a:p>
          <a:p>
            <a:pPr marL="0" indent="0">
              <a:buNone/>
            </a:pPr>
            <a:r>
              <a:rPr lang="en-US" sz="1900" b="1" dirty="0">
                <a:latin typeface="Arial" panose="020B0604020202020204" pitchFamily="34" charset="0"/>
                <a:cs typeface="Arial" panose="020B0604020202020204" pitchFamily="34" charset="0"/>
              </a:rPr>
              <a:t>6. Acceptance of Prayers</a:t>
            </a:r>
          </a:p>
          <a:p>
            <a:pPr marL="0" indent="0">
              <a:buNone/>
            </a:pPr>
            <a:r>
              <a:rPr lang="en-US" sz="1900" b="1" i="1" dirty="0">
                <a:latin typeface="Arial" panose="020B0604020202020204" pitchFamily="34" charset="0"/>
                <a:cs typeface="Arial" panose="020B0604020202020204" pitchFamily="34" charset="0"/>
              </a:rPr>
              <a:t>“There are three whose supplication is not rejected: </a:t>
            </a:r>
            <a:r>
              <a:rPr lang="en-US" sz="1900" b="1" i="1" u="sng" dirty="0">
                <a:latin typeface="Arial" panose="020B0604020202020204" pitchFamily="34" charset="0"/>
                <a:cs typeface="Arial" panose="020B0604020202020204" pitchFamily="34" charset="0"/>
              </a:rPr>
              <a:t>The fasting person when he breaks his fast</a:t>
            </a:r>
            <a:r>
              <a:rPr lang="en-US" sz="1900" b="1" i="1" dirty="0">
                <a:latin typeface="Arial" panose="020B0604020202020204" pitchFamily="34" charset="0"/>
                <a:cs typeface="Arial" panose="020B0604020202020204" pitchFamily="34" charset="0"/>
              </a:rPr>
              <a:t>, the just leader, and the supplication of the oppressed person; Allah raises it up above the clouds and opens the gates of heaven to it. And the Lord says: ‘By My might, I shall surely aid you, even if it should be after a while.” </a:t>
            </a:r>
            <a:r>
              <a:rPr lang="en-US" sz="1900" b="1" dirty="0">
                <a:latin typeface="Arial" panose="020B0604020202020204" pitchFamily="34" charset="0"/>
                <a:cs typeface="Arial" panose="020B0604020202020204" pitchFamily="34" charset="0"/>
              </a:rPr>
              <a:t>(Tirmizi)</a:t>
            </a:r>
          </a:p>
          <a:p>
            <a:pPr marL="0" indent="0">
              <a:buNone/>
            </a:pPr>
            <a:endParaRPr lang="en-US" sz="1900" b="1" i="1" dirty="0">
              <a:latin typeface="Arial" panose="020B0604020202020204" pitchFamily="34" charset="0"/>
              <a:cs typeface="Arial" panose="020B0604020202020204" pitchFamily="34" charset="0"/>
            </a:endParaRPr>
          </a:p>
          <a:p>
            <a:pPr marL="0" indent="0">
              <a:buNone/>
            </a:pPr>
            <a:r>
              <a:rPr lang="en-US" sz="1900" b="1" dirty="0">
                <a:latin typeface="Arial" panose="020B0604020202020204" pitchFamily="34" charset="0"/>
                <a:cs typeface="Arial" panose="020B0604020202020204" pitchFamily="34" charset="0"/>
              </a:rPr>
              <a:t>7. A Mean of Seeking Allah’s Pleasure</a:t>
            </a:r>
          </a:p>
          <a:p>
            <a:pPr marL="0" indent="0">
              <a:buNone/>
            </a:pPr>
            <a:r>
              <a:rPr lang="en-US" sz="1900" b="1" i="1" dirty="0">
                <a:latin typeface="Arial" panose="020B0604020202020204" pitchFamily="34" charset="0"/>
                <a:cs typeface="Arial" panose="020B0604020202020204" pitchFamily="34" charset="0"/>
              </a:rPr>
              <a:t>“And the smell of the mouth of a fasting person is better in Allah's Sight than the smell of musk.” </a:t>
            </a:r>
            <a:r>
              <a:rPr lang="en-US" sz="1900" b="1" dirty="0">
                <a:latin typeface="Arial" panose="020B0604020202020204" pitchFamily="34" charset="0"/>
                <a:cs typeface="Arial" panose="020B0604020202020204" pitchFamily="34" charset="0"/>
              </a:rPr>
              <a:t>(Bukhari)</a:t>
            </a:r>
            <a:endParaRPr lang="en-US" sz="1900" b="1" i="1" dirty="0">
              <a:latin typeface="Arial" panose="020B0604020202020204" pitchFamily="34" charset="0"/>
              <a:cs typeface="Arial" panose="020B0604020202020204" pitchFamily="34" charset="0"/>
            </a:endParaRPr>
          </a:p>
          <a:p>
            <a:pPr marL="0" indent="0">
              <a:buNone/>
            </a:pPr>
            <a:r>
              <a:rPr lang="en-US" dirty="0">
                <a:latin typeface="Arial" panose="020B0604020202020204" pitchFamily="34" charset="0"/>
                <a:cs typeface="Arial" panose="020B0604020202020204" pitchFamily="34" charset="0"/>
              </a:rPr>
              <a:t> </a:t>
            </a:r>
          </a:p>
          <a:p>
            <a:pPr marL="0" indent="0">
              <a:buNone/>
            </a:pPr>
            <a:endParaRPr lang="en-GB"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09107331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79561" y="656823"/>
            <a:ext cx="9543245" cy="5679583"/>
          </a:xfrm>
        </p:spPr>
        <p:txBody>
          <a:bodyPr>
            <a:normAutofit/>
          </a:bodyPr>
          <a:lstStyle/>
          <a:p>
            <a:pPr marL="0" indent="0" algn="ctr">
              <a:buNone/>
            </a:pPr>
            <a:r>
              <a:rPr lang="en-US" sz="1900" b="1" dirty="0">
                <a:latin typeface="Arial" panose="020B0604020202020204" pitchFamily="34" charset="0"/>
                <a:cs typeface="Arial" panose="020B0604020202020204" pitchFamily="34" charset="0"/>
              </a:rPr>
              <a:t>Social Impacts</a:t>
            </a:r>
          </a:p>
          <a:p>
            <a:pPr marL="0" indent="0">
              <a:buNone/>
            </a:pPr>
            <a:endParaRPr lang="en-US" sz="1900" b="1" dirty="0">
              <a:latin typeface="Arial" panose="020B0604020202020204" pitchFamily="34" charset="0"/>
              <a:cs typeface="Arial" panose="020B0604020202020204" pitchFamily="34" charset="0"/>
            </a:endParaRPr>
          </a:p>
          <a:p>
            <a:pPr>
              <a:buAutoNum type="arabicPeriod"/>
            </a:pPr>
            <a:r>
              <a:rPr lang="en-US" b="1" dirty="0">
                <a:latin typeface="Arial" panose="020B0604020202020204" pitchFamily="34" charset="0"/>
                <a:cs typeface="Arial" panose="020B0604020202020204" pitchFamily="34" charset="0"/>
              </a:rPr>
              <a:t>Increased Care for the Poor &amp; Needy</a:t>
            </a:r>
          </a:p>
          <a:p>
            <a:pPr>
              <a:buFontTx/>
              <a:buChar char="-"/>
            </a:pPr>
            <a:r>
              <a:rPr lang="en-US" dirty="0">
                <a:latin typeface="Arial" panose="020B0604020202020204" pitchFamily="34" charset="0"/>
                <a:cs typeface="Arial" panose="020B0604020202020204" pitchFamily="34" charset="0"/>
              </a:rPr>
              <a:t>Staying hungry and thirsty for the whole day will help in realizing the problems faced by the poor.</a:t>
            </a:r>
          </a:p>
          <a:p>
            <a:pPr marL="0" indent="0">
              <a:buNone/>
            </a:pPr>
            <a:endParaRPr lang="en-US" dirty="0">
              <a:latin typeface="Arial" panose="020B0604020202020204" pitchFamily="34" charset="0"/>
              <a:cs typeface="Arial" panose="020B0604020202020204" pitchFamily="34" charset="0"/>
            </a:endParaRPr>
          </a:p>
          <a:p>
            <a:pPr marL="0" indent="0">
              <a:buNone/>
            </a:pPr>
            <a:r>
              <a:rPr lang="en-US" b="1" dirty="0">
                <a:latin typeface="Arial" panose="020B0604020202020204" pitchFamily="34" charset="0"/>
                <a:cs typeface="Arial" panose="020B0604020202020204" pitchFamily="34" charset="0"/>
              </a:rPr>
              <a:t>2. Helps in Building a Tolerant and Patient Society</a:t>
            </a:r>
          </a:p>
          <a:p>
            <a:pPr>
              <a:buFontTx/>
              <a:buChar char="-"/>
            </a:pPr>
            <a:r>
              <a:rPr lang="en-US" dirty="0">
                <a:latin typeface="Arial" panose="020B0604020202020204" pitchFamily="34" charset="0"/>
                <a:cs typeface="Arial" panose="020B0604020202020204" pitchFamily="34" charset="0"/>
              </a:rPr>
              <a:t>Fasting teaches people to be patient. This will reflect in the society as a whole.</a:t>
            </a:r>
          </a:p>
          <a:p>
            <a:pPr>
              <a:buFontTx/>
              <a:buChar char="-"/>
            </a:pPr>
            <a:endParaRPr lang="en-US" dirty="0">
              <a:latin typeface="Arial" panose="020B0604020202020204" pitchFamily="34" charset="0"/>
              <a:cs typeface="Arial" panose="020B0604020202020204" pitchFamily="34" charset="0"/>
            </a:endParaRPr>
          </a:p>
          <a:p>
            <a:pPr marL="0" indent="0">
              <a:buNone/>
            </a:pPr>
            <a:r>
              <a:rPr lang="en-US" b="1" dirty="0">
                <a:latin typeface="Arial" panose="020B0604020202020204" pitchFamily="34" charset="0"/>
                <a:cs typeface="Arial" panose="020B0604020202020204" pitchFamily="34" charset="0"/>
              </a:rPr>
              <a:t>3. Positive Behavioral Changes Towards Each Other</a:t>
            </a:r>
          </a:p>
          <a:p>
            <a:pPr marL="0" indent="0">
              <a:buNone/>
            </a:pPr>
            <a:endParaRPr lang="en-US" b="1" dirty="0">
              <a:latin typeface="Arial" panose="020B0604020202020204" pitchFamily="34" charset="0"/>
              <a:cs typeface="Arial" panose="020B0604020202020204" pitchFamily="34" charset="0"/>
            </a:endParaRPr>
          </a:p>
          <a:p>
            <a:pPr marL="0" indent="0">
              <a:buNone/>
            </a:pPr>
            <a:r>
              <a:rPr lang="en-US" b="1" dirty="0">
                <a:latin typeface="Arial" panose="020B0604020202020204" pitchFamily="34" charset="0"/>
                <a:cs typeface="Arial" panose="020B0604020202020204" pitchFamily="34" charset="0"/>
              </a:rPr>
              <a:t>4. Increased Hospitality Between Neighbors</a:t>
            </a:r>
          </a:p>
          <a:p>
            <a:pPr marL="0" indent="0">
              <a:buNone/>
            </a:pPr>
            <a:endParaRPr lang="en-US" b="1" dirty="0">
              <a:latin typeface="Arial" panose="020B0604020202020204" pitchFamily="34" charset="0"/>
              <a:cs typeface="Arial" panose="020B0604020202020204" pitchFamily="34" charset="0"/>
            </a:endParaRPr>
          </a:p>
          <a:p>
            <a:pPr marL="0" indent="0">
              <a:buNone/>
            </a:pPr>
            <a:r>
              <a:rPr lang="en-US" b="1" dirty="0">
                <a:latin typeface="Arial" panose="020B0604020202020204" pitchFamily="34" charset="0"/>
                <a:cs typeface="Arial" panose="020B0604020202020204" pitchFamily="34" charset="0"/>
              </a:rPr>
              <a:t>5. A Display of Unity &amp; Uniformity</a:t>
            </a:r>
          </a:p>
          <a:p>
            <a:pPr marL="0" indent="0">
              <a:buNone/>
            </a:pPr>
            <a:endParaRPr lang="en-US" dirty="0">
              <a:latin typeface="Arial" panose="020B0604020202020204" pitchFamily="34" charset="0"/>
              <a:cs typeface="Arial" panose="020B0604020202020204" pitchFamily="34" charset="0"/>
            </a:endParaRPr>
          </a:p>
          <a:p>
            <a:pPr marL="0" indent="0">
              <a:buNone/>
            </a:pPr>
            <a:endParaRPr lang="en-GB"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5122863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944709" y="811369"/>
            <a:ext cx="9916732" cy="5911403"/>
          </a:xfrm>
        </p:spPr>
        <p:txBody>
          <a:bodyPr>
            <a:noAutofit/>
          </a:bodyPr>
          <a:lstStyle/>
          <a:p>
            <a:pPr marL="0" indent="0" algn="just">
              <a:lnSpc>
                <a:spcPct val="150000"/>
              </a:lnSpc>
              <a:buNone/>
            </a:pPr>
            <a:r>
              <a:rPr lang="en-GB" sz="1600" dirty="0">
                <a:latin typeface="Arial" panose="020B0604020202020204" pitchFamily="34" charset="0"/>
                <a:cs typeface="Arial" panose="020B0604020202020204" pitchFamily="34" charset="0"/>
              </a:rPr>
              <a:t>One day while Allah's Messenger</a:t>
            </a:r>
            <a:r>
              <a:rPr lang="en-US" sz="1600" dirty="0">
                <a:latin typeface="Arial" panose="020B0604020202020204" pitchFamily="34" charset="0"/>
                <a:cs typeface="Arial" panose="020B0604020202020204" pitchFamily="34" charset="0"/>
              </a:rPr>
              <a:t> SAW</a:t>
            </a:r>
            <a:r>
              <a:rPr lang="ar-SA" sz="1600" dirty="0">
                <a:latin typeface="Arial" panose="020B0604020202020204" pitchFamily="34" charset="0"/>
                <a:cs typeface="Arial" panose="020B0604020202020204" pitchFamily="34" charset="0"/>
              </a:rPr>
              <a:t> </a:t>
            </a:r>
            <a:r>
              <a:rPr lang="en-GB" sz="1600" dirty="0">
                <a:latin typeface="Arial" panose="020B0604020202020204" pitchFamily="34" charset="0"/>
                <a:cs typeface="Arial" panose="020B0604020202020204" pitchFamily="34" charset="0"/>
              </a:rPr>
              <a:t>was sitting with the people, a man came to him walking and said, "O Allah's Messenger,</a:t>
            </a:r>
            <a:r>
              <a:rPr lang="ar-SA" sz="1600" dirty="0">
                <a:latin typeface="Arial" panose="020B0604020202020204" pitchFamily="34" charset="0"/>
                <a:cs typeface="Arial" panose="020B0604020202020204" pitchFamily="34" charset="0"/>
              </a:rPr>
              <a:t> </a:t>
            </a:r>
            <a:r>
              <a:rPr lang="en-GB" sz="1600" dirty="0">
                <a:latin typeface="Arial" panose="020B0604020202020204" pitchFamily="34" charset="0"/>
                <a:cs typeface="Arial" panose="020B0604020202020204" pitchFamily="34" charset="0"/>
              </a:rPr>
              <a:t>what is Belief?" The Prophet</a:t>
            </a:r>
            <a:r>
              <a:rPr lang="ar-SA" sz="1600" dirty="0">
                <a:latin typeface="Arial" panose="020B0604020202020204" pitchFamily="34" charset="0"/>
                <a:cs typeface="Arial" panose="020B0604020202020204" pitchFamily="34" charset="0"/>
              </a:rPr>
              <a:t> </a:t>
            </a:r>
            <a:r>
              <a:rPr lang="en-GB" sz="1600" dirty="0">
                <a:latin typeface="Arial" panose="020B0604020202020204" pitchFamily="34" charset="0"/>
                <a:cs typeface="Arial" panose="020B0604020202020204" pitchFamily="34" charset="0"/>
              </a:rPr>
              <a:t>said, "Belief is to believe in Allah, His Angels, His Books, His Apostles, and the meeting with Him, and to believe in the Resurrection." The man asked, "O Allah's Messenger</a:t>
            </a:r>
            <a:r>
              <a:rPr lang="ar-SA" sz="1600" dirty="0">
                <a:latin typeface="Arial" panose="020B0604020202020204" pitchFamily="34" charset="0"/>
                <a:cs typeface="Arial" panose="020B0604020202020204" pitchFamily="34" charset="0"/>
              </a:rPr>
              <a:t> </a:t>
            </a:r>
            <a:r>
              <a:rPr lang="en-US" sz="1600" dirty="0">
                <a:latin typeface="Arial" panose="020B0604020202020204" pitchFamily="34" charset="0"/>
                <a:cs typeface="Arial" panose="020B0604020202020204" pitchFamily="34" charset="0"/>
              </a:rPr>
              <a:t>,</a:t>
            </a:r>
            <a:r>
              <a:rPr lang="en-GB" sz="1600" b="1" u="sng" dirty="0">
                <a:latin typeface="Arial" panose="020B0604020202020204" pitchFamily="34" charset="0"/>
                <a:cs typeface="Arial" panose="020B0604020202020204" pitchFamily="34" charset="0"/>
              </a:rPr>
              <a:t>what is Islam?" The Prophet</a:t>
            </a:r>
            <a:r>
              <a:rPr lang="ar-SA" sz="1600" b="1" u="sng" dirty="0">
                <a:latin typeface="Arial" panose="020B0604020202020204" pitchFamily="34" charset="0"/>
                <a:cs typeface="Arial" panose="020B0604020202020204" pitchFamily="34" charset="0"/>
              </a:rPr>
              <a:t> </a:t>
            </a:r>
            <a:r>
              <a:rPr lang="en-GB" sz="1600" b="1" u="sng" dirty="0">
                <a:latin typeface="Arial" panose="020B0604020202020204" pitchFamily="34" charset="0"/>
                <a:cs typeface="Arial" panose="020B0604020202020204" pitchFamily="34" charset="0"/>
              </a:rPr>
              <a:t>replied, "Islam is to worship Allah and not worship anything besides Him, to offer prayers perfectly, to pay the (compulsory) charity i.e. Zakat and to fast the month of Ramadan."</a:t>
            </a:r>
            <a:r>
              <a:rPr lang="en-GB" sz="1600" dirty="0">
                <a:latin typeface="Arial" panose="020B0604020202020204" pitchFamily="34" charset="0"/>
                <a:cs typeface="Arial" panose="020B0604020202020204" pitchFamily="34" charset="0"/>
              </a:rPr>
              <a:t> The man again asked, "O Allah's Messenger, what is </a:t>
            </a:r>
            <a:r>
              <a:rPr lang="en-GB" sz="1600" dirty="0" err="1">
                <a:latin typeface="Arial" panose="020B0604020202020204" pitchFamily="34" charset="0"/>
                <a:cs typeface="Arial" panose="020B0604020202020204" pitchFamily="34" charset="0"/>
              </a:rPr>
              <a:t>Ihsan</a:t>
            </a:r>
            <a:r>
              <a:rPr lang="en-GB" sz="1600" dirty="0">
                <a:latin typeface="Arial" panose="020B0604020202020204" pitchFamily="34" charset="0"/>
                <a:cs typeface="Arial" panose="020B0604020202020204" pitchFamily="34" charset="0"/>
              </a:rPr>
              <a:t> (i.e. perfection or Benevolence)?" The Prophet</a:t>
            </a:r>
            <a:r>
              <a:rPr lang="ar-SA" sz="1600" dirty="0">
                <a:latin typeface="Arial" panose="020B0604020202020204" pitchFamily="34" charset="0"/>
                <a:cs typeface="Arial" panose="020B0604020202020204" pitchFamily="34" charset="0"/>
              </a:rPr>
              <a:t> </a:t>
            </a:r>
            <a:r>
              <a:rPr lang="en-GB" sz="1600" dirty="0">
                <a:latin typeface="Arial" panose="020B0604020202020204" pitchFamily="34" charset="0"/>
                <a:cs typeface="Arial" panose="020B0604020202020204" pitchFamily="34" charset="0"/>
              </a:rPr>
              <a:t>said, "</a:t>
            </a:r>
            <a:r>
              <a:rPr lang="en-GB" sz="1600" dirty="0" err="1">
                <a:latin typeface="Arial" panose="020B0604020202020204" pitchFamily="34" charset="0"/>
                <a:cs typeface="Arial" panose="020B0604020202020204" pitchFamily="34" charset="0"/>
              </a:rPr>
              <a:t>Ihsan</a:t>
            </a:r>
            <a:r>
              <a:rPr lang="en-GB" sz="1600" dirty="0">
                <a:latin typeface="Arial" panose="020B0604020202020204" pitchFamily="34" charset="0"/>
                <a:cs typeface="Arial" panose="020B0604020202020204" pitchFamily="34" charset="0"/>
              </a:rPr>
              <a:t> is to worship Allah as if you see Him, and if you do not achieve this state of devotion, then (take it for granted that) Allah sees you." The man further asked, "O Allah's Messenger, when will the Hour be established?" The Prophet</a:t>
            </a:r>
            <a:r>
              <a:rPr lang="ar-SA" sz="1600" dirty="0">
                <a:latin typeface="Arial" panose="020B0604020202020204" pitchFamily="34" charset="0"/>
                <a:cs typeface="Arial" panose="020B0604020202020204" pitchFamily="34" charset="0"/>
              </a:rPr>
              <a:t> </a:t>
            </a:r>
            <a:r>
              <a:rPr lang="en-GB" sz="1600" dirty="0">
                <a:latin typeface="Arial" panose="020B0604020202020204" pitchFamily="34" charset="0"/>
                <a:cs typeface="Arial" panose="020B0604020202020204" pitchFamily="34" charset="0"/>
              </a:rPr>
              <a:t>replied, "The one who is asked about it does not know more than the questioner does, but I will describe to you its portents. When the lady slave gives birth to her mistress, that will be of its portents; when the bare-footed naked people become the chiefs of the people, that will be of its portents. The Hour is one of five things which nobody knows except Allah. Verily, the knowledge of the Hour is with Allah (alone). He sends down the rain, and knows that which is in the wombs." (31.34) Then the man left. The Prophet said, "Call him back to me." They went to call him back but could not see him. The Prophet</a:t>
            </a:r>
            <a:r>
              <a:rPr lang="ar-SA" sz="1600" dirty="0">
                <a:latin typeface="Arial" panose="020B0604020202020204" pitchFamily="34" charset="0"/>
                <a:cs typeface="Arial" panose="020B0604020202020204" pitchFamily="34" charset="0"/>
              </a:rPr>
              <a:t> </a:t>
            </a:r>
            <a:r>
              <a:rPr lang="en-US" sz="1600" dirty="0">
                <a:latin typeface="Arial" panose="020B0604020202020204" pitchFamily="34" charset="0"/>
                <a:cs typeface="Arial" panose="020B0604020202020204" pitchFamily="34" charset="0"/>
              </a:rPr>
              <a:t>s</a:t>
            </a:r>
            <a:r>
              <a:rPr lang="en-GB" sz="1600" dirty="0">
                <a:latin typeface="Arial" panose="020B0604020202020204" pitchFamily="34" charset="0"/>
                <a:cs typeface="Arial" panose="020B0604020202020204" pitchFamily="34" charset="0"/>
              </a:rPr>
              <a:t>aid, "That was Gabriel who came to teach the people their religion. </a:t>
            </a:r>
            <a:r>
              <a:rPr lang="en-GB" sz="1600" b="1" dirty="0">
                <a:latin typeface="Arial" panose="020B0604020202020204" pitchFamily="34" charset="0"/>
                <a:cs typeface="Arial" panose="020B0604020202020204" pitchFamily="34" charset="0"/>
              </a:rPr>
              <a:t>(Bukhari)</a:t>
            </a:r>
          </a:p>
        </p:txBody>
      </p:sp>
    </p:spTree>
    <p:extLst>
      <p:ext uri="{BB962C8B-B14F-4D97-AF65-F5344CB8AC3E}">
        <p14:creationId xmlns:p14="http://schemas.microsoft.com/office/powerpoint/2010/main" val="424974747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53803" y="624110"/>
            <a:ext cx="8911687" cy="715293"/>
          </a:xfrm>
        </p:spPr>
        <p:txBody>
          <a:bodyPr/>
          <a:lstStyle/>
          <a:p>
            <a:pPr algn="ctr"/>
            <a:r>
              <a:rPr lang="en-US" dirty="0">
                <a:latin typeface="Arial" panose="020B0604020202020204" pitchFamily="34" charset="0"/>
                <a:cs typeface="Arial" panose="020B0604020202020204" pitchFamily="34" charset="0"/>
              </a:rPr>
              <a:t>Hajj (Pilgrimage)</a:t>
            </a:r>
            <a:endParaRPr lang="en-GB"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2253803" y="1519707"/>
            <a:ext cx="9250809" cy="4971245"/>
          </a:xfrm>
        </p:spPr>
        <p:txBody>
          <a:bodyPr>
            <a:normAutofit lnSpcReduction="10000"/>
          </a:bodyPr>
          <a:lstStyle/>
          <a:p>
            <a:pPr>
              <a:buFontTx/>
              <a:buChar char="-"/>
            </a:pPr>
            <a:r>
              <a:rPr lang="en-US" dirty="0">
                <a:latin typeface="Arial" panose="020B0604020202020204" pitchFamily="34" charset="0"/>
                <a:cs typeface="Arial" panose="020B0604020202020204" pitchFamily="34" charset="0"/>
              </a:rPr>
              <a:t>A financial &amp; physical worship</a:t>
            </a:r>
          </a:p>
          <a:p>
            <a:pPr>
              <a:buFontTx/>
              <a:buChar char="-"/>
            </a:pPr>
            <a:r>
              <a:rPr lang="en-US" dirty="0">
                <a:latin typeface="Arial" panose="020B0604020202020204" pitchFamily="34" charset="0"/>
                <a:cs typeface="Arial" panose="020B0604020202020204" pitchFamily="34" charset="0"/>
              </a:rPr>
              <a:t>In literal sense, ‘</a:t>
            </a:r>
            <a:r>
              <a:rPr lang="en-US" i="1" dirty="0">
                <a:latin typeface="Arial" panose="020B0604020202020204" pitchFamily="34" charset="0"/>
                <a:cs typeface="Arial" panose="020B0604020202020204" pitchFamily="34" charset="0"/>
              </a:rPr>
              <a:t>hajj</a:t>
            </a:r>
            <a:r>
              <a:rPr lang="en-US" dirty="0">
                <a:latin typeface="Arial" panose="020B0604020202020204" pitchFamily="34" charset="0"/>
                <a:cs typeface="Arial" panose="020B0604020202020204" pitchFamily="34" charset="0"/>
              </a:rPr>
              <a:t>’ means to intend a journey.</a:t>
            </a:r>
          </a:p>
          <a:p>
            <a:pPr>
              <a:buFontTx/>
              <a:buChar char="-"/>
            </a:pPr>
            <a:r>
              <a:rPr lang="en-US" dirty="0">
                <a:latin typeface="Arial" panose="020B0604020202020204" pitchFamily="34" charset="0"/>
                <a:cs typeface="Arial" panose="020B0604020202020204" pitchFamily="34" charset="0"/>
              </a:rPr>
              <a:t>In terminology, it is an act of worship obligatory only once in a lifetime on those who can afford, to travel to Makkah in the month of </a:t>
            </a:r>
            <a:r>
              <a:rPr lang="en-US" dirty="0" err="1">
                <a:latin typeface="Arial" panose="020B0604020202020204" pitchFamily="34" charset="0"/>
                <a:cs typeface="Arial" panose="020B0604020202020204" pitchFamily="34" charset="0"/>
              </a:rPr>
              <a:t>Zil</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Hijjah</a:t>
            </a:r>
            <a:r>
              <a:rPr lang="en-US" dirty="0">
                <a:latin typeface="Arial" panose="020B0604020202020204" pitchFamily="34" charset="0"/>
                <a:cs typeface="Arial" panose="020B0604020202020204" pitchFamily="34" charset="0"/>
              </a:rPr>
              <a:t> and perform some specific rituals from 8</a:t>
            </a:r>
            <a:r>
              <a:rPr lang="en-US" baseline="30000" dirty="0">
                <a:latin typeface="Arial" panose="020B0604020202020204" pitchFamily="34" charset="0"/>
                <a:cs typeface="Arial" panose="020B0604020202020204" pitchFamily="34" charset="0"/>
              </a:rPr>
              <a:t>th</a:t>
            </a:r>
            <a:r>
              <a:rPr lang="en-US" dirty="0">
                <a:latin typeface="Arial" panose="020B0604020202020204" pitchFamily="34" charset="0"/>
                <a:cs typeface="Arial" panose="020B0604020202020204" pitchFamily="34" charset="0"/>
              </a:rPr>
              <a:t> – 13</a:t>
            </a:r>
            <a:r>
              <a:rPr lang="en-US" baseline="30000" dirty="0">
                <a:latin typeface="Arial" panose="020B0604020202020204" pitchFamily="34" charset="0"/>
                <a:cs typeface="Arial" panose="020B0604020202020204" pitchFamily="34" charset="0"/>
              </a:rPr>
              <a:t>th</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Zil</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Hijjah</a:t>
            </a:r>
            <a:r>
              <a:rPr lang="en-US" dirty="0">
                <a:latin typeface="Arial" panose="020B0604020202020204" pitchFamily="34" charset="0"/>
                <a:cs typeface="Arial" panose="020B0604020202020204" pitchFamily="34" charset="0"/>
              </a:rPr>
              <a:t>.</a:t>
            </a:r>
          </a:p>
          <a:p>
            <a:pPr>
              <a:buFontTx/>
              <a:buChar char="-"/>
            </a:pPr>
            <a:r>
              <a:rPr lang="en-US" dirty="0">
                <a:latin typeface="Arial" panose="020B0604020202020204" pitchFamily="34" charset="0"/>
                <a:cs typeface="Arial" panose="020B0604020202020204" pitchFamily="34" charset="0"/>
              </a:rPr>
              <a:t>It is only obligatory on those who can afford to travel, and only when the travel routes are safe.</a:t>
            </a:r>
          </a:p>
          <a:p>
            <a:pPr marL="0" indent="0">
              <a:buNone/>
            </a:pPr>
            <a:r>
              <a:rPr lang="en-US" b="1" i="1" dirty="0">
                <a:latin typeface="Arial" panose="020B0604020202020204" pitchFamily="34" charset="0"/>
                <a:cs typeface="Arial" panose="020B0604020202020204" pitchFamily="34" charset="0"/>
              </a:rPr>
              <a:t>“It is obligatory on the people to perform Hajj of the House – on everyone who has the ability to manage his way to it.” </a:t>
            </a:r>
            <a:r>
              <a:rPr lang="en-US" b="1" dirty="0">
                <a:latin typeface="Arial" panose="020B0604020202020204" pitchFamily="34" charset="0"/>
                <a:cs typeface="Arial" panose="020B0604020202020204" pitchFamily="34" charset="0"/>
              </a:rPr>
              <a:t>(</a:t>
            </a:r>
            <a:r>
              <a:rPr lang="en-US" b="1" dirty="0" err="1">
                <a:latin typeface="Arial" panose="020B0604020202020204" pitchFamily="34" charset="0"/>
                <a:cs typeface="Arial" panose="020B0604020202020204" pitchFamily="34" charset="0"/>
              </a:rPr>
              <a:t>Aal</a:t>
            </a:r>
            <a:r>
              <a:rPr lang="en-US" b="1" dirty="0">
                <a:latin typeface="Arial" panose="020B0604020202020204" pitchFamily="34" charset="0"/>
                <a:cs typeface="Arial" panose="020B0604020202020204" pitchFamily="34" charset="0"/>
              </a:rPr>
              <a:t> - e – Imran – 97)</a:t>
            </a:r>
          </a:p>
          <a:p>
            <a:pPr>
              <a:buFontTx/>
              <a:buChar char="-"/>
            </a:pPr>
            <a:r>
              <a:rPr lang="en-US" dirty="0">
                <a:latin typeface="Arial" panose="020B0604020202020204" pitchFamily="34" charset="0"/>
                <a:cs typeface="Arial" panose="020B0604020202020204" pitchFamily="34" charset="0"/>
              </a:rPr>
              <a:t>An act of love from man towards his creator as he travels from home to visit His house, and worship Him as He Himself has prescribed.</a:t>
            </a:r>
          </a:p>
          <a:p>
            <a:pPr>
              <a:buFontTx/>
              <a:buChar char="-"/>
            </a:pPr>
            <a:r>
              <a:rPr lang="en-US" dirty="0">
                <a:latin typeface="Arial" panose="020B0604020202020204" pitchFamily="34" charset="0"/>
                <a:cs typeface="Arial" panose="020B0604020202020204" pitchFamily="34" charset="0"/>
              </a:rPr>
              <a:t>Its importance can be derived from the hadith;</a:t>
            </a:r>
          </a:p>
          <a:p>
            <a:pPr marL="0" indent="0">
              <a:buNone/>
            </a:pPr>
            <a:r>
              <a:rPr lang="en-US" b="1" i="1" dirty="0">
                <a:latin typeface="Arial" panose="020B0604020202020204" pitchFamily="34" charset="0"/>
                <a:cs typeface="Arial" panose="020B0604020202020204" pitchFamily="34" charset="0"/>
              </a:rPr>
              <a:t>“The Prophet SAW was asked, "Which is the best deed?" He said, "To believe in Allah and His Apostle." He was then asked, "Which is the next (in goodness)?" He said, "To participate in Jihad in Allah's Cause." He was then asked, "Which is the next?" He said, "To perform Hajj-</a:t>
            </a:r>
            <a:r>
              <a:rPr lang="en-US" b="1" i="1" dirty="0" err="1">
                <a:latin typeface="Arial" panose="020B0604020202020204" pitchFamily="34" charset="0"/>
                <a:cs typeface="Arial" panose="020B0604020202020204" pitchFamily="34" charset="0"/>
              </a:rPr>
              <a:t>Mabrur</a:t>
            </a:r>
            <a:r>
              <a:rPr lang="en-US" b="1" i="1" dirty="0">
                <a:latin typeface="Arial" panose="020B0604020202020204" pitchFamily="34" charset="0"/>
                <a:cs typeface="Arial" panose="020B0604020202020204" pitchFamily="34" charset="0"/>
              </a:rPr>
              <a:t>.” </a:t>
            </a:r>
            <a:r>
              <a:rPr lang="en-US" b="1" dirty="0">
                <a:latin typeface="Arial" panose="020B0604020202020204" pitchFamily="34" charset="0"/>
                <a:cs typeface="Arial" panose="020B0604020202020204" pitchFamily="34" charset="0"/>
              </a:rPr>
              <a:t>(Bukhari)</a:t>
            </a:r>
            <a:r>
              <a:rPr lang="en-US" dirty="0">
                <a:latin typeface="Arial" panose="020B0604020202020204" pitchFamily="34" charset="0"/>
                <a:cs typeface="Arial" panose="020B0604020202020204" pitchFamily="34" charset="0"/>
              </a:rPr>
              <a:t>  </a:t>
            </a:r>
            <a:endParaRPr lang="en-GB"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79217233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82592" y="624110"/>
            <a:ext cx="8911687" cy="702414"/>
          </a:xfrm>
        </p:spPr>
        <p:txBody>
          <a:bodyPr/>
          <a:lstStyle/>
          <a:p>
            <a:pPr algn="ctr"/>
            <a:r>
              <a:rPr lang="en-US" dirty="0">
                <a:latin typeface="Arial" panose="020B0604020202020204" pitchFamily="34" charset="0"/>
                <a:cs typeface="Arial" panose="020B0604020202020204" pitchFamily="34" charset="0"/>
              </a:rPr>
              <a:t>Impacts of Hajj</a:t>
            </a:r>
            <a:endParaRPr lang="en-GB"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2382592" y="1455313"/>
            <a:ext cx="9122020" cy="5048518"/>
          </a:xfrm>
        </p:spPr>
        <p:txBody>
          <a:bodyPr/>
          <a:lstStyle/>
          <a:p>
            <a:pPr>
              <a:buAutoNum type="arabicPeriod"/>
            </a:pPr>
            <a:r>
              <a:rPr lang="en-US" b="1" dirty="0">
                <a:latin typeface="Arial" panose="020B0604020202020204" pitchFamily="34" charset="0"/>
                <a:cs typeface="Arial" panose="020B0604020202020204" pitchFamily="34" charset="0"/>
              </a:rPr>
              <a:t>Spiritual Elevation</a:t>
            </a:r>
          </a:p>
          <a:p>
            <a:pPr>
              <a:buFontTx/>
              <a:buChar char="-"/>
            </a:pPr>
            <a:r>
              <a:rPr lang="en-US" dirty="0">
                <a:latin typeface="Arial" panose="020B0604020202020204" pitchFamily="34" charset="0"/>
                <a:cs typeface="Arial" panose="020B0604020202020204" pitchFamily="34" charset="0"/>
              </a:rPr>
              <a:t>Spending wealth and enduring the physical hardships results in strengthening the faith of the pilgrim.</a:t>
            </a:r>
          </a:p>
          <a:p>
            <a:pPr>
              <a:buFontTx/>
              <a:buChar char="-"/>
            </a:pPr>
            <a:endParaRPr lang="en-US" dirty="0">
              <a:latin typeface="Arial" panose="020B0604020202020204" pitchFamily="34" charset="0"/>
              <a:cs typeface="Arial" panose="020B0604020202020204" pitchFamily="34" charset="0"/>
            </a:endParaRPr>
          </a:p>
          <a:p>
            <a:pPr marL="0" indent="0">
              <a:buNone/>
            </a:pPr>
            <a:r>
              <a:rPr lang="en-US" b="1" dirty="0">
                <a:latin typeface="Arial" panose="020B0604020202020204" pitchFamily="34" charset="0"/>
                <a:cs typeface="Arial" panose="020B0604020202020204" pitchFamily="34" charset="0"/>
              </a:rPr>
              <a:t>2. Cleansing from Sins</a:t>
            </a:r>
            <a:endParaRPr lang="en-GB" b="1" dirty="0">
              <a:latin typeface="Arial" panose="020B0604020202020204" pitchFamily="34" charset="0"/>
              <a:cs typeface="Arial" panose="020B0604020202020204" pitchFamily="34" charset="0"/>
            </a:endParaRPr>
          </a:p>
          <a:p>
            <a:pPr marL="0" indent="0">
              <a:buNone/>
            </a:pPr>
            <a:r>
              <a:rPr lang="en-US" b="1" i="1" dirty="0">
                <a:latin typeface="Arial" panose="020B0604020202020204" pitchFamily="34" charset="0"/>
                <a:cs typeface="Arial" panose="020B0604020202020204" pitchFamily="34" charset="0"/>
              </a:rPr>
              <a:t>“The Prophet SAW said, "Whoever performs Hajj for Allah's pleasure and does not have sexual relations with his wife, and does not do evil or sins then he will return (after Hajj free from all sins) as if he were just born.” </a:t>
            </a:r>
            <a:r>
              <a:rPr lang="en-US" b="1" dirty="0">
                <a:latin typeface="Arial" panose="020B0604020202020204" pitchFamily="34" charset="0"/>
                <a:cs typeface="Arial" panose="020B0604020202020204" pitchFamily="34" charset="0"/>
              </a:rPr>
              <a:t>(Bukhari)</a:t>
            </a:r>
          </a:p>
          <a:p>
            <a:pPr marL="0" indent="0">
              <a:buNone/>
            </a:pPr>
            <a:endParaRPr lang="en-US" b="1" i="1" dirty="0">
              <a:latin typeface="Arial" panose="020B0604020202020204" pitchFamily="34" charset="0"/>
              <a:cs typeface="Arial" panose="020B0604020202020204" pitchFamily="34" charset="0"/>
            </a:endParaRPr>
          </a:p>
          <a:p>
            <a:pPr marL="0" indent="0">
              <a:buNone/>
            </a:pPr>
            <a:r>
              <a:rPr lang="en-US" b="1" dirty="0">
                <a:latin typeface="Arial" panose="020B0604020202020204" pitchFamily="34" charset="0"/>
                <a:cs typeface="Arial" panose="020B0604020202020204" pitchFamily="34" charset="0"/>
              </a:rPr>
              <a:t>3. Remembrance of Death</a:t>
            </a:r>
          </a:p>
          <a:p>
            <a:pPr marL="0" indent="0">
              <a:buNone/>
            </a:pPr>
            <a:r>
              <a:rPr lang="en-US" dirty="0">
                <a:latin typeface="Arial" panose="020B0604020202020204" pitchFamily="34" charset="0"/>
                <a:cs typeface="Arial" panose="020B0604020202020204" pitchFamily="34" charset="0"/>
              </a:rPr>
              <a:t>- The clothing, the venues etc. help the pilgrim remember death and that he will be resurrected By Allah SWT very soon.</a:t>
            </a:r>
          </a:p>
        </p:txBody>
      </p:sp>
    </p:spTree>
    <p:extLst>
      <p:ext uri="{BB962C8B-B14F-4D97-AF65-F5344CB8AC3E}">
        <p14:creationId xmlns:p14="http://schemas.microsoft.com/office/powerpoint/2010/main" val="1164274489"/>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331076" y="734096"/>
            <a:ext cx="9530366" cy="5782614"/>
          </a:xfrm>
        </p:spPr>
        <p:txBody>
          <a:bodyPr/>
          <a:lstStyle/>
          <a:p>
            <a:pPr marL="0" indent="0">
              <a:buNone/>
            </a:pPr>
            <a:r>
              <a:rPr lang="en-US" b="1" dirty="0">
                <a:latin typeface="Arial" panose="020B0604020202020204" pitchFamily="34" charset="0"/>
                <a:cs typeface="Arial" panose="020B0604020202020204" pitchFamily="34" charset="0"/>
              </a:rPr>
              <a:t>4. High Reward</a:t>
            </a:r>
          </a:p>
          <a:p>
            <a:pPr marL="0" indent="0">
              <a:buNone/>
            </a:pPr>
            <a:r>
              <a:rPr lang="en-US" b="1" i="1" dirty="0">
                <a:latin typeface="Arial" panose="020B0604020202020204" pitchFamily="34" charset="0"/>
                <a:cs typeface="Arial" panose="020B0604020202020204" pitchFamily="34" charset="0"/>
              </a:rPr>
              <a:t>“The Prophet SAW said: 'Hajj al-</a:t>
            </a:r>
            <a:r>
              <a:rPr lang="en-US" b="1" i="1" dirty="0" err="1">
                <a:latin typeface="Arial" panose="020B0604020202020204" pitchFamily="34" charset="0"/>
                <a:cs typeface="Arial" panose="020B0604020202020204" pitchFamily="34" charset="0"/>
              </a:rPr>
              <a:t>Mabrur</a:t>
            </a:r>
            <a:r>
              <a:rPr lang="en-US" b="1" i="1" dirty="0">
                <a:latin typeface="Arial" panose="020B0604020202020204" pitchFamily="34" charset="0"/>
                <a:cs typeface="Arial" panose="020B0604020202020204" pitchFamily="34" charset="0"/>
              </a:rPr>
              <a:t> brings no reward other than Paradise, and from one '</a:t>
            </a:r>
            <a:r>
              <a:rPr lang="en-US" b="1" i="1" dirty="0" err="1">
                <a:latin typeface="Arial" panose="020B0604020202020204" pitchFamily="34" charset="0"/>
                <a:cs typeface="Arial" panose="020B0604020202020204" pitchFamily="34" charset="0"/>
              </a:rPr>
              <a:t>Umrah</a:t>
            </a:r>
            <a:r>
              <a:rPr lang="en-US" b="1" i="1" dirty="0">
                <a:latin typeface="Arial" panose="020B0604020202020204" pitchFamily="34" charset="0"/>
                <a:cs typeface="Arial" panose="020B0604020202020204" pitchFamily="34" charset="0"/>
              </a:rPr>
              <a:t> to another is expiation for what came in between.” </a:t>
            </a:r>
            <a:r>
              <a:rPr lang="en-US" b="1" dirty="0">
                <a:latin typeface="Arial" panose="020B0604020202020204" pitchFamily="34" charset="0"/>
                <a:cs typeface="Arial" panose="020B0604020202020204" pitchFamily="34" charset="0"/>
              </a:rPr>
              <a:t>(Nasaai)</a:t>
            </a:r>
          </a:p>
          <a:p>
            <a:pPr marL="0" indent="0">
              <a:buNone/>
            </a:pPr>
            <a:endParaRPr lang="en-US" b="1" i="1" dirty="0">
              <a:latin typeface="Arial" panose="020B0604020202020204" pitchFamily="34" charset="0"/>
              <a:cs typeface="Arial" panose="020B0604020202020204" pitchFamily="34" charset="0"/>
            </a:endParaRPr>
          </a:p>
          <a:p>
            <a:pPr marL="0" indent="0">
              <a:buNone/>
            </a:pPr>
            <a:r>
              <a:rPr lang="en-US" b="1" dirty="0">
                <a:latin typeface="Arial" panose="020B0604020202020204" pitchFamily="34" charset="0"/>
                <a:cs typeface="Arial" panose="020B0604020202020204" pitchFamily="34" charset="0"/>
              </a:rPr>
              <a:t>5. Instills Patience</a:t>
            </a:r>
          </a:p>
          <a:p>
            <a:pPr marL="0" indent="0">
              <a:buNone/>
            </a:pPr>
            <a:endParaRPr lang="en-US" b="1" dirty="0">
              <a:latin typeface="Arial" panose="020B0604020202020204" pitchFamily="34" charset="0"/>
              <a:cs typeface="Arial" panose="020B0604020202020204" pitchFamily="34" charset="0"/>
            </a:endParaRPr>
          </a:p>
          <a:p>
            <a:pPr marL="0" indent="0">
              <a:buNone/>
            </a:pPr>
            <a:r>
              <a:rPr lang="en-US" b="1" dirty="0">
                <a:latin typeface="Arial" panose="020B0604020202020204" pitchFamily="34" charset="0"/>
                <a:cs typeface="Arial" panose="020B0604020202020204" pitchFamily="34" charset="0"/>
              </a:rPr>
              <a:t>6. Teaches How to Sacrifice for Allah SWT</a:t>
            </a:r>
          </a:p>
          <a:p>
            <a:pPr marL="0" indent="0">
              <a:buNone/>
            </a:pPr>
            <a:endParaRPr lang="en-US" b="1" dirty="0">
              <a:latin typeface="Arial" panose="020B0604020202020204" pitchFamily="34" charset="0"/>
              <a:cs typeface="Arial" panose="020B0604020202020204" pitchFamily="34" charset="0"/>
            </a:endParaRPr>
          </a:p>
          <a:p>
            <a:pPr marL="0" indent="0">
              <a:buNone/>
            </a:pPr>
            <a:endParaRPr lang="en-US" b="1" dirty="0">
              <a:latin typeface="Arial" panose="020B0604020202020204" pitchFamily="34" charset="0"/>
              <a:cs typeface="Arial" panose="020B0604020202020204" pitchFamily="34" charset="0"/>
            </a:endParaRPr>
          </a:p>
          <a:p>
            <a:pPr marL="0" indent="0">
              <a:buNone/>
            </a:pPr>
            <a:endParaRPr lang="en-GB" b="1" i="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909647431"/>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331076" y="734096"/>
            <a:ext cx="9530366" cy="5782614"/>
          </a:xfrm>
        </p:spPr>
        <p:txBody>
          <a:bodyPr>
            <a:normAutofit/>
          </a:bodyPr>
          <a:lstStyle/>
          <a:p>
            <a:pPr marL="0" indent="0" algn="ctr">
              <a:buNone/>
            </a:pPr>
            <a:r>
              <a:rPr lang="en-US" sz="2000" b="1" dirty="0">
                <a:latin typeface="Arial" panose="020B0604020202020204" pitchFamily="34" charset="0"/>
                <a:cs typeface="Arial" panose="020B0604020202020204" pitchFamily="34" charset="0"/>
              </a:rPr>
              <a:t>Social Impacts</a:t>
            </a:r>
          </a:p>
          <a:p>
            <a:pPr marL="0" indent="0">
              <a:buNone/>
            </a:pPr>
            <a:endParaRPr lang="en-US" sz="2000" b="1" i="1" dirty="0">
              <a:latin typeface="Arial" panose="020B0604020202020204" pitchFamily="34" charset="0"/>
              <a:cs typeface="Arial" panose="020B0604020202020204" pitchFamily="34" charset="0"/>
            </a:endParaRPr>
          </a:p>
          <a:p>
            <a:pPr>
              <a:buAutoNum type="arabicPeriod"/>
            </a:pPr>
            <a:r>
              <a:rPr lang="en-US" b="1" dirty="0">
                <a:latin typeface="Arial" panose="020B0604020202020204" pitchFamily="34" charset="0"/>
                <a:cs typeface="Arial" panose="020B0604020202020204" pitchFamily="34" charset="0"/>
              </a:rPr>
              <a:t>A Great Display of Muslim Brotherhood and Unity</a:t>
            </a:r>
          </a:p>
          <a:p>
            <a:pPr>
              <a:buAutoNum type="arabicPeriod"/>
            </a:pPr>
            <a:endParaRPr lang="en-US" b="1" dirty="0">
              <a:latin typeface="Arial" panose="020B0604020202020204" pitchFamily="34" charset="0"/>
              <a:cs typeface="Arial" panose="020B0604020202020204" pitchFamily="34" charset="0"/>
            </a:endParaRPr>
          </a:p>
          <a:p>
            <a:pPr>
              <a:buAutoNum type="arabicPeriod"/>
            </a:pPr>
            <a:r>
              <a:rPr lang="en-US" b="1" dirty="0">
                <a:latin typeface="Arial" panose="020B0604020202020204" pitchFamily="34" charset="0"/>
                <a:cs typeface="Arial" panose="020B0604020202020204" pitchFamily="34" charset="0"/>
              </a:rPr>
              <a:t>A Mean of Socializing &amp; Interacting with Other Muslim Brothers</a:t>
            </a:r>
          </a:p>
          <a:p>
            <a:pPr>
              <a:buAutoNum type="arabicPeriod"/>
            </a:pPr>
            <a:endParaRPr lang="en-US" b="1" dirty="0">
              <a:latin typeface="Arial" panose="020B0604020202020204" pitchFamily="34" charset="0"/>
              <a:cs typeface="Arial" panose="020B0604020202020204" pitchFamily="34" charset="0"/>
            </a:endParaRPr>
          </a:p>
          <a:p>
            <a:pPr>
              <a:buAutoNum type="arabicPeriod"/>
            </a:pPr>
            <a:r>
              <a:rPr lang="en-US" b="1" dirty="0">
                <a:latin typeface="Arial" panose="020B0604020202020204" pitchFamily="34" charset="0"/>
                <a:cs typeface="Arial" panose="020B0604020202020204" pitchFamily="34" charset="0"/>
              </a:rPr>
              <a:t>Establishes Harmony &amp; Peace Between Muslims</a:t>
            </a:r>
          </a:p>
          <a:p>
            <a:pPr>
              <a:buAutoNum type="arabicPeriod"/>
            </a:pPr>
            <a:endParaRPr lang="en-US" b="1" dirty="0">
              <a:latin typeface="Arial" panose="020B0604020202020204" pitchFamily="34" charset="0"/>
              <a:cs typeface="Arial" panose="020B0604020202020204" pitchFamily="34" charset="0"/>
            </a:endParaRPr>
          </a:p>
          <a:p>
            <a:pPr>
              <a:buAutoNum type="arabicPeriod"/>
            </a:pPr>
            <a:r>
              <a:rPr lang="en-US" b="1" dirty="0">
                <a:latin typeface="Arial" panose="020B0604020202020204" pitchFamily="34" charset="0"/>
                <a:cs typeface="Arial" panose="020B0604020202020204" pitchFamily="34" charset="0"/>
              </a:rPr>
              <a:t>Increases belief in equality among all ethnic groups</a:t>
            </a:r>
          </a:p>
          <a:p>
            <a:pPr>
              <a:buAutoNum type="arabicPeriod"/>
            </a:pPr>
            <a:endParaRPr lang="en-US" b="1" dirty="0">
              <a:latin typeface="Arial" panose="020B0604020202020204" pitchFamily="34" charset="0"/>
              <a:cs typeface="Arial" panose="020B0604020202020204" pitchFamily="34" charset="0"/>
            </a:endParaRPr>
          </a:p>
          <a:p>
            <a:pPr>
              <a:buAutoNum type="arabicPeriod"/>
            </a:pPr>
            <a:r>
              <a:rPr lang="en-US" b="1">
                <a:latin typeface="Arial" panose="020B0604020202020204" pitchFamily="34" charset="0"/>
                <a:cs typeface="Arial" panose="020B0604020202020204" pitchFamily="34" charset="0"/>
              </a:rPr>
              <a:t>Promotes favorable </a:t>
            </a:r>
            <a:r>
              <a:rPr lang="en-US" b="1" dirty="0">
                <a:latin typeface="Arial" panose="020B0604020202020204" pitchFamily="34" charset="0"/>
                <a:cs typeface="Arial" panose="020B0604020202020204" pitchFamily="34" charset="0"/>
              </a:rPr>
              <a:t>attitudes towards women</a:t>
            </a:r>
          </a:p>
          <a:p>
            <a:pPr>
              <a:buAutoNum type="arabicPeriod"/>
            </a:pPr>
            <a:endParaRPr lang="en-US" b="1" dirty="0">
              <a:latin typeface="Arial" panose="020B0604020202020204" pitchFamily="34" charset="0"/>
              <a:cs typeface="Arial" panose="020B0604020202020204" pitchFamily="34" charset="0"/>
            </a:endParaRPr>
          </a:p>
          <a:p>
            <a:pPr>
              <a:buAutoNum type="arabicPeriod"/>
            </a:pPr>
            <a:endParaRPr lang="en-GB"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1132340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805445"/>
          </a:xfrm>
        </p:spPr>
        <p:txBody>
          <a:bodyPr/>
          <a:lstStyle/>
          <a:p>
            <a:pPr algn="ctr"/>
            <a:r>
              <a:rPr lang="en-US" u="sng" dirty="0">
                <a:latin typeface="Arial" panose="020B0604020202020204" pitchFamily="34" charset="0"/>
                <a:cs typeface="Arial" panose="020B0604020202020204" pitchFamily="34" charset="0"/>
              </a:rPr>
              <a:t>Importance of Din in Human Life</a:t>
            </a:r>
            <a:endParaRPr lang="en-GB" u="sng"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2215166" y="1571223"/>
            <a:ext cx="9530366" cy="4790940"/>
          </a:xfrm>
        </p:spPr>
        <p:txBody>
          <a:bodyPr/>
          <a:lstStyle/>
          <a:p>
            <a:pPr marL="0" indent="0">
              <a:buNone/>
            </a:pPr>
            <a:r>
              <a:rPr lang="en-US" b="1" dirty="0">
                <a:latin typeface="Arial" panose="020B0604020202020204" pitchFamily="34" charset="0"/>
                <a:cs typeface="Arial" panose="020B0604020202020204" pitchFamily="34" charset="0"/>
              </a:rPr>
              <a:t>1. Provides Guidance </a:t>
            </a:r>
          </a:p>
          <a:p>
            <a:pPr marL="0" indent="0">
              <a:buNone/>
            </a:pPr>
            <a:r>
              <a:rPr lang="en-US" i="1" dirty="0">
                <a:latin typeface="Arial" panose="020B0604020202020204" pitchFamily="34" charset="0"/>
                <a:cs typeface="Arial" panose="020B0604020202020204" pitchFamily="34" charset="0"/>
              </a:rPr>
              <a:t>“ Surely this Quran guides to that which is most upright and gives good news to the believers who do good that they shall have a great reward.” </a:t>
            </a:r>
            <a:r>
              <a:rPr lang="en-US" dirty="0">
                <a:latin typeface="Arial" panose="020B0604020202020204" pitchFamily="34" charset="0"/>
                <a:cs typeface="Arial" panose="020B0604020202020204" pitchFamily="34" charset="0"/>
              </a:rPr>
              <a:t>(</a:t>
            </a:r>
            <a:r>
              <a:rPr lang="en-US" dirty="0" err="1">
                <a:latin typeface="Arial" panose="020B0604020202020204" pitchFamily="34" charset="0"/>
                <a:cs typeface="Arial" panose="020B0604020202020204" pitchFamily="34" charset="0"/>
              </a:rPr>
              <a:t>Bani</a:t>
            </a:r>
            <a:r>
              <a:rPr lang="en-US" dirty="0">
                <a:latin typeface="Arial" panose="020B0604020202020204" pitchFamily="34" charset="0"/>
                <a:cs typeface="Arial" panose="020B0604020202020204" pitchFamily="34" charset="0"/>
              </a:rPr>
              <a:t> Israel – 9)</a:t>
            </a:r>
          </a:p>
          <a:p>
            <a:pPr marL="0" indent="0">
              <a:buNone/>
            </a:pPr>
            <a:endParaRPr lang="en-US" dirty="0">
              <a:latin typeface="Arial" panose="020B0604020202020204" pitchFamily="34" charset="0"/>
              <a:cs typeface="Arial" panose="020B0604020202020204" pitchFamily="34" charset="0"/>
            </a:endParaRPr>
          </a:p>
          <a:p>
            <a:pPr marL="0" indent="0">
              <a:buNone/>
            </a:pPr>
            <a:r>
              <a:rPr lang="en-US" b="1" dirty="0">
                <a:latin typeface="Arial" panose="020B0604020202020204" pitchFamily="34" charset="0"/>
                <a:cs typeface="Arial" panose="020B0604020202020204" pitchFamily="34" charset="0"/>
              </a:rPr>
              <a:t>2. Defines the Motive of this Life</a:t>
            </a:r>
          </a:p>
          <a:p>
            <a:pPr marL="0" indent="0">
              <a:buNone/>
            </a:pPr>
            <a:r>
              <a:rPr lang="en-US" i="1" dirty="0">
                <a:latin typeface="Arial" panose="020B0604020202020204" pitchFamily="34" charset="0"/>
                <a:cs typeface="Arial" panose="020B0604020202020204" pitchFamily="34" charset="0"/>
              </a:rPr>
              <a:t>“I did not create the </a:t>
            </a:r>
            <a:r>
              <a:rPr lang="en-US" i="1" dirty="0" err="1">
                <a:latin typeface="Arial" panose="020B0604020202020204" pitchFamily="34" charset="0"/>
                <a:cs typeface="Arial" panose="020B0604020202020204" pitchFamily="34" charset="0"/>
              </a:rPr>
              <a:t>Jinns</a:t>
            </a:r>
            <a:r>
              <a:rPr lang="en-US" i="1" dirty="0">
                <a:latin typeface="Arial" panose="020B0604020202020204" pitchFamily="34" charset="0"/>
                <a:cs typeface="Arial" panose="020B0604020202020204" pitchFamily="34" charset="0"/>
              </a:rPr>
              <a:t> and the humans except for the purpose that they should worship me.” </a:t>
            </a:r>
            <a:r>
              <a:rPr lang="en-US" dirty="0">
                <a:latin typeface="Arial" panose="020B0604020202020204" pitchFamily="34" charset="0"/>
                <a:cs typeface="Arial" panose="020B0604020202020204" pitchFamily="34" charset="0"/>
              </a:rPr>
              <a:t>(</a:t>
            </a:r>
            <a:r>
              <a:rPr lang="en-US" dirty="0" err="1">
                <a:latin typeface="Arial" panose="020B0604020202020204" pitchFamily="34" charset="0"/>
                <a:cs typeface="Arial" panose="020B0604020202020204" pitchFamily="34" charset="0"/>
              </a:rPr>
              <a:t>Az-Zariyat</a:t>
            </a:r>
            <a:r>
              <a:rPr lang="en-US" dirty="0">
                <a:latin typeface="Arial" panose="020B0604020202020204" pitchFamily="34" charset="0"/>
                <a:cs typeface="Arial" panose="020B0604020202020204" pitchFamily="34" charset="0"/>
              </a:rPr>
              <a:t> – 56)</a:t>
            </a:r>
            <a:endParaRPr lang="en-US" i="1" dirty="0">
              <a:latin typeface="Arial" panose="020B0604020202020204" pitchFamily="34" charset="0"/>
              <a:cs typeface="Arial" panose="020B0604020202020204" pitchFamily="34" charset="0"/>
            </a:endParaRPr>
          </a:p>
          <a:p>
            <a:pPr marL="0" indent="0">
              <a:buNone/>
            </a:pPr>
            <a:endParaRPr lang="en-US" dirty="0">
              <a:latin typeface="Arial" panose="020B0604020202020204" pitchFamily="34" charset="0"/>
              <a:cs typeface="Arial" panose="020B0604020202020204" pitchFamily="34" charset="0"/>
            </a:endParaRPr>
          </a:p>
          <a:p>
            <a:pPr marL="0" indent="0">
              <a:buNone/>
            </a:pPr>
            <a:r>
              <a:rPr lang="en-US" b="1" dirty="0">
                <a:latin typeface="Arial" panose="020B0604020202020204" pitchFamily="34" charset="0"/>
                <a:cs typeface="Arial" panose="020B0604020202020204" pitchFamily="34" charset="0"/>
              </a:rPr>
              <a:t>3. Helps us Distinguish between Right &amp; Wrong</a:t>
            </a:r>
          </a:p>
          <a:p>
            <a:pPr>
              <a:buFontTx/>
              <a:buChar char="-"/>
            </a:pPr>
            <a:r>
              <a:rPr lang="en-US" dirty="0">
                <a:latin typeface="Arial" panose="020B0604020202020204" pitchFamily="34" charset="0"/>
                <a:cs typeface="Arial" panose="020B0604020202020204" pitchFamily="34" charset="0"/>
              </a:rPr>
              <a:t>With the help of Quran &amp; Sunnah</a:t>
            </a:r>
          </a:p>
          <a:p>
            <a:pPr>
              <a:buFontTx/>
              <a:buChar char="-"/>
            </a:pPr>
            <a:r>
              <a:rPr lang="en-US" dirty="0">
                <a:latin typeface="Arial" panose="020B0604020202020204" pitchFamily="34" charset="0"/>
                <a:cs typeface="Arial" panose="020B0604020202020204" pitchFamily="34" charset="0"/>
              </a:rPr>
              <a:t>If everyone was to decide themselves, there would be limit to people’s minds</a:t>
            </a:r>
          </a:p>
          <a:p>
            <a:pPr marL="0" indent="0">
              <a:buNone/>
            </a:pPr>
            <a:endParaRPr lang="en-US" dirty="0">
              <a:latin typeface="Arial" panose="020B0604020202020204" pitchFamily="34" charset="0"/>
              <a:cs typeface="Arial" panose="020B0604020202020204" pitchFamily="34" charset="0"/>
            </a:endParaRPr>
          </a:p>
          <a:p>
            <a:pPr marL="0" indent="0">
              <a:buNone/>
            </a:pPr>
            <a:endParaRPr lang="en-US" b="1" dirty="0"/>
          </a:p>
          <a:p>
            <a:pPr marL="0" indent="0">
              <a:buNone/>
            </a:pPr>
            <a:endParaRPr lang="en-US" b="1" dirty="0"/>
          </a:p>
          <a:p>
            <a:pPr marL="0" indent="0">
              <a:buNone/>
            </a:pPr>
            <a:endParaRPr lang="en-US" b="1" dirty="0"/>
          </a:p>
        </p:txBody>
      </p:sp>
    </p:spTree>
    <p:extLst>
      <p:ext uri="{BB962C8B-B14F-4D97-AF65-F5344CB8AC3E}">
        <p14:creationId xmlns:p14="http://schemas.microsoft.com/office/powerpoint/2010/main" val="38811401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16818" y="221065"/>
            <a:ext cx="10251441" cy="6531428"/>
          </a:xfrm>
        </p:spPr>
        <p:txBody>
          <a:bodyPr>
            <a:normAutofit fontScale="92500" lnSpcReduction="10000"/>
          </a:bodyPr>
          <a:lstStyle/>
          <a:p>
            <a:pPr marL="0" indent="0">
              <a:buNone/>
            </a:pPr>
            <a:r>
              <a:rPr lang="en-US" b="1" dirty="0">
                <a:latin typeface="Arial" panose="020B0604020202020204" pitchFamily="34" charset="0"/>
                <a:cs typeface="Arial" panose="020B0604020202020204" pitchFamily="34" charset="0"/>
              </a:rPr>
              <a:t>4. Provides a Code of Life</a:t>
            </a:r>
          </a:p>
          <a:p>
            <a:pPr marL="0" indent="0">
              <a:buNone/>
            </a:pPr>
            <a:r>
              <a:rPr lang="en-US" dirty="0">
                <a:latin typeface="Arial" panose="020B0604020202020204" pitchFamily="34" charset="0"/>
                <a:cs typeface="Arial" panose="020B0604020202020204" pitchFamily="34" charset="0"/>
              </a:rPr>
              <a:t>The word ‘</a:t>
            </a:r>
            <a:r>
              <a:rPr lang="en-US" dirty="0" err="1">
                <a:latin typeface="Arial" panose="020B0604020202020204" pitchFamily="34" charset="0"/>
                <a:cs typeface="Arial" panose="020B0604020202020204" pitchFamily="34" charset="0"/>
              </a:rPr>
              <a:t>Deen</a:t>
            </a:r>
            <a:r>
              <a:rPr lang="en-US" dirty="0">
                <a:latin typeface="Arial" panose="020B0604020202020204" pitchFamily="34" charset="0"/>
                <a:cs typeface="Arial" panose="020B0604020202020204" pitchFamily="34" charset="0"/>
              </a:rPr>
              <a:t>’ itself means a general and comprehensive code of life. Not only does it provide us with a set of rituals and beliefs, but also provides us with guidance to lead a happy and productive life.</a:t>
            </a:r>
          </a:p>
          <a:p>
            <a:pPr marL="0" indent="0">
              <a:buNone/>
            </a:pPr>
            <a:endParaRPr lang="en-US" dirty="0">
              <a:latin typeface="Arial" panose="020B0604020202020204" pitchFamily="34" charset="0"/>
              <a:cs typeface="Arial" panose="020B0604020202020204" pitchFamily="34" charset="0"/>
            </a:endParaRPr>
          </a:p>
          <a:p>
            <a:pPr marL="0" indent="0">
              <a:buNone/>
            </a:pPr>
            <a:r>
              <a:rPr lang="en-US" b="1" dirty="0">
                <a:latin typeface="Arial" panose="020B0604020202020204" pitchFamily="34" charset="0"/>
                <a:cs typeface="Arial" panose="020B0604020202020204" pitchFamily="34" charset="0"/>
              </a:rPr>
              <a:t>5. Provides All Kinds of Systems</a:t>
            </a:r>
          </a:p>
          <a:p>
            <a:pPr>
              <a:buFontTx/>
              <a:buChar char="-"/>
            </a:pPr>
            <a:r>
              <a:rPr lang="en-US" dirty="0">
                <a:latin typeface="Arial" panose="020B0604020202020204" pitchFamily="34" charset="0"/>
                <a:cs typeface="Arial" panose="020B0604020202020204" pitchFamily="34" charset="0"/>
              </a:rPr>
              <a:t>Judicial, Economic, Administrative, Political, Social etc.</a:t>
            </a:r>
          </a:p>
          <a:p>
            <a:pPr marL="0" indent="0">
              <a:buNone/>
            </a:pPr>
            <a:r>
              <a:rPr lang="en-US" dirty="0">
                <a:latin typeface="Arial" panose="020B0604020202020204" pitchFamily="34" charset="0"/>
                <a:cs typeface="Arial" panose="020B0604020202020204" pitchFamily="34" charset="0"/>
              </a:rPr>
              <a:t>(</a:t>
            </a:r>
            <a:r>
              <a:rPr lang="en-US" i="1" dirty="0">
                <a:latin typeface="Arial" panose="020B0604020202020204" pitchFamily="34" charset="0"/>
                <a:cs typeface="Arial" panose="020B0604020202020204" pitchFamily="34" charset="0"/>
              </a:rPr>
              <a:t>Mention the above systems in general without any specific details</a:t>
            </a:r>
            <a:r>
              <a:rPr lang="en-US" dirty="0">
                <a:latin typeface="Arial" panose="020B0604020202020204" pitchFamily="34" charset="0"/>
                <a:cs typeface="Arial" panose="020B0604020202020204" pitchFamily="34" charset="0"/>
              </a:rPr>
              <a:t>)</a:t>
            </a:r>
          </a:p>
          <a:p>
            <a:pPr marL="0" indent="0">
              <a:buNone/>
            </a:pPr>
            <a:endParaRPr lang="en-US" dirty="0">
              <a:latin typeface="Arial" panose="020B0604020202020204" pitchFamily="34" charset="0"/>
              <a:cs typeface="Arial" panose="020B0604020202020204" pitchFamily="34" charset="0"/>
            </a:endParaRPr>
          </a:p>
          <a:p>
            <a:pPr marL="0" indent="0">
              <a:buNone/>
            </a:pPr>
            <a:r>
              <a:rPr lang="en-US" b="1" dirty="0">
                <a:latin typeface="Arial" panose="020B0604020202020204" pitchFamily="34" charset="0"/>
                <a:cs typeface="Arial" panose="020B0604020202020204" pitchFamily="34" charset="0"/>
              </a:rPr>
              <a:t>6. A Spiritual Cure for All Times</a:t>
            </a:r>
          </a:p>
          <a:p>
            <a:pPr marL="0" indent="0">
              <a:buNone/>
            </a:pPr>
            <a:r>
              <a:rPr lang="en-US" dirty="0">
                <a:latin typeface="Arial" panose="020B0604020202020204" pitchFamily="34" charset="0"/>
                <a:cs typeface="Arial" panose="020B0604020202020204" pitchFamily="34" charset="0"/>
              </a:rPr>
              <a:t>“</a:t>
            </a:r>
            <a:r>
              <a:rPr lang="en-US" i="1" dirty="0">
                <a:latin typeface="Arial" panose="020B0604020202020204" pitchFamily="34" charset="0"/>
                <a:cs typeface="Arial" panose="020B0604020202020204" pitchFamily="34" charset="0"/>
              </a:rPr>
              <a:t>And We reveal of the Quran that which is a healing and a mercy to the believers, and it adds only to the perdition of the unjust.” </a:t>
            </a:r>
            <a:r>
              <a:rPr lang="en-US" dirty="0">
                <a:latin typeface="Arial" panose="020B0604020202020204" pitchFamily="34" charset="0"/>
                <a:cs typeface="Arial" panose="020B0604020202020204" pitchFamily="34" charset="0"/>
              </a:rPr>
              <a:t>(Al-</a:t>
            </a:r>
            <a:r>
              <a:rPr lang="en-US" dirty="0" err="1">
                <a:latin typeface="Arial" panose="020B0604020202020204" pitchFamily="34" charset="0"/>
                <a:cs typeface="Arial" panose="020B0604020202020204" pitchFamily="34" charset="0"/>
              </a:rPr>
              <a:t>An’aam</a:t>
            </a:r>
            <a:r>
              <a:rPr lang="en-US" dirty="0">
                <a:latin typeface="Arial" panose="020B0604020202020204" pitchFamily="34" charset="0"/>
                <a:cs typeface="Arial" panose="020B0604020202020204" pitchFamily="34" charset="0"/>
              </a:rPr>
              <a:t> – 82)</a:t>
            </a:r>
          </a:p>
          <a:p>
            <a:pPr marL="0" indent="0">
              <a:buNone/>
            </a:pPr>
            <a:endParaRPr lang="en-US" dirty="0">
              <a:latin typeface="Arial" panose="020B0604020202020204" pitchFamily="34" charset="0"/>
              <a:cs typeface="Arial" panose="020B0604020202020204" pitchFamily="34" charset="0"/>
            </a:endParaRPr>
          </a:p>
          <a:p>
            <a:pPr marL="0" indent="0">
              <a:buNone/>
            </a:pPr>
            <a:r>
              <a:rPr lang="en-US" b="1" dirty="0">
                <a:latin typeface="Arial" panose="020B0604020202020204" pitchFamily="34" charset="0"/>
                <a:cs typeface="Arial" panose="020B0604020202020204" pitchFamily="34" charset="0"/>
              </a:rPr>
              <a:t>7. Source of Wisdom &amp; Enlightenment</a:t>
            </a:r>
          </a:p>
          <a:p>
            <a:pPr marL="0" indent="0">
              <a:buNone/>
            </a:pPr>
            <a:r>
              <a:rPr lang="en-US" dirty="0">
                <a:latin typeface="Arial" panose="020B0604020202020204" pitchFamily="34" charset="0"/>
                <a:cs typeface="Arial" panose="020B0604020202020204" pitchFamily="34" charset="0"/>
              </a:rPr>
              <a:t>“</a:t>
            </a:r>
            <a:r>
              <a:rPr lang="en-US" i="1" dirty="0">
                <a:latin typeface="Arial" panose="020B0604020202020204" pitchFamily="34" charset="0"/>
                <a:cs typeface="Arial" panose="020B0604020202020204" pitchFamily="34" charset="0"/>
              </a:rPr>
              <a:t>And Allah has revealed to you the Book and the wisdom, and He has taught you what you did not know, and Allah’s grace on you is very great.” </a:t>
            </a:r>
            <a:r>
              <a:rPr lang="en-US" dirty="0">
                <a:latin typeface="Arial" panose="020B0604020202020204" pitchFamily="34" charset="0"/>
                <a:cs typeface="Arial" panose="020B0604020202020204" pitchFamily="34" charset="0"/>
              </a:rPr>
              <a:t>(An-</a:t>
            </a:r>
            <a:r>
              <a:rPr lang="en-US" dirty="0" err="1">
                <a:latin typeface="Arial" panose="020B0604020202020204" pitchFamily="34" charset="0"/>
                <a:cs typeface="Arial" panose="020B0604020202020204" pitchFamily="34" charset="0"/>
              </a:rPr>
              <a:t>Nisaa</a:t>
            </a:r>
            <a:r>
              <a:rPr lang="en-US" dirty="0">
                <a:latin typeface="Arial" panose="020B0604020202020204" pitchFamily="34" charset="0"/>
                <a:cs typeface="Arial" panose="020B0604020202020204" pitchFamily="34" charset="0"/>
              </a:rPr>
              <a:t> – 113)</a:t>
            </a:r>
          </a:p>
          <a:p>
            <a:pPr>
              <a:buFontTx/>
              <a:buChar char="-"/>
            </a:pPr>
            <a:r>
              <a:rPr lang="en-US" dirty="0">
                <a:latin typeface="Arial" panose="020B0604020202020204" pitchFamily="34" charset="0"/>
                <a:cs typeface="Arial" panose="020B0604020202020204" pitchFamily="34" charset="0"/>
              </a:rPr>
              <a:t>How Quran is being interpreted from the time of the Prophet SAW till date and every new commentary on the Quran sheds light on something new</a:t>
            </a:r>
          </a:p>
          <a:p>
            <a:pPr>
              <a:buFontTx/>
              <a:buChar char="-"/>
            </a:pPr>
            <a:r>
              <a:rPr lang="en-US" dirty="0">
                <a:latin typeface="Arial" panose="020B0604020202020204" pitchFamily="34" charset="0"/>
                <a:cs typeface="Arial" panose="020B0604020202020204" pitchFamily="34" charset="0"/>
              </a:rPr>
              <a:t>Along with the scientific &amp; technological advancements, how Quran &amp; Sunnah are being interpreted in new manners</a:t>
            </a:r>
          </a:p>
          <a:p>
            <a:pPr marL="0" indent="0">
              <a:buNone/>
            </a:pPr>
            <a:endParaRPr lang="en-GB"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54663831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96711" y="353654"/>
            <a:ext cx="8911687" cy="1280890"/>
          </a:xfrm>
        </p:spPr>
        <p:txBody>
          <a:bodyPr/>
          <a:lstStyle/>
          <a:p>
            <a:pPr algn="ctr"/>
            <a:r>
              <a:rPr lang="en-US" dirty="0">
                <a:latin typeface="Arial" panose="020B0604020202020204" pitchFamily="34" charset="0"/>
                <a:cs typeface="Arial" panose="020B0604020202020204" pitchFamily="34" charset="0"/>
              </a:rPr>
              <a:t>Difference between </a:t>
            </a:r>
            <a:r>
              <a:rPr lang="en-US" dirty="0" err="1">
                <a:latin typeface="Arial" panose="020B0604020202020204" pitchFamily="34" charset="0"/>
                <a:cs typeface="Arial" panose="020B0604020202020204" pitchFamily="34" charset="0"/>
              </a:rPr>
              <a:t>Deen</a:t>
            </a:r>
            <a:r>
              <a:rPr lang="en-US" dirty="0">
                <a:latin typeface="Arial" panose="020B0604020202020204" pitchFamily="34" charset="0"/>
                <a:cs typeface="Arial" panose="020B0604020202020204" pitchFamily="34" charset="0"/>
              </a:rPr>
              <a:t> &amp; Religion (Mazhab)</a:t>
            </a:r>
            <a:endParaRPr lang="en-GB"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2296711" y="1996224"/>
            <a:ext cx="9629126" cy="4752305"/>
          </a:xfrm>
        </p:spPr>
        <p:txBody>
          <a:bodyPr>
            <a:normAutofit fontScale="92500" lnSpcReduction="10000"/>
          </a:bodyPr>
          <a:lstStyle/>
          <a:p>
            <a:pPr marL="0" indent="0">
              <a:buNone/>
            </a:pPr>
            <a:r>
              <a:rPr lang="en-US" sz="1900" b="1" u="sng" dirty="0">
                <a:latin typeface="Arial" panose="020B0604020202020204" pitchFamily="34" charset="0"/>
                <a:cs typeface="Arial" panose="020B0604020202020204" pitchFamily="34" charset="0"/>
              </a:rPr>
              <a:t>Mazhab </a:t>
            </a:r>
          </a:p>
          <a:p>
            <a:pPr>
              <a:buFontTx/>
              <a:buChar char="-"/>
            </a:pPr>
            <a:r>
              <a:rPr lang="en-US" sz="1900" dirty="0">
                <a:latin typeface="Arial" panose="020B0604020202020204" pitchFamily="34" charset="0"/>
                <a:cs typeface="Arial" panose="020B0604020202020204" pitchFamily="34" charset="0"/>
              </a:rPr>
              <a:t>In literal sense, it means a path/road.</a:t>
            </a:r>
          </a:p>
          <a:p>
            <a:pPr>
              <a:buFontTx/>
              <a:buChar char="-"/>
            </a:pPr>
            <a:r>
              <a:rPr lang="en-US" sz="1900" dirty="0">
                <a:latin typeface="Arial" panose="020B0604020202020204" pitchFamily="34" charset="0"/>
                <a:cs typeface="Arial" panose="020B0604020202020204" pitchFamily="34" charset="0"/>
              </a:rPr>
              <a:t>In terminology, it refers to a set of beliefs, rituals and social customs.</a:t>
            </a:r>
          </a:p>
          <a:p>
            <a:pPr>
              <a:buFontTx/>
              <a:buChar char="-"/>
            </a:pPr>
            <a:r>
              <a:rPr lang="en-US" sz="1900" dirty="0">
                <a:latin typeface="Arial" panose="020B0604020202020204" pitchFamily="34" charset="0"/>
                <a:cs typeface="Arial" panose="020B0604020202020204" pitchFamily="34" charset="0"/>
              </a:rPr>
              <a:t>Concerns a person’s individual and personal life.</a:t>
            </a:r>
          </a:p>
          <a:p>
            <a:pPr>
              <a:buFontTx/>
              <a:buChar char="-"/>
            </a:pPr>
            <a:r>
              <a:rPr lang="en-US" sz="1900" dirty="0">
                <a:latin typeface="Arial" panose="020B0604020202020204" pitchFamily="34" charset="0"/>
                <a:cs typeface="Arial" panose="020B0604020202020204" pitchFamily="34" charset="0"/>
              </a:rPr>
              <a:t>Has relatively a narrower scope than ‘</a:t>
            </a:r>
            <a:r>
              <a:rPr lang="en-US" sz="1900" dirty="0" err="1">
                <a:latin typeface="Arial" panose="020B0604020202020204" pitchFamily="34" charset="0"/>
                <a:cs typeface="Arial" panose="020B0604020202020204" pitchFamily="34" charset="0"/>
              </a:rPr>
              <a:t>deen</a:t>
            </a:r>
            <a:r>
              <a:rPr lang="en-US" sz="1900" dirty="0">
                <a:latin typeface="Arial" panose="020B0604020202020204" pitchFamily="34" charset="0"/>
                <a:cs typeface="Arial" panose="020B0604020202020204" pitchFamily="34" charset="0"/>
              </a:rPr>
              <a:t>’.</a:t>
            </a:r>
          </a:p>
          <a:p>
            <a:pPr marL="0" indent="0">
              <a:buNone/>
            </a:pPr>
            <a:endParaRPr lang="en-US" sz="1900" dirty="0">
              <a:latin typeface="Arial" panose="020B0604020202020204" pitchFamily="34" charset="0"/>
              <a:cs typeface="Arial" panose="020B0604020202020204" pitchFamily="34" charset="0"/>
            </a:endParaRPr>
          </a:p>
          <a:p>
            <a:pPr marL="0" indent="0">
              <a:buNone/>
            </a:pPr>
            <a:r>
              <a:rPr lang="en-US" sz="1900" b="1" u="sng" dirty="0" err="1">
                <a:latin typeface="Arial" panose="020B0604020202020204" pitchFamily="34" charset="0"/>
                <a:cs typeface="Arial" panose="020B0604020202020204" pitchFamily="34" charset="0"/>
              </a:rPr>
              <a:t>Deen</a:t>
            </a:r>
            <a:endParaRPr lang="en-US" sz="1900" b="1" u="sng" dirty="0">
              <a:latin typeface="Arial" panose="020B0604020202020204" pitchFamily="34" charset="0"/>
              <a:cs typeface="Arial" panose="020B0604020202020204" pitchFamily="34" charset="0"/>
            </a:endParaRPr>
          </a:p>
          <a:p>
            <a:pPr>
              <a:buFontTx/>
              <a:buChar char="-"/>
            </a:pPr>
            <a:r>
              <a:rPr lang="en-US" sz="1900" dirty="0">
                <a:latin typeface="Arial" panose="020B0604020202020204" pitchFamily="34" charset="0"/>
                <a:cs typeface="Arial" panose="020B0604020202020204" pitchFamily="34" charset="0"/>
              </a:rPr>
              <a:t>In literal sense, it refers to a number of meanings such as, religion, belief, anything through which God is worshipped, government, judgment, Day of Judgment, way of life etc.</a:t>
            </a:r>
          </a:p>
          <a:p>
            <a:pPr>
              <a:buFontTx/>
              <a:buChar char="-"/>
            </a:pPr>
            <a:r>
              <a:rPr lang="en-US" sz="1900" dirty="0">
                <a:latin typeface="Arial" panose="020B0604020202020204" pitchFamily="34" charset="0"/>
                <a:cs typeface="Arial" panose="020B0604020202020204" pitchFamily="34" charset="0"/>
              </a:rPr>
              <a:t>In terminology, it refers to Islam; the way of life chosen by Allah for mankind by Allah SWT.  </a:t>
            </a:r>
          </a:p>
          <a:p>
            <a:pPr>
              <a:buFontTx/>
              <a:buChar char="-"/>
            </a:pPr>
            <a:r>
              <a:rPr lang="en-US" sz="1900" dirty="0">
                <a:latin typeface="Arial" panose="020B0604020202020204" pitchFamily="34" charset="0"/>
                <a:cs typeface="Arial" panose="020B0604020202020204" pitchFamily="34" charset="0"/>
              </a:rPr>
              <a:t>It consists of a set if beliefs, rituals, social customs and a complete code of life </a:t>
            </a:r>
          </a:p>
          <a:p>
            <a:pPr marL="0" indent="0">
              <a:buNone/>
            </a:pPr>
            <a:r>
              <a:rPr lang="en-US" dirty="0">
                <a:latin typeface="Arial" panose="020B0604020202020204" pitchFamily="34" charset="0"/>
                <a:cs typeface="Arial" panose="020B0604020202020204" pitchFamily="34" charset="0"/>
              </a:rPr>
              <a:t> </a:t>
            </a:r>
            <a:endParaRPr lang="en-GB"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1745875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331075" y="631065"/>
            <a:ext cx="9427335" cy="5782614"/>
          </a:xfrm>
        </p:spPr>
        <p:txBody>
          <a:bodyPr/>
          <a:lstStyle/>
          <a:p>
            <a:pPr>
              <a:buFontTx/>
              <a:buChar char="-"/>
            </a:pPr>
            <a:r>
              <a:rPr lang="en-US" dirty="0">
                <a:latin typeface="Arial" panose="020B0604020202020204" pitchFamily="34" charset="0"/>
                <a:cs typeface="Arial" panose="020B0604020202020204" pitchFamily="34" charset="0"/>
              </a:rPr>
              <a:t>Whenever Allah SWT has referred to Islam in the Quran, He has used the word ‘</a:t>
            </a:r>
            <a:r>
              <a:rPr lang="en-US" dirty="0" err="1">
                <a:latin typeface="Arial" panose="020B0604020202020204" pitchFamily="34" charset="0"/>
                <a:cs typeface="Arial" panose="020B0604020202020204" pitchFamily="34" charset="0"/>
              </a:rPr>
              <a:t>deen</a:t>
            </a:r>
            <a:r>
              <a:rPr lang="en-US" dirty="0">
                <a:latin typeface="Arial" panose="020B0604020202020204" pitchFamily="34" charset="0"/>
                <a:cs typeface="Arial" panose="020B0604020202020204" pitchFamily="34" charset="0"/>
              </a:rPr>
              <a:t>’, instead of ‘mazhab’ due to its wider scope.</a:t>
            </a:r>
          </a:p>
          <a:p>
            <a:pPr marL="0" indent="0">
              <a:buNone/>
            </a:pPr>
            <a:r>
              <a:rPr lang="en-US" b="1" i="1" dirty="0">
                <a:latin typeface="Arial" panose="020B0604020202020204" pitchFamily="34" charset="0"/>
                <a:cs typeface="Arial" panose="020B0604020202020204" pitchFamily="34" charset="0"/>
              </a:rPr>
              <a:t>“This day I have perfected your </a:t>
            </a:r>
            <a:r>
              <a:rPr lang="en-US" b="1" i="1" dirty="0" err="1">
                <a:latin typeface="Arial" panose="020B0604020202020204" pitchFamily="34" charset="0"/>
                <a:cs typeface="Arial" panose="020B0604020202020204" pitchFamily="34" charset="0"/>
              </a:rPr>
              <a:t>deen</a:t>
            </a:r>
            <a:r>
              <a:rPr lang="en-US" b="1" i="1" dirty="0">
                <a:latin typeface="Arial" panose="020B0604020202020204" pitchFamily="34" charset="0"/>
                <a:cs typeface="Arial" panose="020B0604020202020204" pitchFamily="34" charset="0"/>
              </a:rPr>
              <a:t> for you, completed my favor upon you, and have chosen Islam for you as your </a:t>
            </a:r>
            <a:r>
              <a:rPr lang="en-US" b="1" i="1" dirty="0" err="1">
                <a:latin typeface="Arial" panose="020B0604020202020204" pitchFamily="34" charset="0"/>
                <a:cs typeface="Arial" panose="020B0604020202020204" pitchFamily="34" charset="0"/>
              </a:rPr>
              <a:t>deen</a:t>
            </a:r>
            <a:r>
              <a:rPr lang="en-US" b="1" i="1" dirty="0">
                <a:latin typeface="Arial" panose="020B0604020202020204" pitchFamily="34" charset="0"/>
                <a:cs typeface="Arial" panose="020B0604020202020204" pitchFamily="34" charset="0"/>
              </a:rPr>
              <a:t>.” </a:t>
            </a:r>
            <a:r>
              <a:rPr lang="en-US" b="1" dirty="0">
                <a:latin typeface="Arial" panose="020B0604020202020204" pitchFamily="34" charset="0"/>
                <a:cs typeface="Arial" panose="020B0604020202020204" pitchFamily="34" charset="0"/>
              </a:rPr>
              <a:t>(Al-</a:t>
            </a:r>
            <a:r>
              <a:rPr lang="en-US" b="1" dirty="0" err="1">
                <a:latin typeface="Arial" panose="020B0604020202020204" pitchFamily="34" charset="0"/>
                <a:cs typeface="Arial" panose="020B0604020202020204" pitchFamily="34" charset="0"/>
              </a:rPr>
              <a:t>Maidah</a:t>
            </a:r>
            <a:r>
              <a:rPr lang="en-US" b="1" dirty="0">
                <a:latin typeface="Arial" panose="020B0604020202020204" pitchFamily="34" charset="0"/>
                <a:cs typeface="Arial" panose="020B0604020202020204" pitchFamily="34" charset="0"/>
              </a:rPr>
              <a:t> – 3)</a:t>
            </a:r>
          </a:p>
          <a:p>
            <a:pPr marL="0" indent="0">
              <a:buNone/>
            </a:pPr>
            <a:r>
              <a:rPr lang="en-US" b="1" i="1" dirty="0">
                <a:latin typeface="Arial" panose="020B0604020202020204" pitchFamily="34" charset="0"/>
                <a:cs typeface="Arial" panose="020B0604020202020204" pitchFamily="34" charset="0"/>
              </a:rPr>
              <a:t>“Surely the true </a:t>
            </a:r>
            <a:r>
              <a:rPr lang="en-US" b="1" i="1" dirty="0" err="1">
                <a:latin typeface="Arial" panose="020B0604020202020204" pitchFamily="34" charset="0"/>
                <a:cs typeface="Arial" panose="020B0604020202020204" pitchFamily="34" charset="0"/>
              </a:rPr>
              <a:t>deen</a:t>
            </a:r>
            <a:r>
              <a:rPr lang="en-US" b="1" i="1" dirty="0">
                <a:latin typeface="Arial" panose="020B0604020202020204" pitchFamily="34" charset="0"/>
                <a:cs typeface="Arial" panose="020B0604020202020204" pitchFamily="34" charset="0"/>
              </a:rPr>
              <a:t> in the sight of Allah is Islam.” </a:t>
            </a:r>
            <a:r>
              <a:rPr lang="en-US" b="1" dirty="0">
                <a:latin typeface="Arial" panose="020B0604020202020204" pitchFamily="34" charset="0"/>
                <a:cs typeface="Arial" panose="020B0604020202020204" pitchFamily="34" charset="0"/>
              </a:rPr>
              <a:t>(</a:t>
            </a:r>
            <a:r>
              <a:rPr lang="en-US" b="1" dirty="0" err="1">
                <a:latin typeface="Arial" panose="020B0604020202020204" pitchFamily="34" charset="0"/>
                <a:cs typeface="Arial" panose="020B0604020202020204" pitchFamily="34" charset="0"/>
              </a:rPr>
              <a:t>Aal</a:t>
            </a:r>
            <a:r>
              <a:rPr lang="en-US" b="1" dirty="0">
                <a:latin typeface="Arial" panose="020B0604020202020204" pitchFamily="34" charset="0"/>
                <a:cs typeface="Arial" panose="020B0604020202020204" pitchFamily="34" charset="0"/>
              </a:rPr>
              <a:t> e Imran – 19)</a:t>
            </a:r>
          </a:p>
          <a:p>
            <a:pPr marL="0" indent="0">
              <a:buNone/>
            </a:pPr>
            <a:r>
              <a:rPr lang="en-US" b="1" i="1" dirty="0">
                <a:latin typeface="Arial" panose="020B0604020202020204" pitchFamily="34" charset="0"/>
                <a:cs typeface="Arial" panose="020B0604020202020204" pitchFamily="34" charset="0"/>
              </a:rPr>
              <a:t>“He is the One who has sent down His Messenger with guidance and the </a:t>
            </a:r>
            <a:r>
              <a:rPr lang="en-US" b="1" i="1" u="sng" dirty="0">
                <a:latin typeface="Arial" panose="020B0604020202020204" pitchFamily="34" charset="0"/>
                <a:cs typeface="Arial" panose="020B0604020202020204" pitchFamily="34" charset="0"/>
              </a:rPr>
              <a:t>faith of truth (</a:t>
            </a:r>
            <a:r>
              <a:rPr lang="en-US" b="1" i="1" u="sng" dirty="0" err="1">
                <a:latin typeface="Arial" panose="020B0604020202020204" pitchFamily="34" charset="0"/>
                <a:cs typeface="Arial" panose="020B0604020202020204" pitchFamily="34" charset="0"/>
              </a:rPr>
              <a:t>deen</a:t>
            </a:r>
            <a:r>
              <a:rPr lang="en-US" b="1" i="1" u="sng" dirty="0">
                <a:latin typeface="Arial" panose="020B0604020202020204" pitchFamily="34" charset="0"/>
                <a:cs typeface="Arial" panose="020B0604020202020204" pitchFamily="34" charset="0"/>
              </a:rPr>
              <a:t>)</a:t>
            </a:r>
            <a:r>
              <a:rPr lang="en-US" b="1" i="1" dirty="0">
                <a:latin typeface="Arial" panose="020B0604020202020204" pitchFamily="34" charset="0"/>
                <a:cs typeface="Arial" panose="020B0604020202020204" pitchFamily="34" charset="0"/>
              </a:rPr>
              <a:t>, so that He makes it prevail over every other faith, no matter how the idolaters hate it.”</a:t>
            </a:r>
            <a:r>
              <a:rPr lang="en-US" b="1" dirty="0">
                <a:latin typeface="Arial" panose="020B0604020202020204" pitchFamily="34" charset="0"/>
                <a:cs typeface="Arial" panose="020B0604020202020204" pitchFamily="34" charset="0"/>
              </a:rPr>
              <a:t> (At-</a:t>
            </a:r>
            <a:r>
              <a:rPr lang="en-US" b="1" dirty="0" err="1">
                <a:latin typeface="Arial" panose="020B0604020202020204" pitchFamily="34" charset="0"/>
                <a:cs typeface="Arial" panose="020B0604020202020204" pitchFamily="34" charset="0"/>
              </a:rPr>
              <a:t>Tawbah</a:t>
            </a:r>
            <a:r>
              <a:rPr lang="en-US" b="1" dirty="0">
                <a:latin typeface="Arial" panose="020B0604020202020204" pitchFamily="34" charset="0"/>
                <a:cs typeface="Arial" panose="020B0604020202020204" pitchFamily="34" charset="0"/>
              </a:rPr>
              <a:t> – 33)</a:t>
            </a:r>
          </a:p>
          <a:p>
            <a:pPr marL="0" indent="0">
              <a:buNone/>
            </a:pPr>
            <a:r>
              <a:rPr lang="en-US" i="1" dirty="0">
                <a:latin typeface="Arial" panose="020B0604020202020204" pitchFamily="34" charset="0"/>
                <a:cs typeface="Arial" panose="020B0604020202020204" pitchFamily="34" charset="0"/>
              </a:rPr>
              <a:t>  </a:t>
            </a:r>
          </a:p>
          <a:p>
            <a:pPr marL="0" indent="0">
              <a:buNone/>
            </a:pPr>
            <a:r>
              <a:rPr lang="en-US" b="1" i="1" dirty="0">
                <a:latin typeface="Arial" panose="020B0604020202020204" pitchFamily="34" charset="0"/>
                <a:cs typeface="Arial" panose="020B0604020202020204" pitchFamily="34" charset="0"/>
              </a:rPr>
              <a:t>Conclude by saying;</a:t>
            </a:r>
          </a:p>
          <a:p>
            <a:pPr>
              <a:buFontTx/>
              <a:buChar char="-"/>
            </a:pPr>
            <a:r>
              <a:rPr lang="en-US" dirty="0">
                <a:latin typeface="Arial" panose="020B0604020202020204" pitchFamily="34" charset="0"/>
                <a:cs typeface="Arial" panose="020B0604020202020204" pitchFamily="34" charset="0"/>
              </a:rPr>
              <a:t>Islam not only provides a set of beliefs and rituals, but also a complete code of life consisting of a social, political, economic, judicial and administrative system for the humanity to follow so that they may be successful in both the worlds.</a:t>
            </a:r>
          </a:p>
          <a:p>
            <a:pPr>
              <a:buFontTx/>
              <a:buChar char="-"/>
            </a:pPr>
            <a:r>
              <a:rPr lang="en-US" dirty="0">
                <a:latin typeface="Arial" panose="020B0604020202020204" pitchFamily="34" charset="0"/>
                <a:cs typeface="Arial" panose="020B0604020202020204" pitchFamily="34" charset="0"/>
              </a:rPr>
              <a:t>The motive of our lives as described by the Quran is to worship Allah;</a:t>
            </a:r>
          </a:p>
          <a:p>
            <a:pPr marL="0" indent="0">
              <a:buNone/>
            </a:pPr>
            <a:r>
              <a:rPr lang="en-US" i="1" dirty="0">
                <a:latin typeface="Arial" panose="020B0604020202020204" pitchFamily="34" charset="0"/>
                <a:cs typeface="Arial" panose="020B0604020202020204" pitchFamily="34" charset="0"/>
              </a:rPr>
              <a:t>“I did not create the </a:t>
            </a:r>
            <a:r>
              <a:rPr lang="en-US" i="1" dirty="0" err="1">
                <a:latin typeface="Arial" panose="020B0604020202020204" pitchFamily="34" charset="0"/>
                <a:cs typeface="Arial" panose="020B0604020202020204" pitchFamily="34" charset="0"/>
              </a:rPr>
              <a:t>Jinns</a:t>
            </a:r>
            <a:r>
              <a:rPr lang="en-US" i="1" dirty="0">
                <a:latin typeface="Arial" panose="020B0604020202020204" pitchFamily="34" charset="0"/>
                <a:cs typeface="Arial" panose="020B0604020202020204" pitchFamily="34" charset="0"/>
              </a:rPr>
              <a:t> and the humans except for the purpose that they should worship me.” </a:t>
            </a:r>
            <a:r>
              <a:rPr lang="en-US" dirty="0">
                <a:latin typeface="Arial" panose="020B0604020202020204" pitchFamily="34" charset="0"/>
                <a:cs typeface="Arial" panose="020B0604020202020204" pitchFamily="34" charset="0"/>
              </a:rPr>
              <a:t>(</a:t>
            </a:r>
            <a:r>
              <a:rPr lang="en-US" dirty="0" err="1">
                <a:latin typeface="Arial" panose="020B0604020202020204" pitchFamily="34" charset="0"/>
                <a:cs typeface="Arial" panose="020B0604020202020204" pitchFamily="34" charset="0"/>
              </a:rPr>
              <a:t>Az-Zariyat</a:t>
            </a:r>
            <a:r>
              <a:rPr lang="en-US" dirty="0">
                <a:latin typeface="Arial" panose="020B0604020202020204" pitchFamily="34" charset="0"/>
                <a:cs typeface="Arial" panose="020B0604020202020204" pitchFamily="34" charset="0"/>
              </a:rPr>
              <a:t> – 56)</a:t>
            </a:r>
            <a:endParaRPr lang="en-US" i="1" dirty="0">
              <a:latin typeface="Arial" panose="020B0604020202020204" pitchFamily="34" charset="0"/>
              <a:cs typeface="Arial" panose="020B0604020202020204" pitchFamily="34" charset="0"/>
            </a:endParaRPr>
          </a:p>
          <a:p>
            <a:pPr>
              <a:buFontTx/>
              <a:buChar char="-"/>
            </a:pPr>
            <a:endParaRPr lang="en-GB"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5424394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983346" y="1326524"/>
            <a:ext cx="9878096" cy="4984124"/>
          </a:xfrm>
        </p:spPr>
        <p:txBody>
          <a:bodyPr/>
          <a:lstStyle/>
          <a:p>
            <a:pPr>
              <a:buFontTx/>
              <a:buChar char="-"/>
            </a:pPr>
            <a:r>
              <a:rPr lang="en-US" dirty="0">
                <a:latin typeface="Arial" panose="020B0604020202020204" pitchFamily="34" charset="0"/>
                <a:cs typeface="Arial" panose="020B0604020202020204" pitchFamily="34" charset="0"/>
              </a:rPr>
              <a:t>However, worshipping Him all our lives is not possible if worship is limited to a set of rituals as we, as humans, have humanely needs.</a:t>
            </a:r>
          </a:p>
          <a:p>
            <a:pPr>
              <a:buFontTx/>
              <a:buChar char="-"/>
            </a:pPr>
            <a:r>
              <a:rPr lang="en-US" dirty="0">
                <a:latin typeface="Arial" panose="020B0604020202020204" pitchFamily="34" charset="0"/>
                <a:cs typeface="Arial" panose="020B0604020202020204" pitchFamily="34" charset="0"/>
              </a:rPr>
              <a:t>That is why Allah has gifted us with Islam; a complete code of life.</a:t>
            </a:r>
          </a:p>
          <a:p>
            <a:pPr>
              <a:buFontTx/>
              <a:buChar char="-"/>
            </a:pPr>
            <a:r>
              <a:rPr lang="en-US" dirty="0">
                <a:latin typeface="Arial" panose="020B0604020202020204" pitchFamily="34" charset="0"/>
                <a:cs typeface="Arial" panose="020B0604020202020204" pitchFamily="34" charset="0"/>
              </a:rPr>
              <a:t>It guides us with a complete manual, and provide us with all kinds of systems needed to lead our lives.</a:t>
            </a:r>
          </a:p>
          <a:p>
            <a:pPr>
              <a:buFontTx/>
              <a:buChar char="-"/>
            </a:pPr>
            <a:r>
              <a:rPr lang="en-US" dirty="0">
                <a:latin typeface="Arial" panose="020B0604020202020204" pitchFamily="34" charset="0"/>
                <a:cs typeface="Arial" panose="020B0604020202020204" pitchFamily="34" charset="0"/>
              </a:rPr>
              <a:t>If one wishes, he can perform every act, worldly or spiritual, according to the teachings of Islam, and thus, worship Allah all their life.</a:t>
            </a:r>
            <a:endParaRPr lang="en-GB"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426268376"/>
      </p:ext>
    </p:extLst>
  </p:cSld>
  <p:clrMapOvr>
    <a:masterClrMapping/>
  </p:clrMapOvr>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3652</TotalTime>
  <Words>6147</Words>
  <Application>Microsoft Macintosh PowerPoint</Application>
  <PresentationFormat>Widescreen</PresentationFormat>
  <Paragraphs>431</Paragraphs>
  <Slides>43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43</vt:i4>
      </vt:variant>
    </vt:vector>
  </HeadingPairs>
  <TitlesOfParts>
    <vt:vector size="48" baseType="lpstr">
      <vt:lpstr>Arial</vt:lpstr>
      <vt:lpstr>Century Gothic</vt:lpstr>
      <vt:lpstr>Wingdings</vt:lpstr>
      <vt:lpstr>Wingdings 3</vt:lpstr>
      <vt:lpstr>Wisp</vt:lpstr>
      <vt:lpstr>Section 1 Introduction to Islam</vt:lpstr>
      <vt:lpstr>Past Paper Questions</vt:lpstr>
      <vt:lpstr>Concept of Islam</vt:lpstr>
      <vt:lpstr>PowerPoint Presentation</vt:lpstr>
      <vt:lpstr>Importance of Din in Human Life</vt:lpstr>
      <vt:lpstr>PowerPoint Presentation</vt:lpstr>
      <vt:lpstr>Difference between Deen &amp; Religion (Mazhab)</vt:lpstr>
      <vt:lpstr>PowerPoint Presentation</vt:lpstr>
      <vt:lpstr>PowerPoint Presentation</vt:lpstr>
      <vt:lpstr>Distinctive Aspects of Islam</vt:lpstr>
      <vt:lpstr>PowerPoint Presentation</vt:lpstr>
      <vt:lpstr>PowerPoint Presentation</vt:lpstr>
      <vt:lpstr>PowerPoint Presentation</vt:lpstr>
      <vt:lpstr>Islamic Beliefs &amp; Their Impacts</vt:lpstr>
      <vt:lpstr>PowerPoint Presentation</vt:lpstr>
      <vt:lpstr>Impacts on an Individual &amp; Society</vt:lpstr>
      <vt:lpstr>PowerPoint Presentation</vt:lpstr>
      <vt:lpstr>PowerPoint Presentation</vt:lpstr>
      <vt:lpstr>PowerPoint Presentation</vt:lpstr>
      <vt:lpstr>Belief in Angels</vt:lpstr>
      <vt:lpstr>Belief in Akhirah; The Life Hereafter</vt:lpstr>
      <vt:lpstr>PowerPoint Presentation</vt:lpstr>
      <vt:lpstr>Impacts of Belief in Aakhirah </vt:lpstr>
      <vt:lpstr>Islamic Worships (Ibaadah) &amp; Their Impacts</vt:lpstr>
      <vt:lpstr> Prayer (Salaat)</vt:lpstr>
      <vt:lpstr>PowerPoint Presentation</vt:lpstr>
      <vt:lpstr>Impacts of Salaat on an Individual &amp; Society</vt:lpstr>
      <vt:lpstr>PowerPoint Presentation</vt:lpstr>
      <vt:lpstr>PowerPoint Presentation</vt:lpstr>
      <vt:lpstr>Zakat</vt:lpstr>
      <vt:lpstr>The Eight Categories</vt:lpstr>
      <vt:lpstr>Impacts of Zakat</vt:lpstr>
      <vt:lpstr>PowerPoint Presentation</vt:lpstr>
      <vt:lpstr>PowerPoint Presentation</vt:lpstr>
      <vt:lpstr>PowerPoint Presentation</vt:lpstr>
      <vt:lpstr>Saum (Fasting)</vt:lpstr>
      <vt:lpstr>Impacts of Fasting</vt:lpstr>
      <vt:lpstr>PowerPoint Presentation</vt:lpstr>
      <vt:lpstr>PowerPoint Presentation</vt:lpstr>
      <vt:lpstr>Hajj (Pilgrimage)</vt:lpstr>
      <vt:lpstr>Impacts of Hajj</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Section 1 Introduction to Islam</dc:title>
  <dc:creator>Abubakr</dc:creator>
  <cp:lastModifiedBy>Abubakar Ilyas</cp:lastModifiedBy>
  <cp:revision>71</cp:revision>
  <dcterms:created xsi:type="dcterms:W3CDTF">2021-02-21T07:46:11Z</dcterms:created>
  <dcterms:modified xsi:type="dcterms:W3CDTF">2023-07-11T09:07:17Z</dcterms:modified>
</cp:coreProperties>
</file>