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theme/theme4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 id="2147483972" r:id="rId28"/>
    <p:sldMasterId id="2147483984" r:id="rId29"/>
    <p:sldMasterId id="2147483996" r:id="rId30"/>
    <p:sldMasterId id="2147484008" r:id="rId31"/>
    <p:sldMasterId id="2147484020" r:id="rId32"/>
    <p:sldMasterId id="2147484032" r:id="rId33"/>
    <p:sldMasterId id="2147484044" r:id="rId34"/>
    <p:sldMasterId id="2147484056" r:id="rId35"/>
    <p:sldMasterId id="2147484068" r:id="rId36"/>
    <p:sldMasterId id="2147484080" r:id="rId37"/>
    <p:sldMasterId id="2147484092" r:id="rId38"/>
    <p:sldMasterId id="2147484104" r:id="rId39"/>
    <p:sldMasterId id="2147484116" r:id="rId40"/>
    <p:sldMasterId id="2147484128" r:id="rId41"/>
    <p:sldMasterId id="2147484140" r:id="rId42"/>
    <p:sldMasterId id="2147484152" r:id="rId43"/>
    <p:sldMasterId id="2147484164" r:id="rId44"/>
    <p:sldMasterId id="2147484176" r:id="rId45"/>
    <p:sldMasterId id="2147484188" r:id="rId46"/>
  </p:sldMasterIdLst>
  <p:notesMasterIdLst>
    <p:notesMasterId r:id="rId117"/>
  </p:notesMasterIdLst>
  <p:sldIdLst>
    <p:sldId id="256" r:id="rId47"/>
    <p:sldId id="257" r:id="rId48"/>
    <p:sldId id="258" r:id="rId49"/>
    <p:sldId id="259" r:id="rId50"/>
    <p:sldId id="260" r:id="rId51"/>
    <p:sldId id="261" r:id="rId52"/>
    <p:sldId id="262" r:id="rId53"/>
    <p:sldId id="263" r:id="rId54"/>
    <p:sldId id="264" r:id="rId55"/>
    <p:sldId id="265" r:id="rId56"/>
    <p:sldId id="266" r:id="rId57"/>
    <p:sldId id="267" r:id="rId58"/>
    <p:sldId id="268" r:id="rId59"/>
    <p:sldId id="269" r:id="rId60"/>
    <p:sldId id="270" r:id="rId61"/>
    <p:sldId id="271" r:id="rId62"/>
    <p:sldId id="272" r:id="rId63"/>
    <p:sldId id="273" r:id="rId64"/>
    <p:sldId id="274" r:id="rId65"/>
    <p:sldId id="277" r:id="rId66"/>
    <p:sldId id="275" r:id="rId67"/>
    <p:sldId id="276" r:id="rId68"/>
    <p:sldId id="278" r:id="rId69"/>
    <p:sldId id="279" r:id="rId70"/>
    <p:sldId id="280" r:id="rId71"/>
    <p:sldId id="281" r:id="rId72"/>
    <p:sldId id="282" r:id="rId73"/>
    <p:sldId id="283" r:id="rId74"/>
    <p:sldId id="284" r:id="rId75"/>
    <p:sldId id="285" r:id="rId76"/>
    <p:sldId id="286" r:id="rId77"/>
    <p:sldId id="287" r:id="rId78"/>
    <p:sldId id="288" r:id="rId79"/>
    <p:sldId id="289" r:id="rId80"/>
    <p:sldId id="290" r:id="rId81"/>
    <p:sldId id="291" r:id="rId82"/>
    <p:sldId id="292" r:id="rId83"/>
    <p:sldId id="293" r:id="rId84"/>
    <p:sldId id="294" r:id="rId85"/>
    <p:sldId id="295" r:id="rId86"/>
    <p:sldId id="296" r:id="rId87"/>
    <p:sldId id="297" r:id="rId88"/>
    <p:sldId id="298" r:id="rId89"/>
    <p:sldId id="299" r:id="rId90"/>
    <p:sldId id="300" r:id="rId91"/>
    <p:sldId id="301" r:id="rId92"/>
    <p:sldId id="302" r:id="rId93"/>
    <p:sldId id="303" r:id="rId94"/>
    <p:sldId id="304" r:id="rId95"/>
    <p:sldId id="305" r:id="rId96"/>
    <p:sldId id="306" r:id="rId97"/>
    <p:sldId id="307" r:id="rId98"/>
    <p:sldId id="308" r:id="rId99"/>
    <p:sldId id="309" r:id="rId100"/>
    <p:sldId id="310" r:id="rId101"/>
    <p:sldId id="311" r:id="rId102"/>
    <p:sldId id="312" r:id="rId103"/>
    <p:sldId id="313" r:id="rId104"/>
    <p:sldId id="314" r:id="rId105"/>
    <p:sldId id="315" r:id="rId106"/>
    <p:sldId id="316" r:id="rId107"/>
    <p:sldId id="317" r:id="rId108"/>
    <p:sldId id="318" r:id="rId109"/>
    <p:sldId id="319" r:id="rId110"/>
    <p:sldId id="320" r:id="rId111"/>
    <p:sldId id="321" r:id="rId112"/>
    <p:sldId id="322" r:id="rId113"/>
    <p:sldId id="323" r:id="rId114"/>
    <p:sldId id="324" r:id="rId115"/>
    <p:sldId id="325"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95" d="100"/>
          <a:sy n="95" d="100"/>
        </p:scale>
        <p:origin x="1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notesMaster" Target="notesMasters/notesMaster1.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1.xml"/><Relationship Id="rId63" Type="http://schemas.openxmlformats.org/officeDocument/2006/relationships/slide" Target="slides/slide17.xml"/><Relationship Id="rId68" Type="http://schemas.openxmlformats.org/officeDocument/2006/relationships/slide" Target="slides/slide22.xml"/><Relationship Id="rId84" Type="http://schemas.openxmlformats.org/officeDocument/2006/relationships/slide" Target="slides/slide38.xml"/><Relationship Id="rId89" Type="http://schemas.openxmlformats.org/officeDocument/2006/relationships/slide" Target="slides/slide43.xml"/><Relationship Id="rId112" Type="http://schemas.openxmlformats.org/officeDocument/2006/relationships/slide" Target="slides/slide66.xml"/><Relationship Id="rId16" Type="http://schemas.openxmlformats.org/officeDocument/2006/relationships/slideMaster" Target="slideMasters/slideMaster16.xml"/><Relationship Id="rId107" Type="http://schemas.openxmlformats.org/officeDocument/2006/relationships/slide" Target="slides/slide6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7.xml"/><Relationship Id="rId58" Type="http://schemas.openxmlformats.org/officeDocument/2006/relationships/slide" Target="slides/slide12.xml"/><Relationship Id="rId74" Type="http://schemas.openxmlformats.org/officeDocument/2006/relationships/slide" Target="slides/slide28.xml"/><Relationship Id="rId79" Type="http://schemas.openxmlformats.org/officeDocument/2006/relationships/slide" Target="slides/slide33.xml"/><Relationship Id="rId102"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15.xml"/><Relationship Id="rId82" Type="http://schemas.openxmlformats.org/officeDocument/2006/relationships/slide" Target="slides/slide36.xml"/><Relationship Id="rId90" Type="http://schemas.openxmlformats.org/officeDocument/2006/relationships/slide" Target="slides/slide44.xml"/><Relationship Id="rId95" Type="http://schemas.openxmlformats.org/officeDocument/2006/relationships/slide" Target="slides/slide4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2.xml"/><Relationship Id="rId56" Type="http://schemas.openxmlformats.org/officeDocument/2006/relationships/slide" Target="slides/slide10.xml"/><Relationship Id="rId64" Type="http://schemas.openxmlformats.org/officeDocument/2006/relationships/slide" Target="slides/slide18.xml"/><Relationship Id="rId69" Type="http://schemas.openxmlformats.org/officeDocument/2006/relationships/slide" Target="slides/slide23.xml"/><Relationship Id="rId77" Type="http://schemas.openxmlformats.org/officeDocument/2006/relationships/slide" Target="slides/slide31.xml"/><Relationship Id="rId100" Type="http://schemas.openxmlformats.org/officeDocument/2006/relationships/slide" Target="slides/slide54.xml"/><Relationship Id="rId105" Type="http://schemas.openxmlformats.org/officeDocument/2006/relationships/slide" Target="slides/slide59.xml"/><Relationship Id="rId113" Type="http://schemas.openxmlformats.org/officeDocument/2006/relationships/slide" Target="slides/slide67.xml"/><Relationship Id="rId11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5.xml"/><Relationship Id="rId72" Type="http://schemas.openxmlformats.org/officeDocument/2006/relationships/slide" Target="slides/slide26.xml"/><Relationship Id="rId80" Type="http://schemas.openxmlformats.org/officeDocument/2006/relationships/slide" Target="slides/slide34.xml"/><Relationship Id="rId85" Type="http://schemas.openxmlformats.org/officeDocument/2006/relationships/slide" Target="slides/slide39.xml"/><Relationship Id="rId93" Type="http://schemas.openxmlformats.org/officeDocument/2006/relationships/slide" Target="slides/slide47.xml"/><Relationship Id="rId98" Type="http://schemas.openxmlformats.org/officeDocument/2006/relationships/slide" Target="slides/slide52.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3.xml"/><Relationship Id="rId67" Type="http://schemas.openxmlformats.org/officeDocument/2006/relationships/slide" Target="slides/slide21.xml"/><Relationship Id="rId103" Type="http://schemas.openxmlformats.org/officeDocument/2006/relationships/slide" Target="slides/slide57.xml"/><Relationship Id="rId108" Type="http://schemas.openxmlformats.org/officeDocument/2006/relationships/slide" Target="slides/slide62.xml"/><Relationship Id="rId116" Type="http://schemas.openxmlformats.org/officeDocument/2006/relationships/slide" Target="slides/slide7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8.xml"/><Relationship Id="rId62" Type="http://schemas.openxmlformats.org/officeDocument/2006/relationships/slide" Target="slides/slide16.xml"/><Relationship Id="rId70" Type="http://schemas.openxmlformats.org/officeDocument/2006/relationships/slide" Target="slides/slide24.xml"/><Relationship Id="rId75" Type="http://schemas.openxmlformats.org/officeDocument/2006/relationships/slide" Target="slides/slide29.xml"/><Relationship Id="rId83" Type="http://schemas.openxmlformats.org/officeDocument/2006/relationships/slide" Target="slides/slide37.xml"/><Relationship Id="rId88" Type="http://schemas.openxmlformats.org/officeDocument/2006/relationships/slide" Target="slides/slide42.xml"/><Relationship Id="rId91" Type="http://schemas.openxmlformats.org/officeDocument/2006/relationships/slide" Target="slides/slide45.xml"/><Relationship Id="rId96" Type="http://schemas.openxmlformats.org/officeDocument/2006/relationships/slide" Target="slides/slide50.xml"/><Relationship Id="rId111"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3.xml"/><Relationship Id="rId57" Type="http://schemas.openxmlformats.org/officeDocument/2006/relationships/slide" Target="slides/slide11.xml"/><Relationship Id="rId106" Type="http://schemas.openxmlformats.org/officeDocument/2006/relationships/slide" Target="slides/slide60.xml"/><Relationship Id="rId114" Type="http://schemas.openxmlformats.org/officeDocument/2006/relationships/slide" Target="slides/slide68.xml"/><Relationship Id="rId119"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slide" Target="slides/slide19.xml"/><Relationship Id="rId73" Type="http://schemas.openxmlformats.org/officeDocument/2006/relationships/slide" Target="slides/slide27.xml"/><Relationship Id="rId78" Type="http://schemas.openxmlformats.org/officeDocument/2006/relationships/slide" Target="slides/slide32.xml"/><Relationship Id="rId81" Type="http://schemas.openxmlformats.org/officeDocument/2006/relationships/slide" Target="slides/slide35.xml"/><Relationship Id="rId86" Type="http://schemas.openxmlformats.org/officeDocument/2006/relationships/slide" Target="slides/slide40.xml"/><Relationship Id="rId94" Type="http://schemas.openxmlformats.org/officeDocument/2006/relationships/slide" Target="slides/slide48.xml"/><Relationship Id="rId99" Type="http://schemas.openxmlformats.org/officeDocument/2006/relationships/slide" Target="slides/slide53.xml"/><Relationship Id="rId101"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3.xml"/><Relationship Id="rId34" Type="http://schemas.openxmlformats.org/officeDocument/2006/relationships/slideMaster" Target="slideMasters/slideMaster34.xml"/><Relationship Id="rId50" Type="http://schemas.openxmlformats.org/officeDocument/2006/relationships/slide" Target="slides/slide4.xml"/><Relationship Id="rId55" Type="http://schemas.openxmlformats.org/officeDocument/2006/relationships/slide" Target="slides/slide9.xml"/><Relationship Id="rId76" Type="http://schemas.openxmlformats.org/officeDocument/2006/relationships/slide" Target="slides/slide30.xml"/><Relationship Id="rId97" Type="http://schemas.openxmlformats.org/officeDocument/2006/relationships/slide" Target="slides/slide51.xml"/><Relationship Id="rId104" Type="http://schemas.openxmlformats.org/officeDocument/2006/relationships/slide" Target="slides/slide58.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25.xml"/><Relationship Id="rId92" Type="http://schemas.openxmlformats.org/officeDocument/2006/relationships/slide" Target="slides/slide4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20.xml"/><Relationship Id="rId87" Type="http://schemas.openxmlformats.org/officeDocument/2006/relationships/slide" Target="slides/slide41.xml"/><Relationship Id="rId110" Type="http://schemas.openxmlformats.org/officeDocument/2006/relationships/slide" Target="slides/slide64.xml"/><Relationship Id="rId115" Type="http://schemas.openxmlformats.org/officeDocument/2006/relationships/slide" Target="slides/slide6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08D00-EE02-4BC6-98D2-D066CCC270DE}" type="doc">
      <dgm:prSet loTypeId="urn:microsoft.com/office/officeart/2005/8/layout/radial3" loCatId="relationship" qsTypeId="urn:microsoft.com/office/officeart/2005/8/quickstyle/3d3" qsCatId="3D" csTypeId="urn:microsoft.com/office/officeart/2005/8/colors/accent1_2" csCatId="accent1" phldr="1"/>
      <dgm:spPr/>
      <dgm:t>
        <a:bodyPr/>
        <a:lstStyle/>
        <a:p>
          <a:endParaRPr lang="en-US"/>
        </a:p>
      </dgm:t>
    </dgm:pt>
    <dgm:pt modelId="{D31037EE-E1DB-4531-8A4E-72C261DE99F2}">
      <dgm:prSet phldrT="[Text]"/>
      <dgm:spPr/>
      <dgm:t>
        <a:bodyPr/>
        <a:lstStyle/>
        <a:p>
          <a:r>
            <a:rPr lang="en-US" b="1" dirty="0" smtClean="0">
              <a:solidFill>
                <a:srgbClr val="C00000"/>
              </a:solidFill>
            </a:rPr>
            <a:t>Ancient Civilizations</a:t>
          </a:r>
          <a:endParaRPr lang="en-US" b="1" dirty="0">
            <a:solidFill>
              <a:srgbClr val="C00000"/>
            </a:solidFill>
          </a:endParaRPr>
        </a:p>
      </dgm:t>
    </dgm:pt>
    <dgm:pt modelId="{E18747FC-B925-4889-BB4A-8F905553709F}" type="parTrans" cxnId="{419F7F43-D9AA-4B37-88A4-6D67DCF31706}">
      <dgm:prSet/>
      <dgm:spPr/>
      <dgm:t>
        <a:bodyPr/>
        <a:lstStyle/>
        <a:p>
          <a:endParaRPr lang="en-US"/>
        </a:p>
      </dgm:t>
    </dgm:pt>
    <dgm:pt modelId="{0FF533BA-E5B2-43E1-BF46-BAA91A2A9910}" type="sibTrans" cxnId="{419F7F43-D9AA-4B37-88A4-6D67DCF31706}">
      <dgm:prSet/>
      <dgm:spPr/>
      <dgm:t>
        <a:bodyPr/>
        <a:lstStyle/>
        <a:p>
          <a:endParaRPr lang="en-US"/>
        </a:p>
      </dgm:t>
    </dgm:pt>
    <dgm:pt modelId="{F0B1C9C6-200F-43AC-AD5A-8DD64A2E8ED3}">
      <dgm:prSet phldrT="[Text]" custT="1"/>
      <dgm:spPr/>
      <dgm:t>
        <a:bodyPr/>
        <a:lstStyle/>
        <a:p>
          <a:r>
            <a:rPr lang="en-US" sz="1800" b="1" dirty="0" smtClean="0">
              <a:solidFill>
                <a:schemeClr val="tx1"/>
              </a:solidFill>
            </a:rPr>
            <a:t>Caral-Supe</a:t>
          </a:r>
          <a:endParaRPr lang="en-US" sz="1800" b="1" dirty="0">
            <a:solidFill>
              <a:schemeClr val="tx1"/>
            </a:solidFill>
          </a:endParaRPr>
        </a:p>
      </dgm:t>
    </dgm:pt>
    <dgm:pt modelId="{82EE5D70-A791-449A-A8D3-90E3B0B27886}" type="parTrans" cxnId="{A0172E79-149A-4A90-859F-F9F3D84DD532}">
      <dgm:prSet/>
      <dgm:spPr/>
      <dgm:t>
        <a:bodyPr/>
        <a:lstStyle/>
        <a:p>
          <a:endParaRPr lang="en-US"/>
        </a:p>
      </dgm:t>
    </dgm:pt>
    <dgm:pt modelId="{A0D8A656-3A58-4483-AAE0-638242B4C6AF}" type="sibTrans" cxnId="{A0172E79-149A-4A90-859F-F9F3D84DD532}">
      <dgm:prSet/>
      <dgm:spPr/>
      <dgm:t>
        <a:bodyPr/>
        <a:lstStyle/>
        <a:p>
          <a:endParaRPr lang="en-US"/>
        </a:p>
      </dgm:t>
    </dgm:pt>
    <dgm:pt modelId="{B675A855-FD5B-4B81-B6CF-0491AAA73766}">
      <dgm:prSet phldrT="[Text]" custT="1"/>
      <dgm:spPr/>
      <dgm:t>
        <a:bodyPr/>
        <a:lstStyle/>
        <a:p>
          <a:r>
            <a:rPr lang="en-US" sz="1800" b="1" dirty="0" smtClean="0">
              <a:solidFill>
                <a:schemeClr val="tx1"/>
              </a:solidFill>
            </a:rPr>
            <a:t>Olmec</a:t>
          </a:r>
          <a:endParaRPr lang="en-US" sz="1800" b="1" dirty="0">
            <a:solidFill>
              <a:schemeClr val="tx1"/>
            </a:solidFill>
          </a:endParaRPr>
        </a:p>
      </dgm:t>
    </dgm:pt>
    <dgm:pt modelId="{0A1549A5-D143-463E-83F9-4C5EB5092929}" type="parTrans" cxnId="{4D8C905B-C966-4C10-8D7C-36BAB16E5160}">
      <dgm:prSet/>
      <dgm:spPr/>
      <dgm:t>
        <a:bodyPr/>
        <a:lstStyle/>
        <a:p>
          <a:endParaRPr lang="en-US"/>
        </a:p>
      </dgm:t>
    </dgm:pt>
    <dgm:pt modelId="{F50F3BC9-7500-49B3-9D75-997184A587CF}" type="sibTrans" cxnId="{4D8C905B-C966-4C10-8D7C-36BAB16E5160}">
      <dgm:prSet/>
      <dgm:spPr/>
      <dgm:t>
        <a:bodyPr/>
        <a:lstStyle/>
        <a:p>
          <a:endParaRPr lang="en-US"/>
        </a:p>
      </dgm:t>
    </dgm:pt>
    <dgm:pt modelId="{C6133BB7-9FC0-4959-8516-85EA62C7A1B9}">
      <dgm:prSet phldrT="[Text]" custT="1"/>
      <dgm:spPr/>
      <dgm:t>
        <a:bodyPr/>
        <a:lstStyle/>
        <a:p>
          <a:r>
            <a:rPr lang="en-US" sz="1800" b="1" dirty="0" smtClean="0">
              <a:solidFill>
                <a:schemeClr val="tx1"/>
              </a:solidFill>
            </a:rPr>
            <a:t>Maya</a:t>
          </a:r>
          <a:endParaRPr lang="en-US" sz="1800" b="1" dirty="0">
            <a:solidFill>
              <a:schemeClr val="tx1"/>
            </a:solidFill>
          </a:endParaRPr>
        </a:p>
      </dgm:t>
    </dgm:pt>
    <dgm:pt modelId="{49F0CE7B-85A2-488F-B5CB-F7E7FCDEAC46}" type="parTrans" cxnId="{78FE2E6E-EFF3-47F3-AE9D-10771D0A74A3}">
      <dgm:prSet/>
      <dgm:spPr/>
      <dgm:t>
        <a:bodyPr/>
        <a:lstStyle/>
        <a:p>
          <a:endParaRPr lang="en-US"/>
        </a:p>
      </dgm:t>
    </dgm:pt>
    <dgm:pt modelId="{4756616F-FDD0-468C-80CB-8CC7E4FC4E43}" type="sibTrans" cxnId="{78FE2E6E-EFF3-47F3-AE9D-10771D0A74A3}">
      <dgm:prSet/>
      <dgm:spPr/>
      <dgm:t>
        <a:bodyPr/>
        <a:lstStyle/>
        <a:p>
          <a:endParaRPr lang="en-US"/>
        </a:p>
      </dgm:t>
    </dgm:pt>
    <dgm:pt modelId="{83AEE742-EB96-4731-88F7-025C735ED946}">
      <dgm:prSet phldrT="[Text]" custT="1"/>
      <dgm:spPr/>
      <dgm:t>
        <a:bodyPr/>
        <a:lstStyle/>
        <a:p>
          <a:r>
            <a:rPr lang="en-US" sz="1800" b="1" dirty="0" smtClean="0">
              <a:solidFill>
                <a:schemeClr val="tx1"/>
              </a:solidFill>
            </a:rPr>
            <a:t>Zapotec</a:t>
          </a:r>
          <a:endParaRPr lang="en-US" sz="1800" b="1" dirty="0">
            <a:solidFill>
              <a:schemeClr val="tx1"/>
            </a:solidFill>
          </a:endParaRPr>
        </a:p>
      </dgm:t>
    </dgm:pt>
    <dgm:pt modelId="{6656E3CD-8811-46CD-96A4-EA94DE869F28}" type="parTrans" cxnId="{9818F033-FBFD-4F67-8B87-1966BAEFCBC7}">
      <dgm:prSet/>
      <dgm:spPr/>
      <dgm:t>
        <a:bodyPr/>
        <a:lstStyle/>
        <a:p>
          <a:endParaRPr lang="en-US"/>
        </a:p>
      </dgm:t>
    </dgm:pt>
    <dgm:pt modelId="{AABDF177-A365-4AF2-A82C-74DB6034DF85}" type="sibTrans" cxnId="{9818F033-FBFD-4F67-8B87-1966BAEFCBC7}">
      <dgm:prSet/>
      <dgm:spPr/>
      <dgm:t>
        <a:bodyPr/>
        <a:lstStyle/>
        <a:p>
          <a:endParaRPr lang="en-US"/>
        </a:p>
      </dgm:t>
    </dgm:pt>
    <dgm:pt modelId="{09B3BA44-442A-4E87-9445-F98E6A69179D}">
      <dgm:prSet phldrT="[Text]" custT="1"/>
      <dgm:spPr/>
      <dgm:t>
        <a:bodyPr/>
        <a:lstStyle/>
        <a:p>
          <a:r>
            <a:rPr lang="en-US" sz="1800" b="1" dirty="0" smtClean="0">
              <a:solidFill>
                <a:schemeClr val="tx1"/>
              </a:solidFill>
            </a:rPr>
            <a:t>Nazca</a:t>
          </a:r>
          <a:endParaRPr lang="en-US" sz="1800" b="1" dirty="0">
            <a:solidFill>
              <a:schemeClr val="tx1"/>
            </a:solidFill>
          </a:endParaRPr>
        </a:p>
      </dgm:t>
    </dgm:pt>
    <dgm:pt modelId="{E64F1F0E-48C4-4807-8C8E-9F752D058DBD}" type="parTrans" cxnId="{B211D33F-7520-4FEF-9298-5379EB478021}">
      <dgm:prSet/>
      <dgm:spPr/>
      <dgm:t>
        <a:bodyPr/>
        <a:lstStyle/>
        <a:p>
          <a:endParaRPr lang="en-US"/>
        </a:p>
      </dgm:t>
    </dgm:pt>
    <dgm:pt modelId="{6DDEEA7E-45D7-4D0B-B645-E8729763A599}" type="sibTrans" cxnId="{B211D33F-7520-4FEF-9298-5379EB478021}">
      <dgm:prSet/>
      <dgm:spPr/>
      <dgm:t>
        <a:bodyPr/>
        <a:lstStyle/>
        <a:p>
          <a:endParaRPr lang="en-US"/>
        </a:p>
      </dgm:t>
    </dgm:pt>
    <dgm:pt modelId="{219F39B8-9D55-4438-A762-BC0069D4D1B3}">
      <dgm:prSet phldrT="[Text]" custT="1"/>
      <dgm:spPr/>
      <dgm:t>
        <a:bodyPr/>
        <a:lstStyle/>
        <a:p>
          <a:r>
            <a:rPr lang="en-US" sz="1800" b="1" dirty="0" smtClean="0">
              <a:solidFill>
                <a:schemeClr val="tx1"/>
              </a:solidFill>
            </a:rPr>
            <a:t>Tiwanaku</a:t>
          </a:r>
          <a:endParaRPr lang="en-US" sz="1800" b="1" dirty="0">
            <a:solidFill>
              <a:schemeClr val="tx1"/>
            </a:solidFill>
          </a:endParaRPr>
        </a:p>
      </dgm:t>
    </dgm:pt>
    <dgm:pt modelId="{EC1A7869-EEE5-4B25-B3FB-4BA1D91B5453}" type="parTrans" cxnId="{AEBCC9A1-6BBA-424E-BE88-77ECB8F8AA44}">
      <dgm:prSet/>
      <dgm:spPr/>
      <dgm:t>
        <a:bodyPr/>
        <a:lstStyle/>
        <a:p>
          <a:endParaRPr lang="en-US"/>
        </a:p>
      </dgm:t>
    </dgm:pt>
    <dgm:pt modelId="{2E1B399A-C2B3-4CF2-8CF6-BEEE7AA63A95}" type="sibTrans" cxnId="{AEBCC9A1-6BBA-424E-BE88-77ECB8F8AA44}">
      <dgm:prSet/>
      <dgm:spPr/>
      <dgm:t>
        <a:bodyPr/>
        <a:lstStyle/>
        <a:p>
          <a:endParaRPr lang="en-US"/>
        </a:p>
      </dgm:t>
    </dgm:pt>
    <dgm:pt modelId="{3C7A4940-44FF-430F-9FBC-090A91864130}">
      <dgm:prSet phldrT="[Text]" custT="1"/>
      <dgm:spPr/>
      <dgm:t>
        <a:bodyPr/>
        <a:lstStyle/>
        <a:p>
          <a:r>
            <a:rPr lang="en-US" sz="1800" b="1" dirty="0" smtClean="0">
              <a:solidFill>
                <a:schemeClr val="tx1"/>
              </a:solidFill>
            </a:rPr>
            <a:t>Wari</a:t>
          </a:r>
          <a:endParaRPr lang="en-US" sz="1800" b="1" dirty="0">
            <a:solidFill>
              <a:schemeClr val="tx1"/>
            </a:solidFill>
          </a:endParaRPr>
        </a:p>
      </dgm:t>
    </dgm:pt>
    <dgm:pt modelId="{F2712877-7165-4C34-8D4D-257394EB7E92}" type="parTrans" cxnId="{F8ADE1D8-2802-4152-B5C1-5E4F7766A428}">
      <dgm:prSet/>
      <dgm:spPr/>
      <dgm:t>
        <a:bodyPr/>
        <a:lstStyle/>
        <a:p>
          <a:endParaRPr lang="en-US"/>
        </a:p>
      </dgm:t>
    </dgm:pt>
    <dgm:pt modelId="{D574C2B5-EA36-4834-8826-71FCD54AEB62}" type="sibTrans" cxnId="{F8ADE1D8-2802-4152-B5C1-5E4F7766A428}">
      <dgm:prSet/>
      <dgm:spPr/>
      <dgm:t>
        <a:bodyPr/>
        <a:lstStyle/>
        <a:p>
          <a:endParaRPr lang="en-US"/>
        </a:p>
      </dgm:t>
    </dgm:pt>
    <dgm:pt modelId="{EDC86317-6FD2-4DC6-ACDB-9B40328E6247}">
      <dgm:prSet phldrT="[Text]" custT="1"/>
      <dgm:spPr/>
      <dgm:t>
        <a:bodyPr/>
        <a:lstStyle/>
        <a:p>
          <a:r>
            <a:rPr lang="en-US" sz="1800" b="1" dirty="0" smtClean="0">
              <a:solidFill>
                <a:schemeClr val="tx1"/>
              </a:solidFill>
            </a:rPr>
            <a:t>Inca</a:t>
          </a:r>
          <a:endParaRPr lang="en-US" sz="1800" b="1" dirty="0">
            <a:solidFill>
              <a:schemeClr val="tx1"/>
            </a:solidFill>
          </a:endParaRPr>
        </a:p>
      </dgm:t>
    </dgm:pt>
    <dgm:pt modelId="{B0A04E4E-88A1-44AE-8065-A7D5421D2885}" type="parTrans" cxnId="{DB04FCC6-E6E3-4F77-84AD-075E9AF8C92A}">
      <dgm:prSet/>
      <dgm:spPr/>
      <dgm:t>
        <a:bodyPr/>
        <a:lstStyle/>
        <a:p>
          <a:endParaRPr lang="en-US"/>
        </a:p>
      </dgm:t>
    </dgm:pt>
    <dgm:pt modelId="{022F1F58-D543-4511-9E2D-2AD07D899A57}" type="sibTrans" cxnId="{DB04FCC6-E6E3-4F77-84AD-075E9AF8C92A}">
      <dgm:prSet/>
      <dgm:spPr/>
      <dgm:t>
        <a:bodyPr/>
        <a:lstStyle/>
        <a:p>
          <a:endParaRPr lang="en-US"/>
        </a:p>
      </dgm:t>
    </dgm:pt>
    <dgm:pt modelId="{38110A31-6C70-46AD-B0F1-49CCE6FD27EE}">
      <dgm:prSet phldrT="[Text]" custT="1"/>
      <dgm:spPr/>
      <dgm:t>
        <a:bodyPr/>
        <a:lstStyle/>
        <a:p>
          <a:r>
            <a:rPr lang="en-US" sz="1800" b="1" dirty="0" smtClean="0">
              <a:solidFill>
                <a:schemeClr val="tx1"/>
              </a:solidFill>
            </a:rPr>
            <a:t>Aztec</a:t>
          </a:r>
          <a:endParaRPr lang="en-US" sz="1800" b="1" dirty="0">
            <a:solidFill>
              <a:schemeClr val="tx1"/>
            </a:solidFill>
          </a:endParaRPr>
        </a:p>
      </dgm:t>
    </dgm:pt>
    <dgm:pt modelId="{8FF22391-E0E0-4387-A6EB-26AF6204CC2A}" type="parTrans" cxnId="{EAB8868D-41BA-45B1-BEB8-69FCAA997A4D}">
      <dgm:prSet/>
      <dgm:spPr/>
      <dgm:t>
        <a:bodyPr/>
        <a:lstStyle/>
        <a:p>
          <a:endParaRPr lang="en-US"/>
        </a:p>
      </dgm:t>
    </dgm:pt>
    <dgm:pt modelId="{CF9F2A51-C014-4941-B2E6-ADEC01171FE0}" type="sibTrans" cxnId="{EAB8868D-41BA-45B1-BEB8-69FCAA997A4D}">
      <dgm:prSet/>
      <dgm:spPr/>
      <dgm:t>
        <a:bodyPr/>
        <a:lstStyle/>
        <a:p>
          <a:endParaRPr lang="en-US"/>
        </a:p>
      </dgm:t>
    </dgm:pt>
    <dgm:pt modelId="{47580AF2-BC0D-4031-9944-CD526778DE14}">
      <dgm:prSet phldrT="[Text]" custT="1"/>
      <dgm:spPr/>
      <dgm:t>
        <a:bodyPr/>
        <a:lstStyle/>
        <a:p>
          <a:r>
            <a:rPr lang="en-US" sz="1600" b="1" dirty="0" smtClean="0">
              <a:solidFill>
                <a:schemeClr val="tx1"/>
              </a:solidFill>
            </a:rPr>
            <a:t>Mississippian </a:t>
          </a:r>
          <a:endParaRPr lang="en-US" sz="1600" b="1" dirty="0">
            <a:solidFill>
              <a:schemeClr val="tx1"/>
            </a:solidFill>
          </a:endParaRPr>
        </a:p>
      </dgm:t>
    </dgm:pt>
    <dgm:pt modelId="{0FD7A7ED-D059-4C95-B430-8DD2F970C2E6}" type="parTrans" cxnId="{D14F9DE8-147E-4F8C-8814-526E3AF208D9}">
      <dgm:prSet/>
      <dgm:spPr/>
      <dgm:t>
        <a:bodyPr/>
        <a:lstStyle/>
        <a:p>
          <a:endParaRPr lang="en-US"/>
        </a:p>
      </dgm:t>
    </dgm:pt>
    <dgm:pt modelId="{F46B93D1-D6E4-42B8-A602-DA4E537D7080}" type="sibTrans" cxnId="{D14F9DE8-147E-4F8C-8814-526E3AF208D9}">
      <dgm:prSet/>
      <dgm:spPr/>
      <dgm:t>
        <a:bodyPr/>
        <a:lstStyle/>
        <a:p>
          <a:endParaRPr lang="en-US"/>
        </a:p>
      </dgm:t>
    </dgm:pt>
    <dgm:pt modelId="{1908ED96-512D-40C3-BB28-13F6B0A7A91D}">
      <dgm:prSet phldrT="[Text]" custT="1"/>
      <dgm:spPr/>
      <dgm:t>
        <a:bodyPr/>
        <a:lstStyle/>
        <a:p>
          <a:r>
            <a:rPr lang="en-US" sz="1600" b="1" dirty="0" smtClean="0">
              <a:solidFill>
                <a:schemeClr val="tx1"/>
              </a:solidFill>
            </a:rPr>
            <a:t>Iroquois Confederacy</a:t>
          </a:r>
          <a:endParaRPr lang="en-US" sz="1600" b="1" dirty="0">
            <a:solidFill>
              <a:schemeClr val="tx1"/>
            </a:solidFill>
          </a:endParaRPr>
        </a:p>
      </dgm:t>
    </dgm:pt>
    <dgm:pt modelId="{839DE3DB-C94D-4B5A-9974-CDBA070A3A97}" type="parTrans" cxnId="{69EA51A1-550A-49EF-A863-76CDBCEC1A57}">
      <dgm:prSet/>
      <dgm:spPr/>
      <dgm:t>
        <a:bodyPr/>
        <a:lstStyle/>
        <a:p>
          <a:endParaRPr lang="en-US"/>
        </a:p>
      </dgm:t>
    </dgm:pt>
    <dgm:pt modelId="{59941D87-D581-4C14-9E06-ADE9A6F59269}" type="sibTrans" cxnId="{69EA51A1-550A-49EF-A863-76CDBCEC1A57}">
      <dgm:prSet/>
      <dgm:spPr/>
      <dgm:t>
        <a:bodyPr/>
        <a:lstStyle/>
        <a:p>
          <a:endParaRPr lang="en-US"/>
        </a:p>
      </dgm:t>
    </dgm:pt>
    <dgm:pt modelId="{32640D6E-C820-45BB-9D8C-5B8939836DF8}">
      <dgm:prSet phldrT="[Text]" custT="1"/>
      <dgm:spPr/>
      <dgm:t>
        <a:bodyPr/>
        <a:lstStyle/>
        <a:p>
          <a:r>
            <a:rPr lang="en-US" sz="1600" b="1" dirty="0" smtClean="0">
              <a:solidFill>
                <a:schemeClr val="tx1"/>
              </a:solidFill>
            </a:rPr>
            <a:t>Powhatan Confederacy</a:t>
          </a:r>
          <a:endParaRPr lang="en-US" sz="1600" b="1" dirty="0">
            <a:solidFill>
              <a:schemeClr val="tx1"/>
            </a:solidFill>
          </a:endParaRPr>
        </a:p>
      </dgm:t>
    </dgm:pt>
    <dgm:pt modelId="{EBFBE054-D1EE-421D-8577-5A0BB3154D6E}" type="parTrans" cxnId="{FC4B9A55-AC73-4E1A-9783-E058AA875CFF}">
      <dgm:prSet/>
      <dgm:spPr/>
      <dgm:t>
        <a:bodyPr/>
        <a:lstStyle/>
        <a:p>
          <a:endParaRPr lang="en-US"/>
        </a:p>
      </dgm:t>
    </dgm:pt>
    <dgm:pt modelId="{3D7528E5-EAEC-44AD-8EF3-6209F6FBBF43}" type="sibTrans" cxnId="{FC4B9A55-AC73-4E1A-9783-E058AA875CFF}">
      <dgm:prSet/>
      <dgm:spPr/>
      <dgm:t>
        <a:bodyPr/>
        <a:lstStyle/>
        <a:p>
          <a:endParaRPr lang="en-US"/>
        </a:p>
      </dgm:t>
    </dgm:pt>
    <dgm:pt modelId="{8D9AF69B-89FB-47CE-B491-2B2537615974}" type="pres">
      <dgm:prSet presAssocID="{B3A08D00-EE02-4BC6-98D2-D066CCC270DE}" presName="composite" presStyleCnt="0">
        <dgm:presLayoutVars>
          <dgm:chMax val="1"/>
          <dgm:dir/>
          <dgm:resizeHandles val="exact"/>
        </dgm:presLayoutVars>
      </dgm:prSet>
      <dgm:spPr/>
      <dgm:t>
        <a:bodyPr/>
        <a:lstStyle/>
        <a:p>
          <a:endParaRPr lang="en-US"/>
        </a:p>
      </dgm:t>
    </dgm:pt>
    <dgm:pt modelId="{A77123F2-4A0E-46F6-B0CC-97E6E7C127AF}" type="pres">
      <dgm:prSet presAssocID="{B3A08D00-EE02-4BC6-98D2-D066CCC270DE}" presName="radial" presStyleCnt="0">
        <dgm:presLayoutVars>
          <dgm:animLvl val="ctr"/>
        </dgm:presLayoutVars>
      </dgm:prSet>
      <dgm:spPr/>
    </dgm:pt>
    <dgm:pt modelId="{66E84801-6F21-4D16-8D2F-DDDCBCFB64E2}" type="pres">
      <dgm:prSet presAssocID="{D31037EE-E1DB-4531-8A4E-72C261DE99F2}" presName="centerShape" presStyleLbl="vennNode1" presStyleIdx="0" presStyleCnt="13"/>
      <dgm:spPr/>
      <dgm:t>
        <a:bodyPr/>
        <a:lstStyle/>
        <a:p>
          <a:endParaRPr lang="en-US"/>
        </a:p>
      </dgm:t>
    </dgm:pt>
    <dgm:pt modelId="{27CC6231-430B-4D3E-8E42-68DD99C2775A}" type="pres">
      <dgm:prSet presAssocID="{F0B1C9C6-200F-43AC-AD5A-8DD64A2E8ED3}" presName="node" presStyleLbl="vennNode1" presStyleIdx="1" presStyleCnt="13">
        <dgm:presLayoutVars>
          <dgm:bulletEnabled val="1"/>
        </dgm:presLayoutVars>
      </dgm:prSet>
      <dgm:spPr/>
      <dgm:t>
        <a:bodyPr/>
        <a:lstStyle/>
        <a:p>
          <a:endParaRPr lang="en-US"/>
        </a:p>
      </dgm:t>
    </dgm:pt>
    <dgm:pt modelId="{C72EF6BE-116F-44F2-89FA-0D02CBA1D11F}" type="pres">
      <dgm:prSet presAssocID="{B675A855-FD5B-4B81-B6CF-0491AAA73766}" presName="node" presStyleLbl="vennNode1" presStyleIdx="2" presStyleCnt="13">
        <dgm:presLayoutVars>
          <dgm:bulletEnabled val="1"/>
        </dgm:presLayoutVars>
      </dgm:prSet>
      <dgm:spPr/>
      <dgm:t>
        <a:bodyPr/>
        <a:lstStyle/>
        <a:p>
          <a:endParaRPr lang="en-US"/>
        </a:p>
      </dgm:t>
    </dgm:pt>
    <dgm:pt modelId="{14823594-001D-4075-B663-BF951BE91400}" type="pres">
      <dgm:prSet presAssocID="{C6133BB7-9FC0-4959-8516-85EA62C7A1B9}" presName="node" presStyleLbl="vennNode1" presStyleIdx="3" presStyleCnt="13">
        <dgm:presLayoutVars>
          <dgm:bulletEnabled val="1"/>
        </dgm:presLayoutVars>
      </dgm:prSet>
      <dgm:spPr/>
      <dgm:t>
        <a:bodyPr/>
        <a:lstStyle/>
        <a:p>
          <a:endParaRPr lang="en-US"/>
        </a:p>
      </dgm:t>
    </dgm:pt>
    <dgm:pt modelId="{CAC9A85A-E0D0-4E20-9FA7-3EAFD267F6D3}" type="pres">
      <dgm:prSet presAssocID="{83AEE742-EB96-4731-88F7-025C735ED946}" presName="node" presStyleLbl="vennNode1" presStyleIdx="4" presStyleCnt="13">
        <dgm:presLayoutVars>
          <dgm:bulletEnabled val="1"/>
        </dgm:presLayoutVars>
      </dgm:prSet>
      <dgm:spPr/>
      <dgm:t>
        <a:bodyPr/>
        <a:lstStyle/>
        <a:p>
          <a:endParaRPr lang="en-US"/>
        </a:p>
      </dgm:t>
    </dgm:pt>
    <dgm:pt modelId="{747F47A8-BFE0-466E-B1CE-BC4BD407885E}" type="pres">
      <dgm:prSet presAssocID="{09B3BA44-442A-4E87-9445-F98E6A69179D}" presName="node" presStyleLbl="vennNode1" presStyleIdx="5" presStyleCnt="13">
        <dgm:presLayoutVars>
          <dgm:bulletEnabled val="1"/>
        </dgm:presLayoutVars>
      </dgm:prSet>
      <dgm:spPr/>
      <dgm:t>
        <a:bodyPr/>
        <a:lstStyle/>
        <a:p>
          <a:endParaRPr lang="en-US"/>
        </a:p>
      </dgm:t>
    </dgm:pt>
    <dgm:pt modelId="{C6D86040-E6A9-4CC8-856B-798190EC1C8A}" type="pres">
      <dgm:prSet presAssocID="{219F39B8-9D55-4438-A762-BC0069D4D1B3}" presName="node" presStyleLbl="vennNode1" presStyleIdx="6" presStyleCnt="13">
        <dgm:presLayoutVars>
          <dgm:bulletEnabled val="1"/>
        </dgm:presLayoutVars>
      </dgm:prSet>
      <dgm:spPr/>
      <dgm:t>
        <a:bodyPr/>
        <a:lstStyle/>
        <a:p>
          <a:endParaRPr lang="en-US"/>
        </a:p>
      </dgm:t>
    </dgm:pt>
    <dgm:pt modelId="{D1B54C44-46FB-4F5E-A9F0-83B144E19E9E}" type="pres">
      <dgm:prSet presAssocID="{3C7A4940-44FF-430F-9FBC-090A91864130}" presName="node" presStyleLbl="vennNode1" presStyleIdx="7" presStyleCnt="13">
        <dgm:presLayoutVars>
          <dgm:bulletEnabled val="1"/>
        </dgm:presLayoutVars>
      </dgm:prSet>
      <dgm:spPr/>
      <dgm:t>
        <a:bodyPr/>
        <a:lstStyle/>
        <a:p>
          <a:endParaRPr lang="en-US"/>
        </a:p>
      </dgm:t>
    </dgm:pt>
    <dgm:pt modelId="{D27FE3FB-9431-4BEE-ADA1-5FD6CA512732}" type="pres">
      <dgm:prSet presAssocID="{EDC86317-6FD2-4DC6-ACDB-9B40328E6247}" presName="node" presStyleLbl="vennNode1" presStyleIdx="8" presStyleCnt="13">
        <dgm:presLayoutVars>
          <dgm:bulletEnabled val="1"/>
        </dgm:presLayoutVars>
      </dgm:prSet>
      <dgm:spPr/>
      <dgm:t>
        <a:bodyPr/>
        <a:lstStyle/>
        <a:p>
          <a:endParaRPr lang="en-US"/>
        </a:p>
      </dgm:t>
    </dgm:pt>
    <dgm:pt modelId="{DBCE2221-3C8D-4203-A537-57F6C1A6452F}" type="pres">
      <dgm:prSet presAssocID="{38110A31-6C70-46AD-B0F1-49CCE6FD27EE}" presName="node" presStyleLbl="vennNode1" presStyleIdx="9" presStyleCnt="13">
        <dgm:presLayoutVars>
          <dgm:bulletEnabled val="1"/>
        </dgm:presLayoutVars>
      </dgm:prSet>
      <dgm:spPr/>
      <dgm:t>
        <a:bodyPr/>
        <a:lstStyle/>
        <a:p>
          <a:endParaRPr lang="en-US"/>
        </a:p>
      </dgm:t>
    </dgm:pt>
    <dgm:pt modelId="{F101ECAD-EC4D-49EF-A308-458756774F19}" type="pres">
      <dgm:prSet presAssocID="{47580AF2-BC0D-4031-9944-CD526778DE14}" presName="node" presStyleLbl="vennNode1" presStyleIdx="10" presStyleCnt="13">
        <dgm:presLayoutVars>
          <dgm:bulletEnabled val="1"/>
        </dgm:presLayoutVars>
      </dgm:prSet>
      <dgm:spPr/>
      <dgm:t>
        <a:bodyPr/>
        <a:lstStyle/>
        <a:p>
          <a:endParaRPr lang="en-US"/>
        </a:p>
      </dgm:t>
    </dgm:pt>
    <dgm:pt modelId="{A50CF7B9-C13A-479D-8947-485BF9848982}" type="pres">
      <dgm:prSet presAssocID="{1908ED96-512D-40C3-BB28-13F6B0A7A91D}" presName="node" presStyleLbl="vennNode1" presStyleIdx="11" presStyleCnt="13">
        <dgm:presLayoutVars>
          <dgm:bulletEnabled val="1"/>
        </dgm:presLayoutVars>
      </dgm:prSet>
      <dgm:spPr/>
      <dgm:t>
        <a:bodyPr/>
        <a:lstStyle/>
        <a:p>
          <a:endParaRPr lang="en-US"/>
        </a:p>
      </dgm:t>
    </dgm:pt>
    <dgm:pt modelId="{20AE5884-E641-4193-B0E5-1E37672E170D}" type="pres">
      <dgm:prSet presAssocID="{32640D6E-C820-45BB-9D8C-5B8939836DF8}" presName="node" presStyleLbl="vennNode1" presStyleIdx="12" presStyleCnt="13">
        <dgm:presLayoutVars>
          <dgm:bulletEnabled val="1"/>
        </dgm:presLayoutVars>
      </dgm:prSet>
      <dgm:spPr/>
      <dgm:t>
        <a:bodyPr/>
        <a:lstStyle/>
        <a:p>
          <a:endParaRPr lang="en-US"/>
        </a:p>
      </dgm:t>
    </dgm:pt>
  </dgm:ptLst>
  <dgm:cxnLst>
    <dgm:cxn modelId="{AFF6E3E1-7CBA-4F7F-AFD1-0E0684E94DA6}" type="presOf" srcId="{47580AF2-BC0D-4031-9944-CD526778DE14}" destId="{F101ECAD-EC4D-49EF-A308-458756774F19}" srcOrd="0" destOrd="0" presId="urn:microsoft.com/office/officeart/2005/8/layout/radial3"/>
    <dgm:cxn modelId="{8E2A5919-D7D3-4BD7-9359-8B0EFF556DF5}" type="presOf" srcId="{B675A855-FD5B-4B81-B6CF-0491AAA73766}" destId="{C72EF6BE-116F-44F2-89FA-0D02CBA1D11F}" srcOrd="0" destOrd="0" presId="urn:microsoft.com/office/officeart/2005/8/layout/radial3"/>
    <dgm:cxn modelId="{EAB8868D-41BA-45B1-BEB8-69FCAA997A4D}" srcId="{D31037EE-E1DB-4531-8A4E-72C261DE99F2}" destId="{38110A31-6C70-46AD-B0F1-49CCE6FD27EE}" srcOrd="8" destOrd="0" parTransId="{8FF22391-E0E0-4387-A6EB-26AF6204CC2A}" sibTransId="{CF9F2A51-C014-4941-B2E6-ADEC01171FE0}"/>
    <dgm:cxn modelId="{291568C0-D358-4B16-8EC2-1FE1CB1A8E74}" type="presOf" srcId="{1908ED96-512D-40C3-BB28-13F6B0A7A91D}" destId="{A50CF7B9-C13A-479D-8947-485BF9848982}" srcOrd="0" destOrd="0" presId="urn:microsoft.com/office/officeart/2005/8/layout/radial3"/>
    <dgm:cxn modelId="{AEBCC9A1-6BBA-424E-BE88-77ECB8F8AA44}" srcId="{D31037EE-E1DB-4531-8A4E-72C261DE99F2}" destId="{219F39B8-9D55-4438-A762-BC0069D4D1B3}" srcOrd="5" destOrd="0" parTransId="{EC1A7869-EEE5-4B25-B3FB-4BA1D91B5453}" sibTransId="{2E1B399A-C2B3-4CF2-8CF6-BEEE7AA63A95}"/>
    <dgm:cxn modelId="{78FE2E6E-EFF3-47F3-AE9D-10771D0A74A3}" srcId="{D31037EE-E1DB-4531-8A4E-72C261DE99F2}" destId="{C6133BB7-9FC0-4959-8516-85EA62C7A1B9}" srcOrd="2" destOrd="0" parTransId="{49F0CE7B-85A2-488F-B5CB-F7E7FCDEAC46}" sibTransId="{4756616F-FDD0-468C-80CB-8CC7E4FC4E43}"/>
    <dgm:cxn modelId="{F8ADE1D8-2802-4152-B5C1-5E4F7766A428}" srcId="{D31037EE-E1DB-4531-8A4E-72C261DE99F2}" destId="{3C7A4940-44FF-430F-9FBC-090A91864130}" srcOrd="6" destOrd="0" parTransId="{F2712877-7165-4C34-8D4D-257394EB7E92}" sibTransId="{D574C2B5-EA36-4834-8826-71FCD54AEB62}"/>
    <dgm:cxn modelId="{1215D1D8-3428-41D3-8097-188639BD57B1}" type="presOf" srcId="{C6133BB7-9FC0-4959-8516-85EA62C7A1B9}" destId="{14823594-001D-4075-B663-BF951BE91400}" srcOrd="0" destOrd="0" presId="urn:microsoft.com/office/officeart/2005/8/layout/radial3"/>
    <dgm:cxn modelId="{A0172E79-149A-4A90-859F-F9F3D84DD532}" srcId="{D31037EE-E1DB-4531-8A4E-72C261DE99F2}" destId="{F0B1C9C6-200F-43AC-AD5A-8DD64A2E8ED3}" srcOrd="0" destOrd="0" parTransId="{82EE5D70-A791-449A-A8D3-90E3B0B27886}" sibTransId="{A0D8A656-3A58-4483-AAE0-638242B4C6AF}"/>
    <dgm:cxn modelId="{9818F033-FBFD-4F67-8B87-1966BAEFCBC7}" srcId="{D31037EE-E1DB-4531-8A4E-72C261DE99F2}" destId="{83AEE742-EB96-4731-88F7-025C735ED946}" srcOrd="3" destOrd="0" parTransId="{6656E3CD-8811-46CD-96A4-EA94DE869F28}" sibTransId="{AABDF177-A365-4AF2-A82C-74DB6034DF85}"/>
    <dgm:cxn modelId="{4D8C905B-C966-4C10-8D7C-36BAB16E5160}" srcId="{D31037EE-E1DB-4531-8A4E-72C261DE99F2}" destId="{B675A855-FD5B-4B81-B6CF-0491AAA73766}" srcOrd="1" destOrd="0" parTransId="{0A1549A5-D143-463E-83F9-4C5EB5092929}" sibTransId="{F50F3BC9-7500-49B3-9D75-997184A587CF}"/>
    <dgm:cxn modelId="{562FAD5C-C377-4042-8630-1055AFC6DACB}" type="presOf" srcId="{09B3BA44-442A-4E87-9445-F98E6A69179D}" destId="{747F47A8-BFE0-466E-B1CE-BC4BD407885E}" srcOrd="0" destOrd="0" presId="urn:microsoft.com/office/officeart/2005/8/layout/radial3"/>
    <dgm:cxn modelId="{D14F9DE8-147E-4F8C-8814-526E3AF208D9}" srcId="{D31037EE-E1DB-4531-8A4E-72C261DE99F2}" destId="{47580AF2-BC0D-4031-9944-CD526778DE14}" srcOrd="9" destOrd="0" parTransId="{0FD7A7ED-D059-4C95-B430-8DD2F970C2E6}" sibTransId="{F46B93D1-D6E4-42B8-A602-DA4E537D7080}"/>
    <dgm:cxn modelId="{DB04FCC6-E6E3-4F77-84AD-075E9AF8C92A}" srcId="{D31037EE-E1DB-4531-8A4E-72C261DE99F2}" destId="{EDC86317-6FD2-4DC6-ACDB-9B40328E6247}" srcOrd="7" destOrd="0" parTransId="{B0A04E4E-88A1-44AE-8065-A7D5421D2885}" sibTransId="{022F1F58-D543-4511-9E2D-2AD07D899A57}"/>
    <dgm:cxn modelId="{FC4B9A55-AC73-4E1A-9783-E058AA875CFF}" srcId="{D31037EE-E1DB-4531-8A4E-72C261DE99F2}" destId="{32640D6E-C820-45BB-9D8C-5B8939836DF8}" srcOrd="11" destOrd="0" parTransId="{EBFBE054-D1EE-421D-8577-5A0BB3154D6E}" sibTransId="{3D7528E5-EAEC-44AD-8EF3-6209F6FBBF43}"/>
    <dgm:cxn modelId="{37BC8B6A-67CC-4EE6-A5BE-324D52F33F07}" type="presOf" srcId="{38110A31-6C70-46AD-B0F1-49CCE6FD27EE}" destId="{DBCE2221-3C8D-4203-A537-57F6C1A6452F}" srcOrd="0" destOrd="0" presId="urn:microsoft.com/office/officeart/2005/8/layout/radial3"/>
    <dgm:cxn modelId="{429FF335-8DB1-4FB7-824F-C6CDB26D56E3}" type="presOf" srcId="{F0B1C9C6-200F-43AC-AD5A-8DD64A2E8ED3}" destId="{27CC6231-430B-4D3E-8E42-68DD99C2775A}" srcOrd="0" destOrd="0" presId="urn:microsoft.com/office/officeart/2005/8/layout/radial3"/>
    <dgm:cxn modelId="{0ACB91D9-40DF-4904-BD99-B12CE59A7251}" type="presOf" srcId="{219F39B8-9D55-4438-A762-BC0069D4D1B3}" destId="{C6D86040-E6A9-4CC8-856B-798190EC1C8A}" srcOrd="0" destOrd="0" presId="urn:microsoft.com/office/officeart/2005/8/layout/radial3"/>
    <dgm:cxn modelId="{8D9687ED-AA29-45DA-B5AF-DF0CAB3B878D}" type="presOf" srcId="{EDC86317-6FD2-4DC6-ACDB-9B40328E6247}" destId="{D27FE3FB-9431-4BEE-ADA1-5FD6CA512732}" srcOrd="0" destOrd="0" presId="urn:microsoft.com/office/officeart/2005/8/layout/radial3"/>
    <dgm:cxn modelId="{6112D99E-D08A-4FF6-AB03-2CD3A001632B}" type="presOf" srcId="{83AEE742-EB96-4731-88F7-025C735ED946}" destId="{CAC9A85A-E0D0-4E20-9FA7-3EAFD267F6D3}" srcOrd="0" destOrd="0" presId="urn:microsoft.com/office/officeart/2005/8/layout/radial3"/>
    <dgm:cxn modelId="{419F7F43-D9AA-4B37-88A4-6D67DCF31706}" srcId="{B3A08D00-EE02-4BC6-98D2-D066CCC270DE}" destId="{D31037EE-E1DB-4531-8A4E-72C261DE99F2}" srcOrd="0" destOrd="0" parTransId="{E18747FC-B925-4889-BB4A-8F905553709F}" sibTransId="{0FF533BA-E5B2-43E1-BF46-BAA91A2A9910}"/>
    <dgm:cxn modelId="{BC6F0753-C372-4A62-8FE8-9F90AAE890B3}" type="presOf" srcId="{3C7A4940-44FF-430F-9FBC-090A91864130}" destId="{D1B54C44-46FB-4F5E-A9F0-83B144E19E9E}" srcOrd="0" destOrd="0" presId="urn:microsoft.com/office/officeart/2005/8/layout/radial3"/>
    <dgm:cxn modelId="{CA94B6E4-0819-4E49-B92A-F0AEF7BCE5A4}" type="presOf" srcId="{B3A08D00-EE02-4BC6-98D2-D066CCC270DE}" destId="{8D9AF69B-89FB-47CE-B491-2B2537615974}" srcOrd="0" destOrd="0" presId="urn:microsoft.com/office/officeart/2005/8/layout/radial3"/>
    <dgm:cxn modelId="{B211D33F-7520-4FEF-9298-5379EB478021}" srcId="{D31037EE-E1DB-4531-8A4E-72C261DE99F2}" destId="{09B3BA44-442A-4E87-9445-F98E6A69179D}" srcOrd="4" destOrd="0" parTransId="{E64F1F0E-48C4-4807-8C8E-9F752D058DBD}" sibTransId="{6DDEEA7E-45D7-4D0B-B645-E8729763A599}"/>
    <dgm:cxn modelId="{1F943937-951B-423B-A828-FBE35AEECD41}" type="presOf" srcId="{D31037EE-E1DB-4531-8A4E-72C261DE99F2}" destId="{66E84801-6F21-4D16-8D2F-DDDCBCFB64E2}" srcOrd="0" destOrd="0" presId="urn:microsoft.com/office/officeart/2005/8/layout/radial3"/>
    <dgm:cxn modelId="{3BC5BC23-B020-448B-B0BB-0893EC67A458}" type="presOf" srcId="{32640D6E-C820-45BB-9D8C-5B8939836DF8}" destId="{20AE5884-E641-4193-B0E5-1E37672E170D}" srcOrd="0" destOrd="0" presId="urn:microsoft.com/office/officeart/2005/8/layout/radial3"/>
    <dgm:cxn modelId="{69EA51A1-550A-49EF-A863-76CDBCEC1A57}" srcId="{D31037EE-E1DB-4531-8A4E-72C261DE99F2}" destId="{1908ED96-512D-40C3-BB28-13F6B0A7A91D}" srcOrd="10" destOrd="0" parTransId="{839DE3DB-C94D-4B5A-9974-CDBA070A3A97}" sibTransId="{59941D87-D581-4C14-9E06-ADE9A6F59269}"/>
    <dgm:cxn modelId="{C508F327-65A6-4A44-AC11-36DE26E467F7}" type="presParOf" srcId="{8D9AF69B-89FB-47CE-B491-2B2537615974}" destId="{A77123F2-4A0E-46F6-B0CC-97E6E7C127AF}" srcOrd="0" destOrd="0" presId="urn:microsoft.com/office/officeart/2005/8/layout/radial3"/>
    <dgm:cxn modelId="{723FB77D-E9BC-4EAF-86C3-64EEE83ECC67}" type="presParOf" srcId="{A77123F2-4A0E-46F6-B0CC-97E6E7C127AF}" destId="{66E84801-6F21-4D16-8D2F-DDDCBCFB64E2}" srcOrd="0" destOrd="0" presId="urn:microsoft.com/office/officeart/2005/8/layout/radial3"/>
    <dgm:cxn modelId="{D297CD4D-C6A5-462B-94D3-9B4E5336F257}" type="presParOf" srcId="{A77123F2-4A0E-46F6-B0CC-97E6E7C127AF}" destId="{27CC6231-430B-4D3E-8E42-68DD99C2775A}" srcOrd="1" destOrd="0" presId="urn:microsoft.com/office/officeart/2005/8/layout/radial3"/>
    <dgm:cxn modelId="{DFE38603-074D-4F18-A327-4C76282E347E}" type="presParOf" srcId="{A77123F2-4A0E-46F6-B0CC-97E6E7C127AF}" destId="{C72EF6BE-116F-44F2-89FA-0D02CBA1D11F}" srcOrd="2" destOrd="0" presId="urn:microsoft.com/office/officeart/2005/8/layout/radial3"/>
    <dgm:cxn modelId="{30C8A11C-67E2-43BA-AEF8-3E52BEDD344D}" type="presParOf" srcId="{A77123F2-4A0E-46F6-B0CC-97E6E7C127AF}" destId="{14823594-001D-4075-B663-BF951BE91400}" srcOrd="3" destOrd="0" presId="urn:microsoft.com/office/officeart/2005/8/layout/radial3"/>
    <dgm:cxn modelId="{3DAC6260-18AA-499C-B037-E7224D49147C}" type="presParOf" srcId="{A77123F2-4A0E-46F6-B0CC-97E6E7C127AF}" destId="{CAC9A85A-E0D0-4E20-9FA7-3EAFD267F6D3}" srcOrd="4" destOrd="0" presId="urn:microsoft.com/office/officeart/2005/8/layout/radial3"/>
    <dgm:cxn modelId="{DE96213A-03CF-4130-A024-D418FA6E6EC6}" type="presParOf" srcId="{A77123F2-4A0E-46F6-B0CC-97E6E7C127AF}" destId="{747F47A8-BFE0-466E-B1CE-BC4BD407885E}" srcOrd="5" destOrd="0" presId="urn:microsoft.com/office/officeart/2005/8/layout/radial3"/>
    <dgm:cxn modelId="{DE27D9A1-A349-481C-858F-0A0871259671}" type="presParOf" srcId="{A77123F2-4A0E-46F6-B0CC-97E6E7C127AF}" destId="{C6D86040-E6A9-4CC8-856B-798190EC1C8A}" srcOrd="6" destOrd="0" presId="urn:microsoft.com/office/officeart/2005/8/layout/radial3"/>
    <dgm:cxn modelId="{37C262E2-D8ED-4308-89FE-FB1948B7E988}" type="presParOf" srcId="{A77123F2-4A0E-46F6-B0CC-97E6E7C127AF}" destId="{D1B54C44-46FB-4F5E-A9F0-83B144E19E9E}" srcOrd="7" destOrd="0" presId="urn:microsoft.com/office/officeart/2005/8/layout/radial3"/>
    <dgm:cxn modelId="{63D653CE-0D65-4F89-8F72-70983B44BDF1}" type="presParOf" srcId="{A77123F2-4A0E-46F6-B0CC-97E6E7C127AF}" destId="{D27FE3FB-9431-4BEE-ADA1-5FD6CA512732}" srcOrd="8" destOrd="0" presId="urn:microsoft.com/office/officeart/2005/8/layout/radial3"/>
    <dgm:cxn modelId="{B0BBFA27-A803-46AC-9765-911B52D5904E}" type="presParOf" srcId="{A77123F2-4A0E-46F6-B0CC-97E6E7C127AF}" destId="{DBCE2221-3C8D-4203-A537-57F6C1A6452F}" srcOrd="9" destOrd="0" presId="urn:microsoft.com/office/officeart/2005/8/layout/radial3"/>
    <dgm:cxn modelId="{45C516DF-D564-4550-83FF-C9AECB43042A}" type="presParOf" srcId="{A77123F2-4A0E-46F6-B0CC-97E6E7C127AF}" destId="{F101ECAD-EC4D-49EF-A308-458756774F19}" srcOrd="10" destOrd="0" presId="urn:microsoft.com/office/officeart/2005/8/layout/radial3"/>
    <dgm:cxn modelId="{3A66B376-6D25-4E24-A90B-BB171BB65121}" type="presParOf" srcId="{A77123F2-4A0E-46F6-B0CC-97E6E7C127AF}" destId="{A50CF7B9-C13A-479D-8947-485BF9848982}" srcOrd="11" destOrd="0" presId="urn:microsoft.com/office/officeart/2005/8/layout/radial3"/>
    <dgm:cxn modelId="{23F17BB0-C7F7-4CB5-BDDE-D4D3F3CFD1BD}" type="presParOf" srcId="{A77123F2-4A0E-46F6-B0CC-97E6E7C127AF}" destId="{20AE5884-E641-4193-B0E5-1E37672E170D}" srcOrd="1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84801-6F21-4D16-8D2F-DDDCBCFB64E2}">
      <dsp:nvSpPr>
        <dsp:cNvPr id="0" name=""/>
        <dsp:cNvSpPr/>
      </dsp:nvSpPr>
      <dsp:spPr>
        <a:xfrm>
          <a:off x="2897683" y="1754683"/>
          <a:ext cx="3348632" cy="334863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C00000"/>
              </a:solidFill>
            </a:rPr>
            <a:t>Ancient Civilizations</a:t>
          </a:r>
          <a:endParaRPr lang="en-US" sz="3600" b="1" kern="1200" dirty="0">
            <a:solidFill>
              <a:srgbClr val="C00000"/>
            </a:solidFill>
          </a:endParaRPr>
        </a:p>
      </dsp:txBody>
      <dsp:txXfrm>
        <a:off x="3388079" y="2245079"/>
        <a:ext cx="2367840" cy="2367840"/>
      </dsp:txXfrm>
    </dsp:sp>
    <dsp:sp modelId="{27CC6231-430B-4D3E-8E42-68DD99C2775A}">
      <dsp:nvSpPr>
        <dsp:cNvPr id="0" name=""/>
        <dsp:cNvSpPr/>
      </dsp:nvSpPr>
      <dsp:spPr>
        <a:xfrm>
          <a:off x="3734841" y="2409"/>
          <a:ext cx="1674316" cy="16743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Caral-Supe</a:t>
          </a:r>
          <a:endParaRPr lang="en-US" sz="1800" b="1" kern="1200" dirty="0">
            <a:solidFill>
              <a:schemeClr val="tx1"/>
            </a:solidFill>
          </a:endParaRPr>
        </a:p>
      </dsp:txBody>
      <dsp:txXfrm>
        <a:off x="3980039" y="247607"/>
        <a:ext cx="1183920" cy="1183920"/>
      </dsp:txXfrm>
    </dsp:sp>
    <dsp:sp modelId="{C72EF6BE-116F-44F2-89FA-0D02CBA1D11F}">
      <dsp:nvSpPr>
        <dsp:cNvPr id="0" name=""/>
        <dsp:cNvSpPr/>
      </dsp:nvSpPr>
      <dsp:spPr>
        <a:xfrm>
          <a:off x="5029557" y="349328"/>
          <a:ext cx="1674316" cy="16743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Olmec</a:t>
          </a:r>
          <a:endParaRPr lang="en-US" sz="1800" b="1" kern="1200" dirty="0">
            <a:solidFill>
              <a:schemeClr val="tx1"/>
            </a:solidFill>
          </a:endParaRPr>
        </a:p>
      </dsp:txBody>
      <dsp:txXfrm>
        <a:off x="5274755" y="594526"/>
        <a:ext cx="1183920" cy="1183920"/>
      </dsp:txXfrm>
    </dsp:sp>
    <dsp:sp modelId="{14823594-001D-4075-B663-BF951BE91400}">
      <dsp:nvSpPr>
        <dsp:cNvPr id="0" name=""/>
        <dsp:cNvSpPr/>
      </dsp:nvSpPr>
      <dsp:spPr>
        <a:xfrm>
          <a:off x="5977355" y="1297125"/>
          <a:ext cx="1674316" cy="16743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Maya</a:t>
          </a:r>
          <a:endParaRPr lang="en-US" sz="1800" b="1" kern="1200" dirty="0">
            <a:solidFill>
              <a:schemeClr val="tx1"/>
            </a:solidFill>
          </a:endParaRPr>
        </a:p>
      </dsp:txBody>
      <dsp:txXfrm>
        <a:off x="6222553" y="1542323"/>
        <a:ext cx="1183920" cy="1183920"/>
      </dsp:txXfrm>
    </dsp:sp>
    <dsp:sp modelId="{CAC9A85A-E0D0-4E20-9FA7-3EAFD267F6D3}">
      <dsp:nvSpPr>
        <dsp:cNvPr id="0" name=""/>
        <dsp:cNvSpPr/>
      </dsp:nvSpPr>
      <dsp:spPr>
        <a:xfrm>
          <a:off x="6324273" y="2591841"/>
          <a:ext cx="1674316" cy="16743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Zapotec</a:t>
          </a:r>
          <a:endParaRPr lang="en-US" sz="1800" b="1" kern="1200" dirty="0">
            <a:solidFill>
              <a:schemeClr val="tx1"/>
            </a:solidFill>
          </a:endParaRPr>
        </a:p>
      </dsp:txBody>
      <dsp:txXfrm>
        <a:off x="6569471" y="2837039"/>
        <a:ext cx="1183920" cy="1183920"/>
      </dsp:txXfrm>
    </dsp:sp>
    <dsp:sp modelId="{747F47A8-BFE0-466E-B1CE-BC4BD407885E}">
      <dsp:nvSpPr>
        <dsp:cNvPr id="0" name=""/>
        <dsp:cNvSpPr/>
      </dsp:nvSpPr>
      <dsp:spPr>
        <a:xfrm>
          <a:off x="5977355" y="3886557"/>
          <a:ext cx="1674316" cy="16743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Nazca</a:t>
          </a:r>
          <a:endParaRPr lang="en-US" sz="1800" b="1" kern="1200" dirty="0">
            <a:solidFill>
              <a:schemeClr val="tx1"/>
            </a:solidFill>
          </a:endParaRPr>
        </a:p>
      </dsp:txBody>
      <dsp:txXfrm>
        <a:off x="6222553" y="4131755"/>
        <a:ext cx="1183920" cy="1183920"/>
      </dsp:txXfrm>
    </dsp:sp>
    <dsp:sp modelId="{C6D86040-E6A9-4CC8-856B-798190EC1C8A}">
      <dsp:nvSpPr>
        <dsp:cNvPr id="0" name=""/>
        <dsp:cNvSpPr/>
      </dsp:nvSpPr>
      <dsp:spPr>
        <a:xfrm>
          <a:off x="5029557" y="4834355"/>
          <a:ext cx="1674316" cy="16743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Tiwanaku</a:t>
          </a:r>
          <a:endParaRPr lang="en-US" sz="1800" b="1" kern="1200" dirty="0">
            <a:solidFill>
              <a:schemeClr val="tx1"/>
            </a:solidFill>
          </a:endParaRPr>
        </a:p>
      </dsp:txBody>
      <dsp:txXfrm>
        <a:off x="5274755" y="5079553"/>
        <a:ext cx="1183920" cy="1183920"/>
      </dsp:txXfrm>
    </dsp:sp>
    <dsp:sp modelId="{D1B54C44-46FB-4F5E-A9F0-83B144E19E9E}">
      <dsp:nvSpPr>
        <dsp:cNvPr id="0" name=""/>
        <dsp:cNvSpPr/>
      </dsp:nvSpPr>
      <dsp:spPr>
        <a:xfrm>
          <a:off x="3734841" y="5181273"/>
          <a:ext cx="1674316" cy="16743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Wari</a:t>
          </a:r>
          <a:endParaRPr lang="en-US" sz="1800" b="1" kern="1200" dirty="0">
            <a:solidFill>
              <a:schemeClr val="tx1"/>
            </a:solidFill>
          </a:endParaRPr>
        </a:p>
      </dsp:txBody>
      <dsp:txXfrm>
        <a:off x="3980039" y="5426471"/>
        <a:ext cx="1183920" cy="1183920"/>
      </dsp:txXfrm>
    </dsp:sp>
    <dsp:sp modelId="{D27FE3FB-9431-4BEE-ADA1-5FD6CA512732}">
      <dsp:nvSpPr>
        <dsp:cNvPr id="0" name=""/>
        <dsp:cNvSpPr/>
      </dsp:nvSpPr>
      <dsp:spPr>
        <a:xfrm>
          <a:off x="2440125" y="4834355"/>
          <a:ext cx="1674316" cy="16743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Inca</a:t>
          </a:r>
          <a:endParaRPr lang="en-US" sz="1800" b="1" kern="1200" dirty="0">
            <a:solidFill>
              <a:schemeClr val="tx1"/>
            </a:solidFill>
          </a:endParaRPr>
        </a:p>
      </dsp:txBody>
      <dsp:txXfrm>
        <a:off x="2685323" y="5079553"/>
        <a:ext cx="1183920" cy="1183920"/>
      </dsp:txXfrm>
    </dsp:sp>
    <dsp:sp modelId="{DBCE2221-3C8D-4203-A537-57F6C1A6452F}">
      <dsp:nvSpPr>
        <dsp:cNvPr id="0" name=""/>
        <dsp:cNvSpPr/>
      </dsp:nvSpPr>
      <dsp:spPr>
        <a:xfrm>
          <a:off x="1492328" y="3886557"/>
          <a:ext cx="1674316" cy="16743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Aztec</a:t>
          </a:r>
          <a:endParaRPr lang="en-US" sz="1800" b="1" kern="1200" dirty="0">
            <a:solidFill>
              <a:schemeClr val="tx1"/>
            </a:solidFill>
          </a:endParaRPr>
        </a:p>
      </dsp:txBody>
      <dsp:txXfrm>
        <a:off x="1737526" y="4131755"/>
        <a:ext cx="1183920" cy="1183920"/>
      </dsp:txXfrm>
    </dsp:sp>
    <dsp:sp modelId="{F101ECAD-EC4D-49EF-A308-458756774F19}">
      <dsp:nvSpPr>
        <dsp:cNvPr id="0" name=""/>
        <dsp:cNvSpPr/>
      </dsp:nvSpPr>
      <dsp:spPr>
        <a:xfrm>
          <a:off x="1145409" y="2591841"/>
          <a:ext cx="1674316" cy="16743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Mississippian </a:t>
          </a:r>
          <a:endParaRPr lang="en-US" sz="1600" b="1" kern="1200" dirty="0">
            <a:solidFill>
              <a:schemeClr val="tx1"/>
            </a:solidFill>
          </a:endParaRPr>
        </a:p>
      </dsp:txBody>
      <dsp:txXfrm>
        <a:off x="1390607" y="2837039"/>
        <a:ext cx="1183920" cy="1183920"/>
      </dsp:txXfrm>
    </dsp:sp>
    <dsp:sp modelId="{A50CF7B9-C13A-479D-8947-485BF9848982}">
      <dsp:nvSpPr>
        <dsp:cNvPr id="0" name=""/>
        <dsp:cNvSpPr/>
      </dsp:nvSpPr>
      <dsp:spPr>
        <a:xfrm>
          <a:off x="1492328" y="1297125"/>
          <a:ext cx="1674316" cy="16743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Iroquois Confederacy</a:t>
          </a:r>
          <a:endParaRPr lang="en-US" sz="1600" b="1" kern="1200" dirty="0">
            <a:solidFill>
              <a:schemeClr val="tx1"/>
            </a:solidFill>
          </a:endParaRPr>
        </a:p>
      </dsp:txBody>
      <dsp:txXfrm>
        <a:off x="1737526" y="1542323"/>
        <a:ext cx="1183920" cy="1183920"/>
      </dsp:txXfrm>
    </dsp:sp>
    <dsp:sp modelId="{20AE5884-E641-4193-B0E5-1E37672E170D}">
      <dsp:nvSpPr>
        <dsp:cNvPr id="0" name=""/>
        <dsp:cNvSpPr/>
      </dsp:nvSpPr>
      <dsp:spPr>
        <a:xfrm>
          <a:off x="2440125" y="349328"/>
          <a:ext cx="1674316" cy="167431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Powhatan Confederacy</a:t>
          </a:r>
          <a:endParaRPr lang="en-US" sz="1600" b="1" kern="1200" dirty="0">
            <a:solidFill>
              <a:schemeClr val="tx1"/>
            </a:solidFill>
          </a:endParaRPr>
        </a:p>
      </dsp:txBody>
      <dsp:txXfrm>
        <a:off x="2685323" y="594526"/>
        <a:ext cx="1183920" cy="118392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37.75811" units="1/cm"/>
          <inkml:channelProperty channel="Y" name="resolution" value="37.73585" units="1/cm"/>
        </inkml:channelProperties>
      </inkml:inkSource>
      <inkml:timestamp xml:id="ts0" timeString="2023-10-09T10:56:35.127"/>
    </inkml:context>
    <inkml:brush xml:id="br0">
      <inkml:brushProperty name="width" value="0.07938" units="cm"/>
      <inkml:brushProperty name="height" value="0.07938" units="cm"/>
      <inkml:brushProperty name="color" value="#FF0000"/>
      <inkml:brushProperty name="fitToCurve" value="1"/>
      <inkml:brushProperty name="ignorePressure" value="1"/>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60F57-252E-425F-BED4-89501378075F}"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8DF43-57F3-420E-B28E-8B21E905F110}" type="slidenum">
              <a:rPr lang="en-US" smtClean="0"/>
              <a:t>‹#›</a:t>
            </a:fld>
            <a:endParaRPr lang="en-US"/>
          </a:p>
        </p:txBody>
      </p:sp>
    </p:spTree>
    <p:extLst>
      <p:ext uri="{BB962C8B-B14F-4D97-AF65-F5344CB8AC3E}">
        <p14:creationId xmlns:p14="http://schemas.microsoft.com/office/powerpoint/2010/main" val="252392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 print of the syllabus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B2D1932-7658-4093-BE8E-40B91D2C1926}" type="slidenum">
              <a:rPr lang="en-US" smtClean="0"/>
              <a:pPr/>
              <a:t>2</a:t>
            </a:fld>
            <a:endParaRPr lang="en-US"/>
          </a:p>
        </p:txBody>
      </p:sp>
    </p:spTree>
    <p:extLst>
      <p:ext uri="{BB962C8B-B14F-4D97-AF65-F5344CB8AC3E}">
        <p14:creationId xmlns:p14="http://schemas.microsoft.com/office/powerpoint/2010/main" val="2116831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President Monroe</a:t>
            </a:r>
            <a:endParaRPr lang="en-US" dirty="0"/>
          </a:p>
        </p:txBody>
      </p:sp>
      <p:sp>
        <p:nvSpPr>
          <p:cNvPr id="4" name="Slide Number Placeholder 3"/>
          <p:cNvSpPr>
            <a:spLocks noGrp="1"/>
          </p:cNvSpPr>
          <p:nvPr>
            <p:ph type="sldNum" sz="quarter" idx="10"/>
          </p:nvPr>
        </p:nvSpPr>
        <p:spPr/>
        <p:txBody>
          <a:bodyPr/>
          <a:lstStyle/>
          <a:p>
            <a:fld id="{FB2D1932-7658-4093-BE8E-40B91D2C192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206682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President Andrew Jackson:</a:t>
            </a:r>
            <a:r>
              <a:rPr lang="en-US" baseline="0" dirty="0" smtClean="0"/>
              <a:t> Era of Good Feelings</a:t>
            </a:r>
            <a:endParaRPr lang="en-US" dirty="0"/>
          </a:p>
        </p:txBody>
      </p:sp>
      <p:sp>
        <p:nvSpPr>
          <p:cNvPr id="4" name="Slide Number Placeholder 3"/>
          <p:cNvSpPr>
            <a:spLocks noGrp="1"/>
          </p:cNvSpPr>
          <p:nvPr>
            <p:ph type="sldNum" sz="quarter" idx="10"/>
          </p:nvPr>
        </p:nvSpPr>
        <p:spPr/>
        <p:txBody>
          <a:bodyPr/>
          <a:lstStyle/>
          <a:p>
            <a:fld id="{FB2D1932-7658-4093-BE8E-40B91D2C192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19694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Lecture</a:t>
            </a:r>
            <a:r>
              <a:rPr lang="en-US" baseline="0" smtClean="0"/>
              <a:t> Plan. </a:t>
            </a:r>
            <a:endParaRPr lang="en-US" dirty="0"/>
          </a:p>
        </p:txBody>
      </p:sp>
      <p:sp>
        <p:nvSpPr>
          <p:cNvPr id="4" name="Slide Number Placeholder 3"/>
          <p:cNvSpPr>
            <a:spLocks noGrp="1"/>
          </p:cNvSpPr>
          <p:nvPr>
            <p:ph type="sldNum" sz="quarter" idx="10"/>
          </p:nvPr>
        </p:nvSpPr>
        <p:spPr/>
        <p:txBody>
          <a:bodyPr/>
          <a:lstStyle/>
          <a:p>
            <a:fld id="{FB2D1932-7658-4093-BE8E-40B91D2C1926}" type="slidenum">
              <a:rPr lang="en-US" smtClean="0"/>
              <a:pPr/>
              <a:t>3</a:t>
            </a:fld>
            <a:endParaRPr lang="en-US"/>
          </a:p>
        </p:txBody>
      </p:sp>
    </p:spTree>
    <p:extLst>
      <p:ext uri="{BB962C8B-B14F-4D97-AF65-F5344CB8AC3E}">
        <p14:creationId xmlns:p14="http://schemas.microsoft.com/office/powerpoint/2010/main" val="273410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Richard Hakluyt,</a:t>
            </a:r>
            <a:r>
              <a:rPr lang="en-US" baseline="0" dirty="0" smtClean="0"/>
              <a:t> Discourse on western planning (1584), English colonization of the new world would be not only to the benefit of England but furthermore to the benefit of God. Protestant England needs to rescue north America from catholic world. Also social and economic possibilities like jobs, </a:t>
            </a:r>
            <a:r>
              <a:rPr lang="en-US" baseline="0" dirty="0" err="1" smtClean="0"/>
              <a:t>agri</a:t>
            </a:r>
            <a:r>
              <a:rPr lang="en-US" baseline="0" dirty="0" smtClean="0"/>
              <a:t>, cultural freedom,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FB2D1932-7658-4093-BE8E-40B91D2C1926}" type="slidenum">
              <a:rPr lang="en-US" smtClean="0"/>
              <a:pPr/>
              <a:t>5</a:t>
            </a:fld>
            <a:endParaRPr lang="en-US"/>
          </a:p>
        </p:txBody>
      </p:sp>
    </p:spTree>
    <p:extLst>
      <p:ext uri="{BB962C8B-B14F-4D97-AF65-F5344CB8AC3E}">
        <p14:creationId xmlns:p14="http://schemas.microsoft.com/office/powerpoint/2010/main" val="288106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Elizabeth 1, queen of England. Seadogs</a:t>
            </a:r>
            <a:r>
              <a:rPr lang="en-US" baseline="0" dirty="0" smtClean="0"/>
              <a:t> (</a:t>
            </a:r>
            <a:r>
              <a:rPr lang="en-US" b="0" i="0" dirty="0" smtClean="0">
                <a:solidFill>
                  <a:srgbClr val="1F1F1F"/>
                </a:solidFill>
                <a:effectLst/>
                <a:latin typeface="Helvetica Neue"/>
              </a:rPr>
              <a:t>John Hawkins,</a:t>
            </a:r>
            <a:r>
              <a:rPr lang="en-US" b="0" i="0" baseline="0" dirty="0" smtClean="0">
                <a:solidFill>
                  <a:srgbClr val="1F1F1F"/>
                </a:solidFill>
                <a:effectLst/>
                <a:latin typeface="Helvetica Neue"/>
              </a:rPr>
              <a:t> </a:t>
            </a:r>
            <a:r>
              <a:rPr lang="en-US" b="0" i="0" dirty="0" smtClean="0">
                <a:solidFill>
                  <a:srgbClr val="1F1F1F"/>
                </a:solidFill>
                <a:effectLst/>
                <a:latin typeface="Helvetica Neue"/>
              </a:rPr>
              <a:t>Francis Drake</a:t>
            </a:r>
            <a:r>
              <a:rPr lang="en-US" baseline="0" dirty="0" smtClean="0"/>
              <a:t>), Plundered Spanish ships to the coast of Peru. </a:t>
            </a:r>
            <a:endParaRPr lang="en-US" dirty="0"/>
          </a:p>
        </p:txBody>
      </p:sp>
      <p:sp>
        <p:nvSpPr>
          <p:cNvPr id="4" name="Slide Number Placeholder 3"/>
          <p:cNvSpPr>
            <a:spLocks noGrp="1"/>
          </p:cNvSpPr>
          <p:nvPr>
            <p:ph type="sldNum" sz="quarter" idx="10"/>
          </p:nvPr>
        </p:nvSpPr>
        <p:spPr/>
        <p:txBody>
          <a:bodyPr/>
          <a:lstStyle/>
          <a:p>
            <a:fld id="{FB2D1932-7658-4093-BE8E-40B91D2C1926}" type="slidenum">
              <a:rPr lang="en-US" smtClean="0"/>
              <a:pPr/>
              <a:t>6</a:t>
            </a:fld>
            <a:endParaRPr lang="en-US"/>
          </a:p>
        </p:txBody>
      </p:sp>
    </p:spTree>
    <p:extLst>
      <p:ext uri="{BB962C8B-B14F-4D97-AF65-F5344CB8AC3E}">
        <p14:creationId xmlns:p14="http://schemas.microsoft.com/office/powerpoint/2010/main" val="60655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Stuart,</a:t>
            </a:r>
            <a:r>
              <a:rPr lang="en-US" baseline="0" dirty="0" smtClean="0"/>
              <a:t> the catholic queen of England (Scotland). Executed in 1587</a:t>
            </a:r>
            <a:endParaRPr lang="en-US" dirty="0"/>
          </a:p>
        </p:txBody>
      </p:sp>
      <p:sp>
        <p:nvSpPr>
          <p:cNvPr id="4" name="Slide Number Placeholder 3"/>
          <p:cNvSpPr>
            <a:spLocks noGrp="1"/>
          </p:cNvSpPr>
          <p:nvPr>
            <p:ph type="sldNum" sz="quarter" idx="10"/>
          </p:nvPr>
        </p:nvSpPr>
        <p:spPr/>
        <p:txBody>
          <a:bodyPr/>
          <a:lstStyle/>
          <a:p>
            <a:fld id="{FB2D1932-7658-4093-BE8E-40B91D2C1926}" type="slidenum">
              <a:rPr lang="en-US" smtClean="0"/>
              <a:pPr/>
              <a:t>7</a:t>
            </a:fld>
            <a:endParaRPr lang="en-US"/>
          </a:p>
        </p:txBody>
      </p:sp>
    </p:spTree>
    <p:extLst>
      <p:ext uri="{BB962C8B-B14F-4D97-AF65-F5344CB8AC3E}">
        <p14:creationId xmlns:p14="http://schemas.microsoft.com/office/powerpoint/2010/main" val="297051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Phillip 2 of Spain</a:t>
            </a:r>
            <a:r>
              <a:rPr lang="en-US" baseline="0" dirty="0" smtClean="0"/>
              <a:t> </a:t>
            </a:r>
            <a:r>
              <a:rPr lang="en-US" baseline="0" dirty="0" err="1" smtClean="0"/>
              <a:t>vs</a:t>
            </a:r>
            <a:r>
              <a:rPr lang="en-US" baseline="0" dirty="0" smtClean="0"/>
              <a:t> England. </a:t>
            </a:r>
            <a:r>
              <a:rPr lang="en-US" baseline="0" dirty="0" err="1" smtClean="0"/>
              <a:t>Neatherland</a:t>
            </a:r>
            <a:r>
              <a:rPr lang="en-US" baseline="0" dirty="0" smtClean="0"/>
              <a:t>. Nature favors the British.</a:t>
            </a:r>
            <a:endParaRPr lang="en-US" dirty="0"/>
          </a:p>
        </p:txBody>
      </p:sp>
      <p:sp>
        <p:nvSpPr>
          <p:cNvPr id="4" name="Slide Number Placeholder 3"/>
          <p:cNvSpPr>
            <a:spLocks noGrp="1"/>
          </p:cNvSpPr>
          <p:nvPr>
            <p:ph type="sldNum" sz="quarter" idx="10"/>
          </p:nvPr>
        </p:nvSpPr>
        <p:spPr/>
        <p:txBody>
          <a:bodyPr/>
          <a:lstStyle/>
          <a:p>
            <a:fld id="{FB2D1932-7658-4093-BE8E-40B91D2C1926}" type="slidenum">
              <a:rPr lang="en-US" smtClean="0"/>
              <a:pPr/>
              <a:t>8</a:t>
            </a:fld>
            <a:endParaRPr lang="en-US"/>
          </a:p>
        </p:txBody>
      </p:sp>
    </p:spTree>
    <p:extLst>
      <p:ext uri="{BB962C8B-B14F-4D97-AF65-F5344CB8AC3E}">
        <p14:creationId xmlns:p14="http://schemas.microsoft.com/office/powerpoint/2010/main" val="16479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Queen passes</a:t>
            </a:r>
            <a:r>
              <a:rPr lang="en-US" baseline="0" dirty="0" smtClean="0"/>
              <a:t> away in 1603. Following year peace made with Spain. </a:t>
            </a:r>
            <a:endParaRPr lang="en-US" dirty="0"/>
          </a:p>
        </p:txBody>
      </p:sp>
      <p:sp>
        <p:nvSpPr>
          <p:cNvPr id="4" name="Slide Number Placeholder 3"/>
          <p:cNvSpPr>
            <a:spLocks noGrp="1"/>
          </p:cNvSpPr>
          <p:nvPr>
            <p:ph type="sldNum" sz="quarter" idx="10"/>
          </p:nvPr>
        </p:nvSpPr>
        <p:spPr/>
        <p:txBody>
          <a:bodyPr/>
          <a:lstStyle/>
          <a:p>
            <a:fld id="{FB2D1932-7658-4093-BE8E-40B91D2C1926}" type="slidenum">
              <a:rPr lang="en-US" smtClean="0"/>
              <a:pPr/>
              <a:t>9</a:t>
            </a:fld>
            <a:endParaRPr lang="en-US"/>
          </a:p>
        </p:txBody>
      </p:sp>
    </p:spTree>
    <p:extLst>
      <p:ext uri="{BB962C8B-B14F-4D97-AF65-F5344CB8AC3E}">
        <p14:creationId xmlns:p14="http://schemas.microsoft.com/office/powerpoint/2010/main" val="104202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The Discovery, the Suzan constant,</a:t>
            </a:r>
            <a:r>
              <a:rPr lang="en-US" sz="800" baseline="0" dirty="0" smtClean="0"/>
              <a:t> the Godspeed. The British colonizes the Jamestown. The king also granted a charter to the </a:t>
            </a:r>
            <a:r>
              <a:rPr lang="en-US" sz="800" baseline="0" dirty="0" err="1" smtClean="0"/>
              <a:t>playmouth</a:t>
            </a:r>
            <a:r>
              <a:rPr lang="en-US" sz="800" baseline="0" dirty="0" smtClean="0"/>
              <a:t> company but their </a:t>
            </a:r>
            <a:r>
              <a:rPr lang="en-US" sz="800" baseline="0" dirty="0" err="1" smtClean="0"/>
              <a:t>phopam</a:t>
            </a:r>
            <a:r>
              <a:rPr lang="en-US" sz="800" baseline="0" dirty="0" smtClean="0"/>
              <a:t> colony short lived. </a:t>
            </a:r>
            <a:br>
              <a:rPr lang="en-US" sz="800" baseline="0" dirty="0" smtClean="0"/>
            </a:br>
            <a:r>
              <a:rPr lang="en-US" sz="800" baseline="0" dirty="0" smtClean="0"/>
              <a:t>By 1617, only 300/17000 lived(Battles with Powhatan), After 40 years first tobacco shipment of value (15m pounds).</a:t>
            </a:r>
            <a:endParaRPr lang="en-US" sz="800" dirty="0"/>
          </a:p>
        </p:txBody>
      </p:sp>
      <p:sp>
        <p:nvSpPr>
          <p:cNvPr id="4" name="Slide Number Placeholder 3"/>
          <p:cNvSpPr>
            <a:spLocks noGrp="1"/>
          </p:cNvSpPr>
          <p:nvPr>
            <p:ph type="sldNum" sz="quarter" idx="10"/>
          </p:nvPr>
        </p:nvSpPr>
        <p:spPr/>
        <p:txBody>
          <a:bodyPr/>
          <a:lstStyle/>
          <a:p>
            <a:fld id="{FB2D1932-7658-4093-BE8E-40B91D2C1926}" type="slidenum">
              <a:rPr lang="en-US" smtClean="0"/>
              <a:pPr/>
              <a:t>10</a:t>
            </a:fld>
            <a:endParaRPr lang="en-US"/>
          </a:p>
        </p:txBody>
      </p:sp>
    </p:spTree>
    <p:extLst>
      <p:ext uri="{BB962C8B-B14F-4D97-AF65-F5344CB8AC3E}">
        <p14:creationId xmlns:p14="http://schemas.microsoft.com/office/powerpoint/2010/main" val="116800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President James Madison</a:t>
            </a:r>
            <a:endParaRPr lang="en-US" dirty="0"/>
          </a:p>
        </p:txBody>
      </p:sp>
      <p:sp>
        <p:nvSpPr>
          <p:cNvPr id="4" name="Slide Number Placeholder 3"/>
          <p:cNvSpPr>
            <a:spLocks noGrp="1"/>
          </p:cNvSpPr>
          <p:nvPr>
            <p:ph type="sldNum" sz="quarter" idx="10"/>
          </p:nvPr>
        </p:nvSpPr>
        <p:spPr/>
        <p:txBody>
          <a:bodyPr/>
          <a:lstStyle/>
          <a:p>
            <a:fld id="{FB2D1932-7658-4093-BE8E-40B91D2C192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924110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7BF55D-07AC-49F5-9301-9B58FB68266A}"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A7BA-D0CD-4445-BB07-660B955EF2DD}" type="slidenum">
              <a:rPr lang="en-US" smtClean="0"/>
              <a:t>‹#›</a:t>
            </a:fld>
            <a:endParaRPr lang="en-US"/>
          </a:p>
        </p:txBody>
      </p:sp>
    </p:spTree>
    <p:extLst>
      <p:ext uri="{BB962C8B-B14F-4D97-AF65-F5344CB8AC3E}">
        <p14:creationId xmlns:p14="http://schemas.microsoft.com/office/powerpoint/2010/main" val="225232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BF55D-07AC-49F5-9301-9B58FB68266A}"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A7BA-D0CD-4445-BB07-660B955EF2DD}" type="slidenum">
              <a:rPr lang="en-US" smtClean="0"/>
              <a:t>‹#›</a:t>
            </a:fld>
            <a:endParaRPr lang="en-US"/>
          </a:p>
        </p:txBody>
      </p:sp>
    </p:spTree>
    <p:extLst>
      <p:ext uri="{BB962C8B-B14F-4D97-AF65-F5344CB8AC3E}">
        <p14:creationId xmlns:p14="http://schemas.microsoft.com/office/powerpoint/2010/main" val="2742437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0732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7455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3228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9406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7260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381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9704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3713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9063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46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BF55D-07AC-49F5-9301-9B58FB68266A}"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A7BA-D0CD-4445-BB07-660B955EF2DD}" type="slidenum">
              <a:rPr lang="en-US" smtClean="0"/>
              <a:t>‹#›</a:t>
            </a:fld>
            <a:endParaRPr lang="en-US"/>
          </a:p>
        </p:txBody>
      </p:sp>
    </p:spTree>
    <p:extLst>
      <p:ext uri="{BB962C8B-B14F-4D97-AF65-F5344CB8AC3E}">
        <p14:creationId xmlns:p14="http://schemas.microsoft.com/office/powerpoint/2010/main" val="42751376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8100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1206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1226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7718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1711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5054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5086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6097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7173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49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3370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7009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8482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5719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792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7928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4126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128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7999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7935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39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67614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773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7559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943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1882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3979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514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3260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3514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6415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693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2761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8316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0771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6781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0919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7982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9395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3416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6959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680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971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5473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1388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408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0561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3267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9701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7127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4407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7592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0590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810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6222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3726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003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34157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7859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015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3408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0741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1639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4622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47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6121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9736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73453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4384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49767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6761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96390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854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12280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31710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223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5498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5179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26436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70543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5392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9255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93148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6061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3703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21133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8273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556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199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89156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4132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00913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6858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10954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2071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15570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05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BF55D-07AC-49F5-9301-9B58FB68266A}"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A7BA-D0CD-4445-BB07-660B955EF2DD}" type="slidenum">
              <a:rPr lang="en-US" smtClean="0"/>
              <a:t>‹#›</a:t>
            </a:fld>
            <a:endParaRPr lang="en-US"/>
          </a:p>
        </p:txBody>
      </p:sp>
    </p:spTree>
    <p:extLst>
      <p:ext uri="{BB962C8B-B14F-4D97-AF65-F5344CB8AC3E}">
        <p14:creationId xmlns:p14="http://schemas.microsoft.com/office/powerpoint/2010/main" val="3584899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8663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7813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22606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11965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61658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74799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0543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99689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72691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34185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390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8050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49537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65086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81541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5279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136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6756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25034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18589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21366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64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68940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40304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64633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0323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96099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06965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17026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9317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217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71665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7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13452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87115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32604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19582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30785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60175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98110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05307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19584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18813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348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4017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32772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36068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8128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405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8471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11725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59716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88581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18354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735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4744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6719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68249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8720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49947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67621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78540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18997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50528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93574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754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69003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41540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32626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65422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11265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42296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55653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41374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480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92856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614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26379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80991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93007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33914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82175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50903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25189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04630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26723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96979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02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34546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84194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7675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69374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51652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61101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32496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69010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46401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92740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763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20143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61729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73742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69046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81467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49794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24002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91404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27474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54327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67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BF55D-07AC-49F5-9301-9B58FB68266A}"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2A7BA-D0CD-4445-BB07-660B955EF2DD}" type="slidenum">
              <a:rPr lang="en-US" smtClean="0"/>
              <a:t>‹#›</a:t>
            </a:fld>
            <a:endParaRPr lang="en-US"/>
          </a:p>
        </p:txBody>
      </p:sp>
    </p:spTree>
    <p:extLst>
      <p:ext uri="{BB962C8B-B14F-4D97-AF65-F5344CB8AC3E}">
        <p14:creationId xmlns:p14="http://schemas.microsoft.com/office/powerpoint/2010/main" val="1911745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44143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02306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17316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95939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63849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1894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56006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4339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8606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76523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780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87562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31292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94267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05946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11030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31368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52911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43789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62864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83314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52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72856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16028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29467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108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45791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76171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59382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5316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35919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30726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366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69773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63907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06143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27265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94620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00527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85895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34238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1989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39040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371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18090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57980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71454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5384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6949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16450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39568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49586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68880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27467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405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79099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28621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48655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31021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2193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06455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26064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50879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36374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32303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570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75929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01873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51676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04934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53139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44660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21698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7288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73525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3103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682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8879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54407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65314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80485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35310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25453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20009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65795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729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856034"/>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845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35391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12895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07614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52939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56419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10865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3309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17811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764545"/>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89577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08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8125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25376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78429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73124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82152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88692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43325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83834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799203"/>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7116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57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7BF55D-07AC-49F5-9301-9B58FB68266A}"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2A7BA-D0CD-4445-BB07-660B955EF2DD}" type="slidenum">
              <a:rPr lang="en-US" smtClean="0"/>
              <a:t>‹#›</a:t>
            </a:fld>
            <a:endParaRPr lang="en-US"/>
          </a:p>
        </p:txBody>
      </p:sp>
    </p:spTree>
    <p:extLst>
      <p:ext uri="{BB962C8B-B14F-4D97-AF65-F5344CB8AC3E}">
        <p14:creationId xmlns:p14="http://schemas.microsoft.com/office/powerpoint/2010/main" val="1835493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58962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6909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64315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93083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55209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25990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862410"/>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30286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78338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05117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101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55144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87373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23537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55113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4433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37075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36049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12801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971604"/>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361375"/>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527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90244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1123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806190"/>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433222"/>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950630"/>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00732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54348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21670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31327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77133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835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172981"/>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114561"/>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32784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12587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9923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72596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257390"/>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105655"/>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80820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736845"/>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814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49935"/>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81702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400733"/>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89403"/>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37836"/>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510265"/>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80448"/>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3904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51201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282741"/>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85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389717"/>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212663"/>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96413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667770"/>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182553"/>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29848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209920"/>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646490"/>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920083"/>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098922"/>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850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02476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032645"/>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51145"/>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481532"/>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523217"/>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779574"/>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7540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03852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95297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857271"/>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203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389884"/>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94492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7871"/>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74450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128956"/>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310378"/>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471473"/>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46016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33830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3767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251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730450"/>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63494"/>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75803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23066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949120"/>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41971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98660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74591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92495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395049"/>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322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64256"/>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16203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79328"/>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885150"/>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639962"/>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557777"/>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394873"/>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319356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534368"/>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429411"/>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20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7BF55D-07AC-49F5-9301-9B58FB68266A}"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2A7BA-D0CD-4445-BB07-660B955EF2DD}" type="slidenum">
              <a:rPr lang="en-US" smtClean="0"/>
              <a:t>‹#›</a:t>
            </a:fld>
            <a:endParaRPr lang="en-US"/>
          </a:p>
        </p:txBody>
      </p:sp>
    </p:spTree>
    <p:extLst>
      <p:ext uri="{BB962C8B-B14F-4D97-AF65-F5344CB8AC3E}">
        <p14:creationId xmlns:p14="http://schemas.microsoft.com/office/powerpoint/2010/main" val="19851429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15580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62898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27361"/>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889100"/>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700024"/>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094751"/>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523580"/>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1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7433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98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783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671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66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061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099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68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44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7BF55D-07AC-49F5-9301-9B58FB68266A}"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2A7BA-D0CD-4445-BB07-660B955EF2DD}" type="slidenum">
              <a:rPr lang="en-US" smtClean="0"/>
              <a:t>‹#›</a:t>
            </a:fld>
            <a:endParaRPr lang="en-US"/>
          </a:p>
        </p:txBody>
      </p:sp>
    </p:spTree>
    <p:extLst>
      <p:ext uri="{BB962C8B-B14F-4D97-AF65-F5344CB8AC3E}">
        <p14:creationId xmlns:p14="http://schemas.microsoft.com/office/powerpoint/2010/main" val="31107560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154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531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567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2331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4246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9307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7837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9869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669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12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BF55D-07AC-49F5-9301-9B58FB68266A}"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2A7BA-D0CD-4445-BB07-660B955EF2DD}" type="slidenum">
              <a:rPr lang="en-US" smtClean="0"/>
              <a:t>‹#›</a:t>
            </a:fld>
            <a:endParaRPr lang="en-US"/>
          </a:p>
        </p:txBody>
      </p:sp>
    </p:spTree>
    <p:extLst>
      <p:ext uri="{BB962C8B-B14F-4D97-AF65-F5344CB8AC3E}">
        <p14:creationId xmlns:p14="http://schemas.microsoft.com/office/powerpoint/2010/main" val="41166798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632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210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4006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6434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8067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228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2625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806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4133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6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BF55D-07AC-49F5-9301-9B58FB68266A}"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2A7BA-D0CD-4445-BB07-660B955EF2DD}" type="slidenum">
              <a:rPr lang="en-US" smtClean="0"/>
              <a:t>‹#›</a:t>
            </a:fld>
            <a:endParaRPr lang="en-US"/>
          </a:p>
        </p:txBody>
      </p:sp>
    </p:spTree>
    <p:extLst>
      <p:ext uri="{BB962C8B-B14F-4D97-AF65-F5344CB8AC3E}">
        <p14:creationId xmlns:p14="http://schemas.microsoft.com/office/powerpoint/2010/main" val="7680534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5395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6960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1709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4262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2943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4188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907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4707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458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30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BF55D-07AC-49F5-9301-9B58FB68266A}"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2A7BA-D0CD-4445-BB07-660B955EF2DD}" type="slidenum">
              <a:rPr lang="en-US" smtClean="0"/>
              <a:t>‹#›</a:t>
            </a:fld>
            <a:endParaRPr lang="en-US"/>
          </a:p>
        </p:txBody>
      </p:sp>
    </p:spTree>
    <p:extLst>
      <p:ext uri="{BB962C8B-B14F-4D97-AF65-F5344CB8AC3E}">
        <p14:creationId xmlns:p14="http://schemas.microsoft.com/office/powerpoint/2010/main" val="10168643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4653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704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338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2598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2555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9576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7165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1231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4020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7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BF55D-07AC-49F5-9301-9B58FB68266A}" type="datetimeFigureOut">
              <a:rPr lang="en-US" smtClean="0"/>
              <a:t>7/31/2024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2A7BA-D0CD-4445-BB07-660B955EF2DD}" type="slidenum">
              <a:rPr lang="en-US" smtClean="0"/>
              <a:t>‹#›</a:t>
            </a:fld>
            <a:endParaRPr lang="en-US"/>
          </a:p>
        </p:txBody>
      </p:sp>
    </p:spTree>
    <p:extLst>
      <p:ext uri="{BB962C8B-B14F-4D97-AF65-F5344CB8AC3E}">
        <p14:creationId xmlns:p14="http://schemas.microsoft.com/office/powerpoint/2010/main" val="1305024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322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48240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91322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73662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71649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42973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19330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98016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55750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2034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1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55636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43313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94858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16849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00996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23943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75734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125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55575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81335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808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6002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83588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20861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424459"/>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000103"/>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8343"/>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767542"/>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91190"/>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37804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875030"/>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5753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409300"/>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780009"/>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028082"/>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221165"/>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128280"/>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436156"/>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59448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8068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320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9330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54706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3700E-525F-4932-B3F9-37A386CACE21}"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C60D-510E-4ADA-AE1A-E79AEAB30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9442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0.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4.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8.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05.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6.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8.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9.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0.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3.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4.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5.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26.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37.xml"/></Relationships>
</file>

<file path=ppt/slides/_rels/slide5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348.xml"/><Relationship Id="rId4" Type="http://schemas.openxmlformats.org/officeDocument/2006/relationships/image" Target="../media/image16.emf"/></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9.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70.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8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9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3.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14.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25.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36.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7.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8.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9.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80.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9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0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5779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224" y="381000"/>
            <a:ext cx="8687553" cy="6248400"/>
          </a:xfrm>
          <a:prstGeom prst="rect">
            <a:avLst/>
          </a:prstGeom>
        </p:spPr>
      </p:pic>
    </p:spTree>
    <p:extLst>
      <p:ext uri="{BB962C8B-B14F-4D97-AF65-F5344CB8AC3E}">
        <p14:creationId xmlns:p14="http://schemas.microsoft.com/office/powerpoint/2010/main" val="2409015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202"/>
            <a:ext cx="7543800" cy="838199"/>
          </a:xfrm>
        </p:spPr>
        <p:txBody>
          <a:bodyPr>
            <a:normAutofit fontScale="90000"/>
          </a:bodyPr>
          <a:lstStyle/>
          <a:p>
            <a:r>
              <a:rPr lang="en-US" sz="3600" b="1" dirty="0">
                <a:solidFill>
                  <a:srgbClr val="FF0000"/>
                </a:solidFill>
              </a:rPr>
              <a:t>Factors for Colonization in 16</a:t>
            </a:r>
            <a:r>
              <a:rPr lang="en-US" sz="3600" b="1" baseline="30000" dirty="0">
                <a:solidFill>
                  <a:srgbClr val="FF0000"/>
                </a:solidFill>
              </a:rPr>
              <a:t>th</a:t>
            </a:r>
            <a:r>
              <a:rPr lang="en-US" sz="3600" b="1" dirty="0">
                <a:solidFill>
                  <a:srgbClr val="FF0000"/>
                </a:solidFill>
              </a:rPr>
              <a:t> and 17</a:t>
            </a:r>
            <a:r>
              <a:rPr lang="en-US" sz="3600" b="1" baseline="30000" dirty="0">
                <a:solidFill>
                  <a:srgbClr val="FF0000"/>
                </a:solidFill>
              </a:rPr>
              <a:t>th</a:t>
            </a:r>
            <a:r>
              <a:rPr lang="en-US" sz="3600" b="1" dirty="0">
                <a:solidFill>
                  <a:srgbClr val="FF0000"/>
                </a:solidFill>
              </a:rPr>
              <a:t> Century </a:t>
            </a:r>
            <a:endParaRPr lang="en-US" sz="3600" b="1" dirty="0">
              <a:solidFill>
                <a:srgbClr val="FF0000"/>
              </a:solidFill>
            </a:endParaRPr>
          </a:p>
        </p:txBody>
      </p:sp>
      <p:sp>
        <p:nvSpPr>
          <p:cNvPr id="3" name="Subtitle 2"/>
          <p:cNvSpPr>
            <a:spLocks noGrp="1"/>
          </p:cNvSpPr>
          <p:nvPr>
            <p:ph type="subTitle" idx="1"/>
          </p:nvPr>
        </p:nvSpPr>
        <p:spPr>
          <a:xfrm>
            <a:off x="1905000" y="1295400"/>
            <a:ext cx="8229600" cy="5334000"/>
          </a:xfrm>
        </p:spPr>
        <p:txBody>
          <a:bodyPr>
            <a:normAutofit lnSpcReduction="10000"/>
          </a:bodyPr>
          <a:lstStyle/>
          <a:p>
            <a:pPr algn="l"/>
            <a:endParaRPr lang="en-US" dirty="0" smtClean="0">
              <a:solidFill>
                <a:schemeClr val="tx1"/>
              </a:solidFill>
            </a:endParaRPr>
          </a:p>
          <a:p>
            <a:pPr marL="514350" indent="-514350" algn="l">
              <a:buFont typeface="+mj-lt"/>
              <a:buAutoNum type="arabicPeriod"/>
            </a:pPr>
            <a:r>
              <a:rPr lang="en-US" dirty="0" smtClean="0">
                <a:solidFill>
                  <a:schemeClr val="tx1"/>
                </a:solidFill>
              </a:rPr>
              <a:t>God, Gold and Glory</a:t>
            </a:r>
          </a:p>
          <a:p>
            <a:pPr marL="514350" indent="-514350" algn="l">
              <a:buFont typeface="+mj-lt"/>
              <a:buAutoNum type="arabicPeriod"/>
            </a:pPr>
            <a:r>
              <a:rPr lang="en-US" dirty="0" smtClean="0">
                <a:solidFill>
                  <a:schemeClr val="tx1"/>
                </a:solidFill>
              </a:rPr>
              <a:t>Pressure of Population </a:t>
            </a:r>
          </a:p>
          <a:p>
            <a:pPr marL="514350" indent="-514350" algn="l">
              <a:buFont typeface="+mj-lt"/>
              <a:buAutoNum type="arabicPeriod"/>
            </a:pPr>
            <a:r>
              <a:rPr lang="en-US" dirty="0" smtClean="0">
                <a:solidFill>
                  <a:schemeClr val="tx1"/>
                </a:solidFill>
              </a:rPr>
              <a:t>Trade with the East (Asian Countries)</a:t>
            </a:r>
          </a:p>
          <a:p>
            <a:pPr marL="514350" indent="-514350" algn="l">
              <a:buFont typeface="+mj-lt"/>
              <a:buAutoNum type="arabicPeriod"/>
            </a:pPr>
            <a:r>
              <a:rPr lang="en-US" dirty="0" smtClean="0">
                <a:solidFill>
                  <a:schemeClr val="tx1"/>
                </a:solidFill>
              </a:rPr>
              <a:t>Industrial Growth</a:t>
            </a:r>
          </a:p>
          <a:p>
            <a:pPr marL="514350" indent="-514350" algn="l">
              <a:buFont typeface="+mj-lt"/>
              <a:buAutoNum type="arabicPeriod"/>
            </a:pPr>
            <a:r>
              <a:rPr lang="en-US" dirty="0" smtClean="0">
                <a:solidFill>
                  <a:schemeClr val="tx1"/>
                </a:solidFill>
              </a:rPr>
              <a:t>Scientific and Technological Advancement </a:t>
            </a:r>
          </a:p>
          <a:p>
            <a:pPr marL="514350" indent="-514350" algn="l">
              <a:buFont typeface="+mj-lt"/>
              <a:buAutoNum type="arabicPeriod"/>
            </a:pPr>
            <a:r>
              <a:rPr lang="en-US" dirty="0" smtClean="0">
                <a:solidFill>
                  <a:schemeClr val="tx1"/>
                </a:solidFill>
              </a:rPr>
              <a:t>Desire for Fabulous wealth</a:t>
            </a:r>
          </a:p>
          <a:p>
            <a:pPr marL="514350" indent="-514350" algn="l">
              <a:buFont typeface="+mj-lt"/>
              <a:buAutoNum type="arabicPeriod"/>
            </a:pPr>
            <a:r>
              <a:rPr lang="en-US" dirty="0" smtClean="0">
                <a:solidFill>
                  <a:schemeClr val="tx1"/>
                </a:solidFill>
              </a:rPr>
              <a:t>Religious and Cultural Freedom </a:t>
            </a:r>
          </a:p>
          <a:p>
            <a:pPr marL="514350" indent="-514350" algn="l">
              <a:buFont typeface="+mj-lt"/>
              <a:buAutoNum type="arabicPeriod"/>
            </a:pPr>
            <a:r>
              <a:rPr lang="en-US" dirty="0" smtClean="0">
                <a:solidFill>
                  <a:schemeClr val="tx1"/>
                </a:solidFill>
              </a:rPr>
              <a:t>Royal Patronage </a:t>
            </a:r>
          </a:p>
          <a:p>
            <a:pPr marL="514350" indent="-514350" algn="l">
              <a:buFont typeface="+mj-lt"/>
              <a:buAutoNum type="arabicPeriod"/>
            </a:pPr>
            <a:r>
              <a:rPr lang="en-US" dirty="0" smtClean="0">
                <a:solidFill>
                  <a:schemeClr val="tx1"/>
                </a:solidFill>
              </a:rPr>
              <a:t>White Man’s Burden</a:t>
            </a:r>
          </a:p>
          <a:p>
            <a:pPr marL="514350" indent="-514350" algn="l">
              <a:buFont typeface="+mj-lt"/>
              <a:buAutoNum type="arabicPeriod"/>
            </a:pPr>
            <a:r>
              <a:rPr lang="en-US" dirty="0" smtClean="0">
                <a:solidFill>
                  <a:schemeClr val="tx1"/>
                </a:solidFill>
              </a:rPr>
              <a:t>Imperial Race</a:t>
            </a:r>
          </a:p>
          <a:p>
            <a:pPr marL="514350" indent="-514350" algn="l">
              <a:buFont typeface="+mj-lt"/>
              <a:buAutoNum type="arabicPeriod"/>
            </a:pPr>
            <a:r>
              <a:rPr lang="en-US" dirty="0" smtClean="0">
                <a:solidFill>
                  <a:schemeClr val="tx1"/>
                </a:solidFill>
              </a:rPr>
              <a:t>Strategic (Sea Power)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1" y="0"/>
            <a:ext cx="1561011" cy="1524000"/>
          </a:xfrm>
          <a:prstGeom prst="rect">
            <a:avLst/>
          </a:prstGeom>
        </p:spPr>
      </p:pic>
    </p:spTree>
    <p:extLst>
      <p:ext uri="{BB962C8B-B14F-4D97-AF65-F5344CB8AC3E}">
        <p14:creationId xmlns:p14="http://schemas.microsoft.com/office/powerpoint/2010/main" val="312687507"/>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955098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52402"/>
            <a:ext cx="7010400" cy="1447799"/>
          </a:xfrm>
        </p:spPr>
        <p:txBody>
          <a:bodyPr>
            <a:normAutofit/>
          </a:bodyPr>
          <a:lstStyle/>
          <a:p>
            <a:r>
              <a:rPr lang="en-US" sz="3600" dirty="0">
                <a:solidFill>
                  <a:srgbClr val="FF0000"/>
                </a:solidFill>
              </a:rPr>
              <a:t>AMERICAN REVOLTUION (1775-1783)  </a:t>
            </a:r>
            <a:endParaRPr lang="en-US" sz="3600" dirty="0">
              <a:solidFill>
                <a:srgbClr val="FF0000"/>
              </a:solidFill>
            </a:endParaRPr>
          </a:p>
        </p:txBody>
      </p:sp>
      <p:sp>
        <p:nvSpPr>
          <p:cNvPr id="3" name="Subtitle 2"/>
          <p:cNvSpPr>
            <a:spLocks noGrp="1"/>
          </p:cNvSpPr>
          <p:nvPr>
            <p:ph type="subTitle" idx="1"/>
          </p:nvPr>
        </p:nvSpPr>
        <p:spPr>
          <a:xfrm>
            <a:off x="1828800" y="1600200"/>
            <a:ext cx="8153400" cy="4953000"/>
          </a:xfrm>
        </p:spPr>
        <p:txBody>
          <a:bodyPr/>
          <a:lstStyle/>
          <a:p>
            <a:pPr algn="l"/>
            <a:r>
              <a:rPr lang="en-US" sz="3600" b="1" dirty="0"/>
              <a:t>A. </a:t>
            </a:r>
            <a:r>
              <a:rPr lang="en-US" sz="3600" b="1" u="sng" dirty="0"/>
              <a:t>Causes</a:t>
            </a:r>
          </a:p>
          <a:p>
            <a:pPr marL="457200" indent="-457200" algn="l">
              <a:buFont typeface="Wingdings" pitchFamily="2" charset="2"/>
              <a:buChar char="§"/>
            </a:pPr>
            <a:r>
              <a:rPr lang="en-US" dirty="0" smtClean="0">
                <a:solidFill>
                  <a:schemeClr val="tx1"/>
                </a:solidFill>
              </a:rPr>
              <a:t>American Attitude (Migrated, better home)</a:t>
            </a:r>
          </a:p>
          <a:p>
            <a:pPr marL="457200" indent="-457200" algn="l">
              <a:buFont typeface="Wingdings" pitchFamily="2" charset="2"/>
              <a:buChar char="§"/>
            </a:pPr>
            <a:r>
              <a:rPr lang="en-US" dirty="0" smtClean="0">
                <a:solidFill>
                  <a:schemeClr val="tx1"/>
                </a:solidFill>
              </a:rPr>
              <a:t>British Attitude </a:t>
            </a:r>
          </a:p>
          <a:p>
            <a:pPr marL="457200" indent="-457200" algn="l">
              <a:buFont typeface="Wingdings" pitchFamily="2" charset="2"/>
              <a:buChar char="§"/>
            </a:pPr>
            <a:r>
              <a:rPr lang="en-US" dirty="0" smtClean="0">
                <a:solidFill>
                  <a:schemeClr val="tx1"/>
                </a:solidFill>
              </a:rPr>
              <a:t>Mercantilism and Navigation Acts</a:t>
            </a:r>
          </a:p>
          <a:p>
            <a:pPr marL="457200" indent="-457200" algn="l">
              <a:buFont typeface="Wingdings" pitchFamily="2" charset="2"/>
              <a:buChar char="§"/>
            </a:pPr>
            <a:r>
              <a:rPr lang="en-US" dirty="0" smtClean="0">
                <a:solidFill>
                  <a:schemeClr val="tx1"/>
                </a:solidFill>
              </a:rPr>
              <a:t>British Restrictions on Manufacture</a:t>
            </a:r>
          </a:p>
          <a:p>
            <a:pPr marL="457200" indent="-457200" algn="l">
              <a:buFont typeface="Wingdings" pitchFamily="2" charset="2"/>
              <a:buChar char="§"/>
            </a:pPr>
            <a:r>
              <a:rPr lang="en-US" dirty="0" smtClean="0">
                <a:solidFill>
                  <a:schemeClr val="tx1"/>
                </a:solidFill>
              </a:rPr>
              <a:t>Removal of French Danger</a:t>
            </a:r>
          </a:p>
          <a:p>
            <a:pPr marL="457200" indent="-457200" algn="l">
              <a:buFont typeface="Wingdings" pitchFamily="2" charset="2"/>
              <a:buChar char="§"/>
            </a:pPr>
            <a:r>
              <a:rPr lang="en-US" dirty="0" smtClean="0">
                <a:solidFill>
                  <a:schemeClr val="tx1"/>
                </a:solidFill>
              </a:rPr>
              <a:t>Policies of Grenville</a:t>
            </a:r>
          </a:p>
          <a:p>
            <a:pPr marL="457200" indent="-457200" algn="l">
              <a:buFont typeface="Wingdings" pitchFamily="2" charset="2"/>
              <a:buChar char="§"/>
            </a:pPr>
            <a:r>
              <a:rPr lang="en-US" dirty="0" smtClean="0">
                <a:solidFill>
                  <a:schemeClr val="tx1"/>
                </a:solidFill>
              </a:rPr>
              <a:t>Townshend Program </a:t>
            </a:r>
          </a:p>
          <a:p>
            <a:pPr algn="l"/>
            <a:endParaRPr lang="en-US"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0"/>
            <a:ext cx="1752600" cy="1447800"/>
          </a:xfrm>
          <a:prstGeom prst="rect">
            <a:avLst/>
          </a:prstGeom>
        </p:spPr>
      </p:pic>
    </p:spTree>
    <p:extLst>
      <p:ext uri="{BB962C8B-B14F-4D97-AF65-F5344CB8AC3E}">
        <p14:creationId xmlns:p14="http://schemas.microsoft.com/office/powerpoint/2010/main" val="3966545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52402"/>
            <a:ext cx="6477000" cy="1142999"/>
          </a:xfrm>
        </p:spPr>
        <p:txBody>
          <a:bodyPr>
            <a:normAutofit/>
          </a:bodyPr>
          <a:lstStyle/>
          <a:p>
            <a:pPr algn="l"/>
            <a:r>
              <a:rPr lang="en-US" sz="3600" dirty="0"/>
              <a:t>Continue…</a:t>
            </a:r>
            <a:endParaRPr lang="en-US" sz="3600" dirty="0"/>
          </a:p>
        </p:txBody>
      </p:sp>
      <p:sp>
        <p:nvSpPr>
          <p:cNvPr id="3" name="Subtitle 2"/>
          <p:cNvSpPr>
            <a:spLocks noGrp="1"/>
          </p:cNvSpPr>
          <p:nvPr>
            <p:ph type="subTitle" idx="1"/>
          </p:nvPr>
        </p:nvSpPr>
        <p:spPr>
          <a:xfrm>
            <a:off x="2286000" y="1295400"/>
            <a:ext cx="7772400" cy="4876800"/>
          </a:xfrm>
        </p:spPr>
        <p:txBody>
          <a:bodyPr/>
          <a:lstStyle/>
          <a:p>
            <a:pPr marL="457200" indent="-457200" algn="l">
              <a:buFont typeface="Wingdings" pitchFamily="2" charset="2"/>
              <a:buChar char="§"/>
            </a:pPr>
            <a:r>
              <a:rPr lang="en-US" dirty="0" smtClean="0">
                <a:solidFill>
                  <a:schemeClr val="tx1"/>
                </a:solidFill>
              </a:rPr>
              <a:t>Resistance to Townshend’s Program</a:t>
            </a:r>
          </a:p>
          <a:p>
            <a:pPr marL="457200" indent="-457200" algn="l">
              <a:buFont typeface="Wingdings" pitchFamily="2" charset="2"/>
              <a:buChar char="§"/>
            </a:pPr>
            <a:r>
              <a:rPr lang="en-US" dirty="0" smtClean="0">
                <a:solidFill>
                  <a:schemeClr val="tx1"/>
                </a:solidFill>
              </a:rPr>
              <a:t>Quartering Act of 1765: Anglo-French war</a:t>
            </a:r>
          </a:p>
          <a:p>
            <a:pPr marL="457200" indent="-457200" algn="l">
              <a:buFont typeface="Wingdings" pitchFamily="2" charset="2"/>
              <a:buChar char="§"/>
            </a:pPr>
            <a:r>
              <a:rPr lang="en-US" dirty="0" smtClean="0">
                <a:solidFill>
                  <a:schemeClr val="tx1"/>
                </a:solidFill>
              </a:rPr>
              <a:t>Circular Letter</a:t>
            </a:r>
          </a:p>
          <a:p>
            <a:pPr marL="457200" indent="-457200" algn="l">
              <a:buFont typeface="Wingdings" pitchFamily="2" charset="2"/>
              <a:buChar char="§"/>
            </a:pPr>
            <a:r>
              <a:rPr lang="en-US" dirty="0" smtClean="0">
                <a:solidFill>
                  <a:schemeClr val="tx1"/>
                </a:solidFill>
              </a:rPr>
              <a:t>Boston Massacre</a:t>
            </a:r>
          </a:p>
          <a:p>
            <a:pPr algn="l"/>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0"/>
            <a:ext cx="1752600" cy="1447800"/>
          </a:xfrm>
          <a:prstGeom prst="rect">
            <a:avLst/>
          </a:prstGeom>
        </p:spPr>
      </p:pic>
    </p:spTree>
    <p:extLst>
      <p:ext uri="{BB962C8B-B14F-4D97-AF65-F5344CB8AC3E}">
        <p14:creationId xmlns:p14="http://schemas.microsoft.com/office/powerpoint/2010/main" val="2903657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 Schools of thoughts</a:t>
            </a:r>
            <a:endParaRPr lang="en-US" b="1" dirty="0"/>
          </a:p>
        </p:txBody>
      </p:sp>
      <p:sp>
        <p:nvSpPr>
          <p:cNvPr id="3" name="Content Placeholder 2"/>
          <p:cNvSpPr>
            <a:spLocks noGrp="1"/>
          </p:cNvSpPr>
          <p:nvPr>
            <p:ph sz="half" idx="1"/>
          </p:nvPr>
        </p:nvSpPr>
        <p:spPr>
          <a:xfrm>
            <a:off x="1981200" y="1600201"/>
            <a:ext cx="4038600" cy="3505200"/>
          </a:xfrm>
        </p:spPr>
        <p:txBody>
          <a:bodyPr/>
          <a:lstStyle/>
          <a:p>
            <a:r>
              <a:rPr lang="en-US" b="1" dirty="0" smtClean="0">
                <a:solidFill>
                  <a:srgbClr val="FF0000"/>
                </a:solidFill>
              </a:rPr>
              <a:t>Radicals</a:t>
            </a:r>
            <a:r>
              <a:rPr lang="en-US" dirty="0" smtClean="0"/>
              <a:t> </a:t>
            </a:r>
          </a:p>
          <a:p>
            <a:pPr marL="0" indent="0">
              <a:buNone/>
            </a:pPr>
            <a:r>
              <a:rPr lang="en-US" sz="1800" dirty="0"/>
              <a:t>Always look to estrange the relations with British</a:t>
            </a:r>
          </a:p>
          <a:p>
            <a:pPr marL="0" indent="0">
              <a:buNone/>
            </a:pPr>
            <a:r>
              <a:rPr lang="en-US" sz="1800" dirty="0"/>
              <a:t>Charles Thomson, George and Thomas Jefferson </a:t>
            </a:r>
          </a:p>
          <a:p>
            <a:pPr marL="0" indent="0">
              <a:buNone/>
            </a:pPr>
            <a:r>
              <a:rPr lang="en-US" sz="1800" dirty="0"/>
              <a:t>Less in number</a:t>
            </a:r>
          </a:p>
          <a:p>
            <a:pPr marL="0" indent="0">
              <a:buNone/>
            </a:pPr>
            <a:r>
              <a:rPr lang="en-US" sz="1800" dirty="0"/>
              <a:t>Boston Tea Party 1773</a:t>
            </a:r>
            <a:endParaRPr lang="en-US" sz="1800" dirty="0"/>
          </a:p>
        </p:txBody>
      </p:sp>
      <p:sp>
        <p:nvSpPr>
          <p:cNvPr id="4" name="Content Placeholder 3"/>
          <p:cNvSpPr>
            <a:spLocks noGrp="1"/>
          </p:cNvSpPr>
          <p:nvPr>
            <p:ph sz="half" idx="2"/>
          </p:nvPr>
        </p:nvSpPr>
        <p:spPr>
          <a:xfrm>
            <a:off x="6172200" y="1600201"/>
            <a:ext cx="4038600" cy="3505201"/>
          </a:xfrm>
        </p:spPr>
        <p:txBody>
          <a:bodyPr/>
          <a:lstStyle/>
          <a:p>
            <a:r>
              <a:rPr lang="en-US" b="1" dirty="0" smtClean="0">
                <a:solidFill>
                  <a:srgbClr val="FF0000"/>
                </a:solidFill>
              </a:rPr>
              <a:t>Conservatives</a:t>
            </a:r>
          </a:p>
          <a:p>
            <a:pPr marL="0" indent="0">
              <a:buNone/>
            </a:pPr>
            <a:r>
              <a:rPr lang="en-US" sz="2000" dirty="0"/>
              <a:t>Always interested in restoring of good relations and forgetting what happened. </a:t>
            </a:r>
          </a:p>
          <a:p>
            <a:pPr marL="0" indent="0">
              <a:buNone/>
            </a:pPr>
            <a:r>
              <a:rPr lang="en-US" sz="2000" dirty="0"/>
              <a:t>Professionals politicians, Royal merchants &amp; Officials</a:t>
            </a:r>
          </a:p>
          <a:p>
            <a:pPr marL="0" indent="0">
              <a:buNone/>
            </a:pPr>
            <a:r>
              <a:rPr lang="en-US" sz="2000" dirty="0"/>
              <a:t>More in Numbers </a:t>
            </a:r>
          </a:p>
          <a:p>
            <a:endParaRPr lang="en-US" dirty="0"/>
          </a:p>
        </p:txBody>
      </p:sp>
      <p:sp>
        <p:nvSpPr>
          <p:cNvPr id="6" name="TextBox 5"/>
          <p:cNvSpPr txBox="1"/>
          <p:nvPr/>
        </p:nvSpPr>
        <p:spPr>
          <a:xfrm>
            <a:off x="1981200" y="4800600"/>
            <a:ext cx="8458200" cy="1477328"/>
          </a:xfrm>
          <a:prstGeom prst="rect">
            <a:avLst/>
          </a:prstGeom>
          <a:noFill/>
        </p:spPr>
        <p:txBody>
          <a:bodyPr wrap="square" rtlCol="0">
            <a:spAutoFit/>
          </a:bodyPr>
          <a:lstStyle/>
          <a:p>
            <a:r>
              <a:rPr lang="en-US" b="1" dirty="0">
                <a:solidFill>
                  <a:srgbClr val="FF0000"/>
                </a:solidFill>
              </a:rPr>
              <a:t>Colonial protests and Massachusetts formation of committee of correspondence in Boston in 1772</a:t>
            </a:r>
          </a:p>
          <a:p>
            <a:r>
              <a:rPr lang="en-US" b="1" dirty="0">
                <a:solidFill>
                  <a:srgbClr val="FF0000"/>
                </a:solidFill>
              </a:rPr>
              <a:t>By 1773, committee of correspondence were established in all states excepting Pennsylvania and North Carolina </a:t>
            </a:r>
          </a:p>
          <a:p>
            <a:endParaRPr lang="en-US" dirty="0"/>
          </a:p>
        </p:txBody>
      </p:sp>
    </p:spTree>
    <p:extLst>
      <p:ext uri="{BB962C8B-B14F-4D97-AF65-F5344CB8AC3E}">
        <p14:creationId xmlns:p14="http://schemas.microsoft.com/office/powerpoint/2010/main" val="136289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4886" y="71393"/>
            <a:ext cx="7456714" cy="1470025"/>
          </a:xfrm>
        </p:spPr>
        <p:txBody>
          <a:bodyPr>
            <a:normAutofit/>
          </a:bodyPr>
          <a:lstStyle/>
          <a:p>
            <a:r>
              <a:rPr lang="en-US" sz="3600" dirty="0">
                <a:solidFill>
                  <a:srgbClr val="FF0000"/>
                </a:solidFill>
              </a:rPr>
              <a:t>B. American Colonists Preparation for War</a:t>
            </a:r>
            <a:endParaRPr lang="en-US" sz="3600" dirty="0">
              <a:solidFill>
                <a:srgbClr val="FF0000"/>
              </a:solidFill>
            </a:endParaRPr>
          </a:p>
        </p:txBody>
      </p:sp>
      <p:sp>
        <p:nvSpPr>
          <p:cNvPr id="3" name="Subtitle 2"/>
          <p:cNvSpPr>
            <a:spLocks noGrp="1"/>
          </p:cNvSpPr>
          <p:nvPr>
            <p:ph type="subTitle" idx="1"/>
          </p:nvPr>
        </p:nvSpPr>
        <p:spPr>
          <a:xfrm>
            <a:off x="1752600" y="1447800"/>
            <a:ext cx="8763000" cy="5105400"/>
          </a:xfrm>
        </p:spPr>
        <p:txBody>
          <a:bodyPr/>
          <a:lstStyle/>
          <a:p>
            <a:pPr marL="457200" indent="-457200" algn="l">
              <a:buFont typeface="Wingdings" pitchFamily="2" charset="2"/>
              <a:buChar char="§"/>
            </a:pPr>
            <a:r>
              <a:rPr lang="en-US" dirty="0" smtClean="0">
                <a:solidFill>
                  <a:schemeClr val="tx1"/>
                </a:solidFill>
              </a:rPr>
              <a:t>First Continental Congress Meeting(Sept. 5,1774)</a:t>
            </a:r>
          </a:p>
          <a:p>
            <a:pPr marL="514350" indent="-514350" algn="l">
              <a:buAutoNum type="alphaLcPeriod"/>
            </a:pPr>
            <a:r>
              <a:rPr lang="en-US" dirty="0" smtClean="0">
                <a:solidFill>
                  <a:schemeClr val="tx1"/>
                </a:solidFill>
              </a:rPr>
              <a:t>Suffolk Resolves</a:t>
            </a:r>
          </a:p>
          <a:p>
            <a:pPr marL="514350" indent="-514350" algn="l">
              <a:buAutoNum type="alphaLcPeriod"/>
            </a:pPr>
            <a:r>
              <a:rPr lang="en-US" dirty="0" smtClean="0">
                <a:solidFill>
                  <a:schemeClr val="tx1"/>
                </a:solidFill>
              </a:rPr>
              <a:t>Declaration of Rights and Grievances</a:t>
            </a:r>
            <a:endParaRPr lang="en-US" dirty="0">
              <a:solidFill>
                <a:schemeClr val="tx1"/>
              </a:solidFill>
            </a:endParaRPr>
          </a:p>
          <a:p>
            <a:pPr algn="l"/>
            <a:endParaRPr lang="en-US" dirty="0" smtClean="0">
              <a:solidFill>
                <a:schemeClr val="tx1"/>
              </a:solidFill>
            </a:endParaRPr>
          </a:p>
          <a:p>
            <a:pPr marL="457200" indent="-457200" algn="l">
              <a:buFont typeface="Wingdings" pitchFamily="2" charset="2"/>
              <a:buChar char="§"/>
            </a:pPr>
            <a:r>
              <a:rPr lang="en-US" dirty="0" smtClean="0">
                <a:solidFill>
                  <a:schemeClr val="tx1"/>
                </a:solidFill>
              </a:rPr>
              <a:t>Second Continental Congress Meeting (May 10, 1775), Philadelphia</a:t>
            </a:r>
          </a:p>
          <a:p>
            <a:pPr algn="l"/>
            <a:r>
              <a:rPr lang="en-US" dirty="0" smtClean="0">
                <a:solidFill>
                  <a:schemeClr val="tx1"/>
                </a:solidFill>
              </a:rPr>
              <a:t>a. Battle of Bunker Hill (June, 1775)</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0"/>
            <a:ext cx="1752600" cy="1524000"/>
          </a:xfrm>
          <a:prstGeom prst="rect">
            <a:avLst/>
          </a:prstGeom>
        </p:spPr>
      </p:pic>
    </p:spTree>
    <p:extLst>
      <p:ext uri="{BB962C8B-B14F-4D97-AF65-F5344CB8AC3E}">
        <p14:creationId xmlns:p14="http://schemas.microsoft.com/office/powerpoint/2010/main" val="894175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Images-121321782.0.0.jpg"/>
          <p:cNvPicPr>
            <a:picLocks noChangeAspect="1"/>
          </p:cNvPicPr>
          <p:nvPr/>
        </p:nvPicPr>
        <p:blipFill>
          <a:blip r:embed="rId2"/>
          <a:stretch>
            <a:fillRect/>
          </a:stretch>
        </p:blipFill>
        <p:spPr>
          <a:xfrm>
            <a:off x="1524000" y="0"/>
            <a:ext cx="9144000" cy="6629400"/>
          </a:xfrm>
          <a:prstGeom prst="rect">
            <a:avLst/>
          </a:prstGeom>
        </p:spPr>
      </p:pic>
    </p:spTree>
    <p:extLst>
      <p:ext uri="{BB962C8B-B14F-4D97-AF65-F5344CB8AC3E}">
        <p14:creationId xmlns:p14="http://schemas.microsoft.com/office/powerpoint/2010/main" val="1502420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4886" y="228601"/>
            <a:ext cx="7772400" cy="1295400"/>
          </a:xfrm>
        </p:spPr>
        <p:txBody>
          <a:bodyPr>
            <a:normAutofit/>
          </a:bodyPr>
          <a:lstStyle/>
          <a:p>
            <a:r>
              <a:rPr lang="en-US" sz="3600" dirty="0">
                <a:solidFill>
                  <a:srgbClr val="FF0000"/>
                </a:solidFill>
              </a:rPr>
              <a:t>C. American War of Independence </a:t>
            </a:r>
            <a:endParaRPr lang="en-US" sz="3600" dirty="0">
              <a:solidFill>
                <a:srgbClr val="FF0000"/>
              </a:solidFill>
            </a:endParaRPr>
          </a:p>
        </p:txBody>
      </p:sp>
      <p:sp>
        <p:nvSpPr>
          <p:cNvPr id="3" name="Subtitle 2"/>
          <p:cNvSpPr>
            <a:spLocks noGrp="1"/>
          </p:cNvSpPr>
          <p:nvPr>
            <p:ph type="subTitle" idx="1"/>
          </p:nvPr>
        </p:nvSpPr>
        <p:spPr>
          <a:xfrm>
            <a:off x="1905000" y="1752600"/>
            <a:ext cx="8534400" cy="4648199"/>
          </a:xfrm>
        </p:spPr>
        <p:txBody>
          <a:bodyPr/>
          <a:lstStyle/>
          <a:p>
            <a:pPr marL="457200" indent="-457200" algn="l">
              <a:buFont typeface="Wingdings" pitchFamily="2" charset="2"/>
              <a:buChar char="§"/>
            </a:pPr>
            <a:r>
              <a:rPr lang="en-US" dirty="0" smtClean="0">
                <a:solidFill>
                  <a:schemeClr val="tx1"/>
                </a:solidFill>
              </a:rPr>
              <a:t>First Phase (1775-77)</a:t>
            </a:r>
          </a:p>
          <a:p>
            <a:pPr marL="457200" indent="-457200" algn="l">
              <a:buFont typeface="Wingdings" pitchFamily="2" charset="2"/>
              <a:buChar char="§"/>
            </a:pPr>
            <a:r>
              <a:rPr lang="en-US" dirty="0" smtClean="0">
                <a:solidFill>
                  <a:schemeClr val="tx1"/>
                </a:solidFill>
              </a:rPr>
              <a:t>Second Phase (1777)</a:t>
            </a:r>
          </a:p>
          <a:p>
            <a:pPr marL="457200" indent="-457200" algn="l">
              <a:buFont typeface="Wingdings" pitchFamily="2" charset="2"/>
              <a:buChar char="§"/>
            </a:pPr>
            <a:r>
              <a:rPr lang="en-US" dirty="0" smtClean="0">
                <a:solidFill>
                  <a:schemeClr val="tx1"/>
                </a:solidFill>
              </a:rPr>
              <a:t>Third Phase (1778-81)</a:t>
            </a:r>
          </a:p>
          <a:p>
            <a:pPr marL="457200" indent="-457200" algn="l">
              <a:buFont typeface="Wingdings" pitchFamily="2" charset="2"/>
              <a:buChar char="§"/>
            </a:pPr>
            <a:r>
              <a:rPr lang="en-US" dirty="0" smtClean="0">
                <a:solidFill>
                  <a:srgbClr val="C00000"/>
                </a:solidFill>
              </a:rPr>
              <a:t>Peace Treaty of Paris (1783)</a:t>
            </a:r>
            <a:endParaRPr lang="en-US"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0"/>
            <a:ext cx="1828800" cy="1524000"/>
          </a:xfrm>
          <a:prstGeom prst="rect">
            <a:avLst/>
          </a:prstGeom>
        </p:spPr>
      </p:pic>
    </p:spTree>
    <p:extLst>
      <p:ext uri="{BB962C8B-B14F-4D97-AF65-F5344CB8AC3E}">
        <p14:creationId xmlns:p14="http://schemas.microsoft.com/office/powerpoint/2010/main" val="3576456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1393"/>
            <a:ext cx="7467600" cy="1376408"/>
          </a:xfrm>
        </p:spPr>
        <p:txBody>
          <a:bodyPr>
            <a:normAutofit/>
          </a:bodyPr>
          <a:lstStyle/>
          <a:p>
            <a:r>
              <a:rPr lang="en-US" sz="3600" b="1" dirty="0"/>
              <a:t>D. Impacts of American War of Independence </a:t>
            </a:r>
            <a:endParaRPr lang="en-US" sz="3600" b="1" dirty="0"/>
          </a:p>
        </p:txBody>
      </p:sp>
      <p:sp>
        <p:nvSpPr>
          <p:cNvPr id="3" name="Subtitle 2"/>
          <p:cNvSpPr>
            <a:spLocks noGrp="1"/>
          </p:cNvSpPr>
          <p:nvPr>
            <p:ph type="subTitle" idx="1"/>
          </p:nvPr>
        </p:nvSpPr>
        <p:spPr>
          <a:xfrm>
            <a:off x="1676400" y="1371600"/>
            <a:ext cx="8839200" cy="5334000"/>
          </a:xfrm>
        </p:spPr>
        <p:txBody>
          <a:bodyPr>
            <a:normAutofit/>
          </a:bodyPr>
          <a:lstStyle/>
          <a:p>
            <a:pPr marL="514350" indent="-514350" algn="l">
              <a:buAutoNum type="arabicPeriod"/>
            </a:pPr>
            <a:r>
              <a:rPr lang="en-US" dirty="0" smtClean="0">
                <a:solidFill>
                  <a:srgbClr val="FF0000"/>
                </a:solidFill>
              </a:rPr>
              <a:t>Constitutional Problems </a:t>
            </a:r>
          </a:p>
          <a:p>
            <a:pPr marL="457200" indent="-457200" algn="l">
              <a:buFont typeface="Wingdings" pitchFamily="2" charset="2"/>
              <a:buChar char="§"/>
            </a:pPr>
            <a:r>
              <a:rPr lang="en-US" dirty="0"/>
              <a:t>Article of confederation (15 Nov, 1777)  </a:t>
            </a:r>
          </a:p>
          <a:p>
            <a:pPr marL="457200" indent="-457200" algn="l">
              <a:buFont typeface="Wingdings" pitchFamily="2" charset="2"/>
              <a:buChar char="§"/>
            </a:pPr>
            <a:r>
              <a:rPr lang="en-US" dirty="0"/>
              <a:t>No </a:t>
            </a:r>
            <a:r>
              <a:rPr lang="en-US" dirty="0"/>
              <a:t>Bill of Rights </a:t>
            </a:r>
            <a:r>
              <a:rPr lang="en-US" dirty="0"/>
              <a:t>              </a:t>
            </a:r>
          </a:p>
          <a:p>
            <a:pPr marL="457200" indent="-457200" algn="l">
              <a:buFont typeface="Wingdings" pitchFamily="2" charset="2"/>
              <a:buChar char="§"/>
            </a:pPr>
            <a:r>
              <a:rPr lang="en-US" dirty="0"/>
              <a:t>Lack of Central Government </a:t>
            </a:r>
          </a:p>
          <a:p>
            <a:pPr algn="l"/>
            <a:r>
              <a:rPr lang="en-US" dirty="0" smtClean="0">
                <a:solidFill>
                  <a:schemeClr val="tx1"/>
                </a:solidFill>
              </a:rPr>
              <a:t>2. </a:t>
            </a:r>
            <a:r>
              <a:rPr lang="en-US" dirty="0" smtClean="0">
                <a:solidFill>
                  <a:srgbClr val="FF0000"/>
                </a:solidFill>
              </a:rPr>
              <a:t>Economic Problems </a:t>
            </a:r>
          </a:p>
          <a:p>
            <a:pPr marL="457200" indent="-457200" algn="l">
              <a:buFont typeface="Wingdings" pitchFamily="2" charset="2"/>
              <a:buChar char="§"/>
            </a:pPr>
            <a:r>
              <a:rPr lang="en-US" dirty="0"/>
              <a:t>Decline of Commerce </a:t>
            </a:r>
          </a:p>
          <a:p>
            <a:pPr marL="457200" indent="-457200" algn="l">
              <a:buFont typeface="Wingdings" pitchFamily="2" charset="2"/>
              <a:buChar char="§"/>
            </a:pPr>
            <a:r>
              <a:rPr lang="en-US" dirty="0"/>
              <a:t>National Debt</a:t>
            </a:r>
          </a:p>
          <a:p>
            <a:pPr marL="457200" indent="-457200" algn="l">
              <a:buFont typeface="Wingdings" pitchFamily="2" charset="2"/>
              <a:buChar char="§"/>
            </a:pPr>
            <a:r>
              <a:rPr lang="en-US" dirty="0"/>
              <a:t>Absence of Satisfactory System of Currency</a:t>
            </a:r>
          </a:p>
          <a:p>
            <a:pPr algn="l"/>
            <a:r>
              <a:rPr lang="en-US" dirty="0" smtClean="0">
                <a:solidFill>
                  <a:schemeClr val="tx1"/>
                </a:solidFill>
              </a:rPr>
              <a:t>3</a:t>
            </a:r>
            <a:r>
              <a:rPr lang="en-US" dirty="0" smtClean="0">
                <a:solidFill>
                  <a:srgbClr val="FF0000"/>
                </a:solidFill>
              </a:rPr>
              <a:t>. Political Problems </a:t>
            </a:r>
          </a:p>
          <a:p>
            <a:pPr marL="457200" indent="-457200" algn="l">
              <a:buFont typeface="Wingdings" pitchFamily="2" charset="2"/>
              <a:buChar char="§"/>
            </a:pPr>
            <a:r>
              <a:rPr lang="en-US" dirty="0"/>
              <a:t>Western Land </a:t>
            </a:r>
          </a:p>
          <a:p>
            <a:pPr marL="457200" indent="-457200" algn="l">
              <a:buFont typeface="Wingdings" pitchFamily="2" charset="2"/>
              <a:buChar char="§"/>
            </a:pPr>
            <a:r>
              <a:rPr lang="en-US" dirty="0"/>
              <a:t>Foreign Relations (</a:t>
            </a:r>
            <a:r>
              <a:rPr lang="en-US" b="1" dirty="0">
                <a:solidFill>
                  <a:srgbClr val="C00000"/>
                </a:solidFill>
              </a:rPr>
              <a:t>a. </a:t>
            </a:r>
            <a:r>
              <a:rPr lang="en-US" dirty="0"/>
              <a:t>With Britain  </a:t>
            </a:r>
            <a:r>
              <a:rPr lang="en-US" b="1" dirty="0">
                <a:solidFill>
                  <a:srgbClr val="C00000"/>
                </a:solidFill>
              </a:rPr>
              <a:t>b. </a:t>
            </a:r>
            <a:r>
              <a:rPr lang="en-US" dirty="0"/>
              <a:t>With Spain)</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0"/>
            <a:ext cx="1752600" cy="1524000"/>
          </a:xfrm>
          <a:prstGeom prst="rect">
            <a:avLst/>
          </a:prstGeom>
        </p:spPr>
      </p:pic>
    </p:spTree>
    <p:extLst>
      <p:ext uri="{BB962C8B-B14F-4D97-AF65-F5344CB8AC3E}">
        <p14:creationId xmlns:p14="http://schemas.microsoft.com/office/powerpoint/2010/main" val="3733322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52401"/>
            <a:ext cx="4648200" cy="609599"/>
          </a:xfrm>
        </p:spPr>
        <p:txBody>
          <a:bodyPr>
            <a:normAutofit/>
          </a:bodyPr>
          <a:lstStyle/>
          <a:p>
            <a:r>
              <a:rPr lang="en-US" sz="3600" b="1" dirty="0">
                <a:solidFill>
                  <a:srgbClr val="FF0000"/>
                </a:solidFill>
              </a:rPr>
              <a:t>Syllabus </a:t>
            </a:r>
            <a:endParaRPr lang="en-US" sz="3600" b="1" dirty="0">
              <a:solidFill>
                <a:srgbClr val="FF0000"/>
              </a:solidFill>
            </a:endParaRPr>
          </a:p>
        </p:txBody>
      </p:sp>
      <p:sp>
        <p:nvSpPr>
          <p:cNvPr id="3" name="Subtitle 2"/>
          <p:cNvSpPr>
            <a:spLocks noGrp="1"/>
          </p:cNvSpPr>
          <p:nvPr>
            <p:ph type="subTitle" idx="1"/>
          </p:nvPr>
        </p:nvSpPr>
        <p:spPr>
          <a:xfrm>
            <a:off x="1905000" y="914400"/>
            <a:ext cx="8229600" cy="5715000"/>
          </a:xfrm>
          <a:ln>
            <a:solidFill>
              <a:schemeClr val="bg1">
                <a:lumMod val="85000"/>
              </a:schemeClr>
            </a:solidFill>
          </a:ln>
        </p:spPr>
        <p:txBody>
          <a:bodyPr>
            <a:noAutofit/>
          </a:bodyPr>
          <a:lstStyle/>
          <a:p>
            <a:pPr marL="457200" indent="-457200" algn="l"/>
            <a:r>
              <a:rPr lang="en-US" sz="1600" b="1" dirty="0"/>
              <a:t>1. Introduction:- </a:t>
            </a:r>
            <a:br>
              <a:rPr lang="en-US" sz="1600" b="1" dirty="0"/>
            </a:br>
            <a:r>
              <a:rPr lang="en-US" sz="1600" b="1" dirty="0">
                <a:solidFill>
                  <a:srgbClr val="002060"/>
                </a:solidFill>
              </a:rPr>
              <a:t>a. From ancient times to 1492</a:t>
            </a:r>
            <a:br>
              <a:rPr lang="en-US" sz="1600" b="1" dirty="0">
                <a:solidFill>
                  <a:srgbClr val="002060"/>
                </a:solidFill>
              </a:rPr>
            </a:br>
            <a:r>
              <a:rPr lang="en-US" sz="1600" b="1" dirty="0">
                <a:solidFill>
                  <a:srgbClr val="002060"/>
                </a:solidFill>
              </a:rPr>
              <a:t>b. Advent of the Europeans to British supremacy (1492-1606) </a:t>
            </a:r>
            <a:br>
              <a:rPr lang="en-US" sz="1600" b="1" dirty="0">
                <a:solidFill>
                  <a:srgbClr val="002060"/>
                </a:solidFill>
              </a:rPr>
            </a:br>
            <a:r>
              <a:rPr lang="en-US" sz="1600" b="1" dirty="0">
                <a:solidFill>
                  <a:srgbClr val="002060"/>
                </a:solidFill>
              </a:rPr>
              <a:t>2. USA as a British Colony (1606-1783). </a:t>
            </a:r>
            <a:r>
              <a:rPr lang="en-US" sz="1600" b="1" dirty="0"/>
              <a:t/>
            </a:r>
            <a:br>
              <a:rPr lang="en-US" sz="1600" b="1" dirty="0"/>
            </a:br>
            <a:r>
              <a:rPr lang="en-US" sz="1600" b="1" dirty="0"/>
              <a:t>3. USA as an Independent Country (1783 - 1819) </a:t>
            </a:r>
            <a:br>
              <a:rPr lang="en-US" sz="1600" b="1" dirty="0"/>
            </a:br>
            <a:r>
              <a:rPr lang="en-US" sz="1600" b="1" dirty="0"/>
              <a:t>4. Expansion of USA: From 13 to 50 States (1820 - 1949) </a:t>
            </a:r>
            <a:br>
              <a:rPr lang="en-US" sz="1600" b="1" dirty="0"/>
            </a:br>
            <a:r>
              <a:rPr lang="en-US" sz="1600" b="1" dirty="0">
                <a:solidFill>
                  <a:schemeClr val="accent2"/>
                </a:solidFill>
              </a:rPr>
              <a:t>5. Constitution of the USA: Salient Features </a:t>
            </a:r>
            <a:br>
              <a:rPr lang="en-US" sz="1600" b="1" dirty="0">
                <a:solidFill>
                  <a:schemeClr val="accent2"/>
                </a:solidFill>
              </a:rPr>
            </a:br>
            <a:r>
              <a:rPr lang="en-US" sz="1600" b="1" dirty="0">
                <a:solidFill>
                  <a:schemeClr val="accent2"/>
                </a:solidFill>
              </a:rPr>
              <a:t> a. US Presidential Election </a:t>
            </a:r>
            <a:br>
              <a:rPr lang="en-US" sz="1600" b="1" dirty="0">
                <a:solidFill>
                  <a:schemeClr val="accent2"/>
                </a:solidFill>
              </a:rPr>
            </a:br>
            <a:r>
              <a:rPr lang="en-US" sz="1600" b="1" dirty="0">
                <a:solidFill>
                  <a:schemeClr val="accent2"/>
                </a:solidFill>
              </a:rPr>
              <a:t> b. The US Congress: Role and Functions </a:t>
            </a:r>
            <a:br>
              <a:rPr lang="en-US" sz="1600" b="1" dirty="0">
                <a:solidFill>
                  <a:schemeClr val="accent2"/>
                </a:solidFill>
              </a:rPr>
            </a:br>
            <a:r>
              <a:rPr lang="en-US" sz="1600" b="1" dirty="0">
                <a:solidFill>
                  <a:schemeClr val="accent2"/>
                </a:solidFill>
              </a:rPr>
              <a:t> c. Separation of Powers: Check and Balances </a:t>
            </a:r>
            <a:br>
              <a:rPr lang="en-US" sz="1600" b="1" dirty="0">
                <a:solidFill>
                  <a:schemeClr val="accent2"/>
                </a:solidFill>
              </a:rPr>
            </a:br>
            <a:r>
              <a:rPr lang="en-US" sz="1600" b="1" dirty="0">
                <a:solidFill>
                  <a:schemeClr val="tx2"/>
                </a:solidFill>
              </a:rPr>
              <a:t>6. Civil War between the North and the East (1850 - 1869) </a:t>
            </a:r>
            <a:br>
              <a:rPr lang="en-US" sz="1600" b="1" dirty="0">
                <a:solidFill>
                  <a:schemeClr val="tx2"/>
                </a:solidFill>
              </a:rPr>
            </a:br>
            <a:r>
              <a:rPr lang="en-US" sz="1600" b="1" dirty="0">
                <a:solidFill>
                  <a:schemeClr val="tx2"/>
                </a:solidFill>
              </a:rPr>
              <a:t>7. Industrialization and its emergence as one of the world powers (1870 -1916) </a:t>
            </a:r>
            <a:br>
              <a:rPr lang="en-US" sz="1600" b="1" dirty="0">
                <a:solidFill>
                  <a:schemeClr val="tx2"/>
                </a:solidFill>
              </a:rPr>
            </a:br>
            <a:r>
              <a:rPr lang="en-US" sz="1600" b="1" dirty="0"/>
              <a:t>8. USA’s role in the Two World Wars (1914 – 1918 &amp; 1939 - 1945) </a:t>
            </a:r>
            <a:br>
              <a:rPr lang="en-US" sz="1600" b="1" dirty="0"/>
            </a:br>
            <a:r>
              <a:rPr lang="en-US" sz="1600" b="1" dirty="0"/>
              <a:t>9. Post 1945 world scenario and emergence of USA and USSR as the Two World Powers. </a:t>
            </a:r>
            <a:br>
              <a:rPr lang="en-US" sz="1600" b="1" dirty="0"/>
            </a:br>
            <a:r>
              <a:rPr lang="en-US" sz="1600" b="1" dirty="0">
                <a:solidFill>
                  <a:srgbClr val="FF0000"/>
                </a:solidFill>
              </a:rPr>
              <a:t>10. American Role in patronizing UNO and International Organizations 1945 - 2012 </a:t>
            </a:r>
            <a:r>
              <a:rPr lang="en-US" sz="1600" b="1" dirty="0"/>
              <a:t/>
            </a:r>
            <a:br>
              <a:rPr lang="en-US" sz="1600" b="1" dirty="0"/>
            </a:br>
            <a:r>
              <a:rPr lang="en-US" sz="1600" b="1" dirty="0"/>
              <a:t>11. American Role in Cold War and its emergence as the Sole Super Power (1945 - 1990). </a:t>
            </a:r>
            <a:br>
              <a:rPr lang="en-US" sz="1600" b="1" dirty="0"/>
            </a:br>
            <a:r>
              <a:rPr lang="en-US" sz="1600" b="1" dirty="0">
                <a:solidFill>
                  <a:srgbClr val="FF0000"/>
                </a:solidFill>
              </a:rPr>
              <a:t>12. International Concerns of USA: An Overview. </a:t>
            </a:r>
            <a:r>
              <a:rPr lang="en-US" sz="1600" b="1" dirty="0"/>
              <a:t/>
            </a:r>
            <a:br>
              <a:rPr lang="en-US" sz="1600" b="1" dirty="0"/>
            </a:br>
            <a:r>
              <a:rPr lang="en-US" sz="1600" b="1" dirty="0">
                <a:solidFill>
                  <a:srgbClr val="FF0000"/>
                </a:solidFill>
              </a:rPr>
              <a:t>13. The War on Terror: The Role of Pakistan and USA (2001 - 2012) </a:t>
            </a:r>
            <a:br>
              <a:rPr lang="en-US" sz="1600" b="1" dirty="0">
                <a:solidFill>
                  <a:srgbClr val="FF0000"/>
                </a:solidFill>
              </a:rPr>
            </a:br>
            <a:r>
              <a:rPr lang="en-US" sz="1600" b="1" dirty="0">
                <a:solidFill>
                  <a:srgbClr val="FF0000"/>
                </a:solidFill>
              </a:rPr>
              <a:t>14. Global perceptions of the USA. </a:t>
            </a:r>
            <a:r>
              <a:rPr lang="en-US" sz="1600" b="1" dirty="0"/>
              <a:t/>
            </a:r>
            <a:br>
              <a:rPr lang="en-US" sz="1600" b="1" dirty="0"/>
            </a:br>
            <a:r>
              <a:rPr lang="en-US" sz="1600" b="1" dirty="0">
                <a:solidFill>
                  <a:schemeClr val="tx2"/>
                </a:solidFill>
              </a:rPr>
              <a:t>15. Progressive Era: Reforms of Theodore Roosevelt and Woodrow Wilson, </a:t>
            </a:r>
            <a:r>
              <a:rPr lang="en-US" sz="1600" b="1" dirty="0"/>
              <a:t/>
            </a:r>
            <a:br>
              <a:rPr lang="en-US" sz="1600" b="1" dirty="0"/>
            </a:br>
            <a:r>
              <a:rPr lang="en-US" sz="1600" b="1" dirty="0"/>
              <a:t>16. The Great Depression and the New Deal </a:t>
            </a:r>
            <a:br>
              <a:rPr lang="en-US" sz="1600" b="1" dirty="0"/>
            </a:br>
            <a:r>
              <a:rPr lang="en-US" sz="1600" b="1" dirty="0">
                <a:solidFill>
                  <a:schemeClr val="accent6">
                    <a:lumMod val="75000"/>
                  </a:schemeClr>
                </a:solidFill>
              </a:rPr>
              <a:t>17. Civil Rights Movement </a:t>
            </a:r>
            <a:r>
              <a:rPr lang="en-US" sz="1600" b="1" dirty="0"/>
              <a:t/>
            </a:r>
            <a:br>
              <a:rPr lang="en-US" sz="1600" b="1" dirty="0"/>
            </a:br>
            <a:r>
              <a:rPr lang="en-US" sz="1600" b="1" dirty="0">
                <a:solidFill>
                  <a:schemeClr val="accent1"/>
                </a:solidFill>
              </a:rPr>
              <a:t>18. United States’ role in International Conflicts </a:t>
            </a:r>
            <a:r>
              <a:rPr lang="en-US" sz="1600" b="1" dirty="0"/>
              <a:t/>
            </a:r>
            <a:br>
              <a:rPr lang="en-US" sz="1600" b="1" dirty="0"/>
            </a:br>
            <a:endParaRPr lang="en-US" sz="1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1" y="0"/>
            <a:ext cx="1561011" cy="1524000"/>
          </a:xfrm>
          <a:prstGeom prst="rect">
            <a:avLst/>
          </a:prstGeom>
        </p:spPr>
      </p:pic>
    </p:spTree>
    <p:extLst>
      <p:ext uri="{BB962C8B-B14F-4D97-AF65-F5344CB8AC3E}">
        <p14:creationId xmlns:p14="http://schemas.microsoft.com/office/powerpoint/2010/main" val="1105658496"/>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stitution-convention-painting_2x.jpg"/>
          <p:cNvPicPr>
            <a:picLocks noChangeAspect="1"/>
          </p:cNvPicPr>
          <p:nvPr/>
        </p:nvPicPr>
        <p:blipFill>
          <a:blip r:embed="rId2"/>
          <a:stretch>
            <a:fillRect/>
          </a:stretch>
        </p:blipFill>
        <p:spPr>
          <a:xfrm>
            <a:off x="1524000" y="0"/>
            <a:ext cx="9144000" cy="6473190"/>
          </a:xfrm>
          <a:prstGeom prst="rect">
            <a:avLst/>
          </a:prstGeom>
        </p:spPr>
      </p:pic>
    </p:spTree>
    <p:extLst>
      <p:ext uri="{BB962C8B-B14F-4D97-AF65-F5344CB8AC3E}">
        <p14:creationId xmlns:p14="http://schemas.microsoft.com/office/powerpoint/2010/main" val="827541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8600"/>
            <a:ext cx="7239000" cy="1600200"/>
          </a:xfrm>
        </p:spPr>
        <p:txBody>
          <a:bodyPr>
            <a:normAutofit fontScale="90000"/>
          </a:bodyPr>
          <a:lstStyle/>
          <a:p>
            <a:r>
              <a:rPr lang="en-US" sz="3600" b="1" dirty="0"/>
              <a:t>Process of Framing American Constitution </a:t>
            </a:r>
            <a:br>
              <a:rPr lang="en-US" sz="3600" b="1" dirty="0"/>
            </a:br>
            <a:r>
              <a:rPr lang="en-US" sz="3600" b="1" dirty="0"/>
              <a:t>(Philadelphia Convention Process in Framing Constitution) </a:t>
            </a:r>
            <a:endParaRPr lang="en-US" sz="3600" b="1" dirty="0"/>
          </a:p>
        </p:txBody>
      </p:sp>
      <p:sp>
        <p:nvSpPr>
          <p:cNvPr id="3" name="Subtitle 2"/>
          <p:cNvSpPr>
            <a:spLocks noGrp="1"/>
          </p:cNvSpPr>
          <p:nvPr>
            <p:ph type="subTitle" idx="1"/>
          </p:nvPr>
        </p:nvSpPr>
        <p:spPr>
          <a:xfrm>
            <a:off x="1676400" y="1981200"/>
            <a:ext cx="8763000" cy="4648200"/>
          </a:xfrm>
        </p:spPr>
        <p:txBody>
          <a:bodyPr/>
          <a:lstStyle/>
          <a:p>
            <a:pPr algn="l"/>
            <a:r>
              <a:rPr lang="en-US" dirty="0" smtClean="0">
                <a:solidFill>
                  <a:schemeClr val="tx1"/>
                </a:solidFill>
              </a:rPr>
              <a:t>1. Introduction </a:t>
            </a:r>
          </a:p>
          <a:p>
            <a:pPr marL="457200" indent="-457200" algn="l">
              <a:buFont typeface="Wingdings" pitchFamily="2" charset="2"/>
              <a:buChar char="§"/>
            </a:pPr>
            <a:r>
              <a:rPr lang="en-US" dirty="0">
                <a:solidFill>
                  <a:srgbClr val="C00000"/>
                </a:solidFill>
              </a:rPr>
              <a:t>Convention of Philadelphia </a:t>
            </a:r>
          </a:p>
          <a:p>
            <a:pPr marL="457200" indent="-457200" algn="l">
              <a:buFont typeface="Wingdings" pitchFamily="2" charset="2"/>
              <a:buChar char="§"/>
            </a:pPr>
            <a:r>
              <a:rPr lang="en-US" dirty="0">
                <a:solidFill>
                  <a:srgbClr val="C00000"/>
                </a:solidFill>
              </a:rPr>
              <a:t>Committee: Examined various proposal </a:t>
            </a:r>
          </a:p>
          <a:p>
            <a:pPr algn="l"/>
            <a:r>
              <a:rPr lang="en-US" dirty="0" smtClean="0">
                <a:solidFill>
                  <a:schemeClr val="tx1"/>
                </a:solidFill>
              </a:rPr>
              <a:t>2. Proposed Plans</a:t>
            </a:r>
          </a:p>
          <a:p>
            <a:pPr marL="457200" indent="-457200" algn="l">
              <a:buFont typeface="Wingdings" pitchFamily="2" charset="2"/>
              <a:buChar char="§"/>
            </a:pPr>
            <a:r>
              <a:rPr lang="en-US" dirty="0">
                <a:solidFill>
                  <a:srgbClr val="C00000"/>
                </a:solidFill>
              </a:rPr>
              <a:t>Virginia plan</a:t>
            </a:r>
          </a:p>
          <a:p>
            <a:pPr marL="457200" indent="-457200" algn="l">
              <a:buFont typeface="Wingdings" pitchFamily="2" charset="2"/>
              <a:buChar char="§"/>
            </a:pPr>
            <a:r>
              <a:rPr lang="en-US" dirty="0">
                <a:solidFill>
                  <a:srgbClr val="C00000"/>
                </a:solidFill>
              </a:rPr>
              <a:t>New Jersey plan</a:t>
            </a:r>
          </a:p>
          <a:p>
            <a:pPr algn="l"/>
            <a:r>
              <a:rPr lang="en-US" dirty="0" smtClean="0">
                <a:solidFill>
                  <a:schemeClr val="tx1"/>
                </a:solidFill>
              </a:rPr>
              <a:t>3. Controversies/Contradiction between the plans on the basis of:</a:t>
            </a:r>
          </a:p>
          <a:p>
            <a:pPr marL="457200" indent="-457200" algn="l">
              <a:buFont typeface="Wingdings" pitchFamily="2" charset="2"/>
              <a:buChar char="§"/>
            </a:pPr>
            <a:r>
              <a:rPr lang="en-US" dirty="0">
                <a:solidFill>
                  <a:srgbClr val="C00000"/>
                </a:solidFill>
              </a:rPr>
              <a:t>Nature of Government </a:t>
            </a:r>
          </a:p>
          <a:p>
            <a:pPr algn="l"/>
            <a:endParaRPr lang="en-US"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76200"/>
            <a:ext cx="1905000" cy="1447800"/>
          </a:xfrm>
          <a:prstGeom prst="rect">
            <a:avLst/>
          </a:prstGeom>
        </p:spPr>
      </p:pic>
    </p:spTree>
    <p:extLst>
      <p:ext uri="{BB962C8B-B14F-4D97-AF65-F5344CB8AC3E}">
        <p14:creationId xmlns:p14="http://schemas.microsoft.com/office/powerpoint/2010/main" val="608037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28601"/>
            <a:ext cx="7620000" cy="1470025"/>
          </a:xfrm>
        </p:spPr>
        <p:txBody>
          <a:bodyPr>
            <a:normAutofit/>
          </a:bodyPr>
          <a:lstStyle/>
          <a:p>
            <a:pPr algn="l"/>
            <a:r>
              <a:rPr lang="en-US" sz="3600" dirty="0"/>
              <a:t>Continue…</a:t>
            </a:r>
            <a:endParaRPr lang="en-US" sz="3600" dirty="0"/>
          </a:p>
        </p:txBody>
      </p:sp>
      <p:sp>
        <p:nvSpPr>
          <p:cNvPr id="3" name="Subtitle 2"/>
          <p:cNvSpPr>
            <a:spLocks noGrp="1"/>
          </p:cNvSpPr>
          <p:nvPr>
            <p:ph type="subTitle" idx="1"/>
          </p:nvPr>
        </p:nvSpPr>
        <p:spPr>
          <a:xfrm>
            <a:off x="1828800" y="1524000"/>
            <a:ext cx="8458200" cy="5029200"/>
          </a:xfrm>
        </p:spPr>
        <p:txBody>
          <a:bodyPr/>
          <a:lstStyle/>
          <a:p>
            <a:pPr marL="457200" indent="-457200" algn="l">
              <a:buFont typeface="Wingdings" pitchFamily="2" charset="2"/>
              <a:buChar char="§"/>
            </a:pPr>
            <a:r>
              <a:rPr lang="en-US" dirty="0">
                <a:solidFill>
                  <a:srgbClr val="C00000"/>
                </a:solidFill>
              </a:rPr>
              <a:t>Representation in congress</a:t>
            </a:r>
          </a:p>
          <a:p>
            <a:pPr marL="457200" indent="-457200" algn="l">
              <a:buFont typeface="Wingdings" pitchFamily="2" charset="2"/>
              <a:buChar char="§"/>
            </a:pPr>
            <a:r>
              <a:rPr lang="en-US" dirty="0">
                <a:solidFill>
                  <a:srgbClr val="C00000"/>
                </a:solidFill>
              </a:rPr>
              <a:t>Slave state and free state </a:t>
            </a:r>
          </a:p>
          <a:p>
            <a:pPr marL="457200" indent="-457200" algn="l">
              <a:buFont typeface="Wingdings" pitchFamily="2" charset="2"/>
              <a:buChar char="§"/>
            </a:pPr>
            <a:r>
              <a:rPr lang="en-US" dirty="0">
                <a:solidFill>
                  <a:srgbClr val="C00000"/>
                </a:solidFill>
              </a:rPr>
              <a:t>Commercial and Agriculture states</a:t>
            </a:r>
          </a:p>
          <a:p>
            <a:pPr algn="l"/>
            <a:r>
              <a:rPr lang="en-US" dirty="0" smtClean="0">
                <a:solidFill>
                  <a:schemeClr val="tx1"/>
                </a:solidFill>
              </a:rPr>
              <a:t>4. Need of compromise </a:t>
            </a:r>
          </a:p>
          <a:p>
            <a:pPr algn="l"/>
            <a:r>
              <a:rPr lang="en-US" dirty="0" smtClean="0">
                <a:solidFill>
                  <a:schemeClr val="tx1"/>
                </a:solidFill>
              </a:rPr>
              <a:t>5. Connecticut Compromise </a:t>
            </a:r>
          </a:p>
          <a:p>
            <a:pPr algn="l"/>
            <a:r>
              <a:rPr lang="en-US" dirty="0" smtClean="0">
                <a:solidFill>
                  <a:schemeClr val="tx1"/>
                </a:solidFill>
              </a:rPr>
              <a:t>6. Ratification of the constitution </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0"/>
            <a:ext cx="1828800" cy="1371600"/>
          </a:xfrm>
          <a:prstGeom prst="rect">
            <a:avLst/>
          </a:prstGeom>
        </p:spPr>
      </p:pic>
    </p:spTree>
    <p:extLst>
      <p:ext uri="{BB962C8B-B14F-4D97-AF65-F5344CB8AC3E}">
        <p14:creationId xmlns:p14="http://schemas.microsoft.com/office/powerpoint/2010/main" val="1859835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2"/>
            <a:ext cx="6781800" cy="1295399"/>
          </a:xfrm>
        </p:spPr>
        <p:txBody>
          <a:bodyPr>
            <a:normAutofit/>
          </a:bodyPr>
          <a:lstStyle/>
          <a:p>
            <a:r>
              <a:rPr lang="en-US" sz="3600" b="1" dirty="0"/>
              <a:t>Chief Accomplishments of Federalist Regime </a:t>
            </a:r>
            <a:endParaRPr lang="en-US" sz="3600" b="1" dirty="0"/>
          </a:p>
        </p:txBody>
      </p:sp>
      <p:sp>
        <p:nvSpPr>
          <p:cNvPr id="3" name="Subtitle 2"/>
          <p:cNvSpPr>
            <a:spLocks noGrp="1"/>
          </p:cNvSpPr>
          <p:nvPr>
            <p:ph type="subTitle" idx="1"/>
          </p:nvPr>
        </p:nvSpPr>
        <p:spPr>
          <a:xfrm>
            <a:off x="1752600" y="1600200"/>
            <a:ext cx="8534400" cy="5029200"/>
          </a:xfrm>
        </p:spPr>
        <p:txBody>
          <a:bodyPr/>
          <a:lstStyle/>
          <a:p>
            <a:pPr marL="514350" indent="-514350" algn="l">
              <a:buAutoNum type="arabicPeriod"/>
            </a:pPr>
            <a:r>
              <a:rPr lang="en-US" dirty="0" smtClean="0">
                <a:solidFill>
                  <a:srgbClr val="FF0000"/>
                </a:solidFill>
              </a:rPr>
              <a:t>Introduction </a:t>
            </a:r>
          </a:p>
          <a:p>
            <a:pPr marL="514350" indent="-514350" algn="l">
              <a:buAutoNum type="arabicPeriod"/>
            </a:pPr>
            <a:r>
              <a:rPr lang="en-US" dirty="0" smtClean="0">
                <a:solidFill>
                  <a:srgbClr val="FF0000"/>
                </a:solidFill>
              </a:rPr>
              <a:t>Achievements of Federalist Regime </a:t>
            </a:r>
          </a:p>
          <a:p>
            <a:pPr marL="457200" indent="-457200" algn="l">
              <a:buFont typeface="Wingdings" pitchFamily="2" charset="2"/>
              <a:buChar char="§"/>
            </a:pPr>
            <a:r>
              <a:rPr lang="en-US" dirty="0"/>
              <a:t>Bill of Rights (1791)</a:t>
            </a:r>
          </a:p>
          <a:p>
            <a:pPr marL="457200" indent="-457200" algn="l">
              <a:buFont typeface="Wingdings" pitchFamily="2" charset="2"/>
              <a:buChar char="§"/>
            </a:pPr>
            <a:r>
              <a:rPr lang="en-US" dirty="0"/>
              <a:t>The Judiciary Act (1789)</a:t>
            </a:r>
          </a:p>
          <a:p>
            <a:pPr marL="457200" indent="-457200" algn="l">
              <a:buFont typeface="Wingdings" pitchFamily="2" charset="2"/>
              <a:buChar char="§"/>
            </a:pPr>
            <a:r>
              <a:rPr lang="en-US" dirty="0"/>
              <a:t>Whisky Rebellion (1791)</a:t>
            </a:r>
          </a:p>
          <a:p>
            <a:pPr marL="457200" indent="-457200" algn="l">
              <a:buFont typeface="Wingdings" pitchFamily="2" charset="2"/>
              <a:buChar char="§"/>
            </a:pPr>
            <a:r>
              <a:rPr lang="en-US" dirty="0"/>
              <a:t>Settlements with Indians (1794)</a:t>
            </a:r>
          </a:p>
          <a:p>
            <a:pPr marL="457200" indent="-457200" algn="l">
              <a:buFont typeface="Wingdings" pitchFamily="2" charset="2"/>
              <a:buChar char="§"/>
            </a:pPr>
            <a:r>
              <a:rPr lang="en-US" dirty="0"/>
              <a:t>Rise of Political Parties </a:t>
            </a:r>
          </a:p>
          <a:p>
            <a:pPr marL="457200" indent="-457200" algn="l">
              <a:buFont typeface="Wingdings" pitchFamily="2" charset="2"/>
              <a:buChar char="§"/>
            </a:pPr>
            <a:r>
              <a:rPr lang="en-US" dirty="0"/>
              <a:t>Financial Policy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0"/>
            <a:ext cx="1676400" cy="1600200"/>
          </a:xfrm>
          <a:prstGeom prst="rect">
            <a:avLst/>
          </a:prstGeom>
        </p:spPr>
      </p:pic>
    </p:spTree>
    <p:extLst>
      <p:ext uri="{BB962C8B-B14F-4D97-AF65-F5344CB8AC3E}">
        <p14:creationId xmlns:p14="http://schemas.microsoft.com/office/powerpoint/2010/main" val="1580886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49770"/>
            <a:ext cx="7208520" cy="1298031"/>
          </a:xfrm>
        </p:spPr>
        <p:txBody>
          <a:bodyPr>
            <a:normAutofit/>
          </a:bodyPr>
          <a:lstStyle/>
          <a:p>
            <a:r>
              <a:rPr lang="en-US" sz="3600" b="1" dirty="0"/>
              <a:t>Foreign Policy of America in Federalist Regime </a:t>
            </a:r>
            <a:endParaRPr lang="en-US" sz="3600" b="1" dirty="0"/>
          </a:p>
        </p:txBody>
      </p:sp>
      <p:sp>
        <p:nvSpPr>
          <p:cNvPr id="3" name="Subtitle 2"/>
          <p:cNvSpPr>
            <a:spLocks noGrp="1"/>
          </p:cNvSpPr>
          <p:nvPr>
            <p:ph type="subTitle" idx="1"/>
          </p:nvPr>
        </p:nvSpPr>
        <p:spPr>
          <a:xfrm>
            <a:off x="1905000" y="1447800"/>
            <a:ext cx="8077200" cy="5105400"/>
          </a:xfrm>
        </p:spPr>
        <p:txBody>
          <a:bodyPr/>
          <a:lstStyle/>
          <a:p>
            <a:pPr marL="514350" indent="-514350" algn="l">
              <a:buAutoNum type="arabicPeriod"/>
            </a:pPr>
            <a:r>
              <a:rPr lang="en-US" dirty="0" smtClean="0">
                <a:solidFill>
                  <a:srgbClr val="FF0000"/>
                </a:solidFill>
              </a:rPr>
              <a:t>Introduction</a:t>
            </a:r>
            <a:r>
              <a:rPr lang="en-US" dirty="0" smtClean="0">
                <a:solidFill>
                  <a:schemeClr val="tx1"/>
                </a:solidFill>
              </a:rPr>
              <a:t> </a:t>
            </a:r>
          </a:p>
          <a:p>
            <a:pPr marL="514350" indent="-514350" algn="l">
              <a:buAutoNum type="arabicPeriod"/>
            </a:pPr>
            <a:r>
              <a:rPr lang="en-US" dirty="0" smtClean="0">
                <a:solidFill>
                  <a:srgbClr val="FF0000"/>
                </a:solidFill>
              </a:rPr>
              <a:t>Relations with France </a:t>
            </a:r>
          </a:p>
          <a:p>
            <a:pPr marL="457200" indent="-457200" algn="l">
              <a:buFont typeface="Wingdings" pitchFamily="2" charset="2"/>
              <a:buChar char="§"/>
            </a:pPr>
            <a:r>
              <a:rPr lang="en-US" dirty="0"/>
              <a:t>Genet Mission </a:t>
            </a:r>
          </a:p>
          <a:p>
            <a:pPr marL="457200" indent="-457200" algn="l">
              <a:buFont typeface="Wingdings" pitchFamily="2" charset="2"/>
              <a:buChar char="§"/>
            </a:pPr>
            <a:r>
              <a:rPr lang="en-US" dirty="0"/>
              <a:t>Proclamation of Neutrality </a:t>
            </a:r>
          </a:p>
          <a:p>
            <a:pPr marL="457200" indent="-457200" algn="l">
              <a:buFont typeface="Wingdings" pitchFamily="2" charset="2"/>
              <a:buChar char="§"/>
            </a:pPr>
            <a:r>
              <a:rPr lang="en-US" dirty="0"/>
              <a:t>Genet’s Activities </a:t>
            </a:r>
          </a:p>
          <a:p>
            <a:pPr marL="457200" indent="-457200" algn="l">
              <a:buFont typeface="Wingdings" pitchFamily="2" charset="2"/>
              <a:buChar char="§"/>
            </a:pPr>
            <a:r>
              <a:rPr lang="en-US" dirty="0"/>
              <a:t>Jay’s treaty (1794)</a:t>
            </a:r>
          </a:p>
          <a:p>
            <a:pPr marL="457200" indent="-457200" algn="l">
              <a:buFont typeface="Wingdings" pitchFamily="2" charset="2"/>
              <a:buChar char="§"/>
            </a:pPr>
            <a:r>
              <a:rPr lang="en-US" dirty="0"/>
              <a:t>John Adam’s Administration (1797)</a:t>
            </a:r>
          </a:p>
          <a:p>
            <a:pPr marL="457200" indent="-457200" algn="l">
              <a:buFont typeface="Wingdings" pitchFamily="2" charset="2"/>
              <a:buChar char="§"/>
            </a:pPr>
            <a:r>
              <a:rPr lang="en-US" dirty="0"/>
              <a:t>Talleyrand's agents affairs </a:t>
            </a:r>
          </a:p>
          <a:p>
            <a:pPr marL="457200" indent="-457200" algn="l">
              <a:buFont typeface="Wingdings" pitchFamily="2" charset="2"/>
              <a:buChar char="§"/>
            </a:pPr>
            <a:r>
              <a:rPr lang="en-US" dirty="0"/>
              <a:t>Convention of 1800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920" y="76200"/>
            <a:ext cx="1752600" cy="1524000"/>
          </a:xfrm>
          <a:prstGeom prst="rect">
            <a:avLst/>
          </a:prstGeom>
        </p:spPr>
      </p:pic>
    </p:spTree>
    <p:extLst>
      <p:ext uri="{BB962C8B-B14F-4D97-AF65-F5344CB8AC3E}">
        <p14:creationId xmlns:p14="http://schemas.microsoft.com/office/powerpoint/2010/main" val="347021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28602"/>
            <a:ext cx="6781800" cy="1219199"/>
          </a:xfrm>
        </p:spPr>
        <p:txBody>
          <a:bodyPr>
            <a:normAutofit/>
          </a:bodyPr>
          <a:lstStyle/>
          <a:p>
            <a:pPr algn="l"/>
            <a:r>
              <a:rPr lang="en-US" sz="3600" dirty="0">
                <a:solidFill>
                  <a:srgbClr val="FF0000"/>
                </a:solidFill>
              </a:rPr>
              <a:t>3. Relations with England</a:t>
            </a:r>
            <a:endParaRPr lang="en-US" sz="3600" dirty="0">
              <a:solidFill>
                <a:srgbClr val="FF0000"/>
              </a:solidFill>
            </a:endParaRPr>
          </a:p>
        </p:txBody>
      </p:sp>
      <p:sp>
        <p:nvSpPr>
          <p:cNvPr id="3" name="Subtitle 2"/>
          <p:cNvSpPr>
            <a:spLocks noGrp="1"/>
          </p:cNvSpPr>
          <p:nvPr>
            <p:ph type="subTitle" idx="1"/>
          </p:nvPr>
        </p:nvSpPr>
        <p:spPr>
          <a:xfrm>
            <a:off x="1905000" y="1295400"/>
            <a:ext cx="8458200" cy="5181600"/>
          </a:xfrm>
        </p:spPr>
        <p:txBody>
          <a:bodyPr>
            <a:normAutofit/>
          </a:bodyPr>
          <a:lstStyle/>
          <a:p>
            <a:pPr marL="457200" indent="-457200" algn="l">
              <a:buFont typeface="Wingdings" pitchFamily="2" charset="2"/>
              <a:buChar char="§"/>
            </a:pPr>
            <a:r>
              <a:rPr lang="en-US" dirty="0"/>
              <a:t>Treaty of Paris (1783)</a:t>
            </a:r>
          </a:p>
          <a:p>
            <a:pPr marL="457200" indent="-457200" algn="l">
              <a:buFont typeface="Wingdings" pitchFamily="2" charset="2"/>
              <a:buChar char="§"/>
            </a:pPr>
            <a:r>
              <a:rPr lang="en-US" dirty="0"/>
              <a:t>England was encouraging Indians to rise against Americans</a:t>
            </a:r>
          </a:p>
          <a:p>
            <a:pPr marL="457200" indent="-457200" algn="l">
              <a:buFont typeface="Wingdings" pitchFamily="2" charset="2"/>
              <a:buChar char="§"/>
            </a:pPr>
            <a:r>
              <a:rPr lang="en-US" dirty="0"/>
              <a:t>Jay’s treaty in 1794, made the tensions reduced</a:t>
            </a:r>
          </a:p>
          <a:p>
            <a:pPr algn="l"/>
            <a:r>
              <a:rPr lang="en-US" dirty="0" smtClean="0">
                <a:solidFill>
                  <a:srgbClr val="FF0000"/>
                </a:solidFill>
              </a:rPr>
              <a:t>4. Relations with Spain</a:t>
            </a:r>
          </a:p>
          <a:p>
            <a:pPr algn="l"/>
            <a:r>
              <a:rPr lang="en-US" dirty="0" smtClean="0">
                <a:solidFill>
                  <a:srgbClr val="FF0000"/>
                </a:solidFill>
              </a:rPr>
              <a:t>5. Conclusion </a:t>
            </a:r>
          </a:p>
          <a:p>
            <a:pPr marL="457200" indent="-457200" algn="l">
              <a:buFont typeface="Wingdings" pitchFamily="2" charset="2"/>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0"/>
            <a:ext cx="1905000" cy="1447800"/>
          </a:xfrm>
          <a:prstGeom prst="rect">
            <a:avLst/>
          </a:prstGeom>
        </p:spPr>
      </p:pic>
    </p:spTree>
    <p:extLst>
      <p:ext uri="{BB962C8B-B14F-4D97-AF65-F5344CB8AC3E}">
        <p14:creationId xmlns:p14="http://schemas.microsoft.com/office/powerpoint/2010/main" val="1402985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2"/>
            <a:ext cx="7086600" cy="1295399"/>
          </a:xfrm>
        </p:spPr>
        <p:txBody>
          <a:bodyPr>
            <a:normAutofit/>
          </a:bodyPr>
          <a:lstStyle/>
          <a:p>
            <a:r>
              <a:rPr lang="en-US" sz="3600" dirty="0">
                <a:solidFill>
                  <a:srgbClr val="FF0000"/>
                </a:solidFill>
              </a:rPr>
              <a:t>George Washington (Feb 22, 1732-Dec 14, 1799)</a:t>
            </a:r>
            <a:endParaRPr lang="en-US" sz="3600" dirty="0">
              <a:solidFill>
                <a:srgbClr val="FF0000"/>
              </a:solidFill>
            </a:endParaRPr>
          </a:p>
        </p:txBody>
      </p:sp>
      <p:sp>
        <p:nvSpPr>
          <p:cNvPr id="3" name="Subtitle 2"/>
          <p:cNvSpPr>
            <a:spLocks noGrp="1"/>
          </p:cNvSpPr>
          <p:nvPr>
            <p:ph type="subTitle" idx="1"/>
          </p:nvPr>
        </p:nvSpPr>
        <p:spPr>
          <a:xfrm>
            <a:off x="1828800" y="1600200"/>
            <a:ext cx="8686800" cy="4953000"/>
          </a:xfrm>
        </p:spPr>
        <p:txBody>
          <a:bodyPr/>
          <a:lstStyle/>
          <a:p>
            <a:pPr marL="514350" indent="-514350" algn="l">
              <a:buAutoNum type="arabicPeriod"/>
            </a:pPr>
            <a:r>
              <a:rPr lang="en-US" dirty="0" smtClean="0">
                <a:solidFill>
                  <a:schemeClr val="tx1"/>
                </a:solidFill>
              </a:rPr>
              <a:t>Introduction </a:t>
            </a:r>
          </a:p>
          <a:p>
            <a:pPr marL="514350" indent="-514350" algn="l">
              <a:buAutoNum type="arabicPeriod"/>
            </a:pPr>
            <a:r>
              <a:rPr lang="en-US" dirty="0" smtClean="0">
                <a:solidFill>
                  <a:schemeClr val="tx1"/>
                </a:solidFill>
              </a:rPr>
              <a:t>George as a soldier </a:t>
            </a:r>
          </a:p>
          <a:p>
            <a:pPr marL="514350" indent="-514350" algn="l">
              <a:buAutoNum type="arabicPeriod"/>
            </a:pPr>
            <a:r>
              <a:rPr lang="en-US" dirty="0" smtClean="0">
                <a:solidFill>
                  <a:schemeClr val="tx1"/>
                </a:solidFill>
              </a:rPr>
              <a:t>Political Career (As a Statesman)</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76200"/>
            <a:ext cx="1752600" cy="1447800"/>
          </a:xfrm>
          <a:prstGeom prst="rect">
            <a:avLst/>
          </a:prstGeom>
        </p:spPr>
      </p:pic>
    </p:spTree>
    <p:extLst>
      <p:ext uri="{BB962C8B-B14F-4D97-AF65-F5344CB8AC3E}">
        <p14:creationId xmlns:p14="http://schemas.microsoft.com/office/powerpoint/2010/main" val="2856484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418" y="228600"/>
            <a:ext cx="7709263" cy="609600"/>
          </a:xfrm>
        </p:spPr>
        <p:txBody>
          <a:bodyPr>
            <a:normAutofit fontScale="90000"/>
          </a:bodyPr>
          <a:lstStyle/>
          <a:p>
            <a:r>
              <a:rPr lang="en-US" sz="3600" b="1" dirty="0"/>
              <a:t>Jeffersonian Democracy (1801-09)</a:t>
            </a:r>
            <a:endParaRPr lang="en-US" sz="3600" b="1" dirty="0"/>
          </a:p>
        </p:txBody>
      </p:sp>
      <p:sp>
        <p:nvSpPr>
          <p:cNvPr id="3" name="Subtitle 2"/>
          <p:cNvSpPr>
            <a:spLocks noGrp="1"/>
          </p:cNvSpPr>
          <p:nvPr>
            <p:ph type="subTitle" idx="1"/>
          </p:nvPr>
        </p:nvSpPr>
        <p:spPr>
          <a:xfrm>
            <a:off x="1828800" y="1143000"/>
            <a:ext cx="8534400" cy="5638800"/>
          </a:xfrm>
        </p:spPr>
        <p:txBody>
          <a:bodyPr/>
          <a:lstStyle/>
          <a:p>
            <a:pPr marL="514350" indent="-514350" algn="l">
              <a:buAutoNum type="arabicPeriod"/>
            </a:pPr>
            <a:r>
              <a:rPr lang="en-US" dirty="0" smtClean="0">
                <a:solidFill>
                  <a:srgbClr val="FF0000"/>
                </a:solidFill>
              </a:rPr>
              <a:t>Introduction </a:t>
            </a:r>
          </a:p>
          <a:p>
            <a:pPr marL="514350" indent="-514350" algn="l">
              <a:buAutoNum type="arabicPeriod"/>
            </a:pPr>
            <a:r>
              <a:rPr lang="en-US" dirty="0" smtClean="0">
                <a:solidFill>
                  <a:srgbClr val="FF0000"/>
                </a:solidFill>
              </a:rPr>
              <a:t>Main Features</a:t>
            </a:r>
          </a:p>
          <a:p>
            <a:pPr marL="457200" indent="-457200" algn="l">
              <a:buFont typeface="Wingdings" pitchFamily="2" charset="2"/>
              <a:buChar char="§"/>
            </a:pPr>
            <a:r>
              <a:rPr lang="en-US" sz="2400" dirty="0">
                <a:solidFill>
                  <a:schemeClr val="tx1"/>
                </a:solidFill>
              </a:rPr>
              <a:t>Faith in common men</a:t>
            </a:r>
          </a:p>
          <a:p>
            <a:pPr marL="457200" indent="-457200" algn="l">
              <a:buFont typeface="Wingdings" pitchFamily="2" charset="2"/>
              <a:buChar char="§"/>
            </a:pPr>
            <a:r>
              <a:rPr lang="en-US" sz="2400" dirty="0">
                <a:solidFill>
                  <a:schemeClr val="tx1"/>
                </a:solidFill>
              </a:rPr>
              <a:t>Faith in Laissez Faire Theory </a:t>
            </a:r>
          </a:p>
          <a:p>
            <a:pPr marL="457200" indent="-457200" algn="l">
              <a:buFont typeface="Wingdings" pitchFamily="2" charset="2"/>
              <a:buChar char="§"/>
            </a:pPr>
            <a:r>
              <a:rPr lang="en-US" sz="2400" dirty="0">
                <a:solidFill>
                  <a:schemeClr val="tx1"/>
                </a:solidFill>
              </a:rPr>
              <a:t>Faith in Rural Democracy </a:t>
            </a:r>
          </a:p>
          <a:p>
            <a:pPr marL="457200" indent="-457200" algn="l">
              <a:buFont typeface="Wingdings" pitchFamily="2" charset="2"/>
              <a:buChar char="§"/>
            </a:pPr>
            <a:r>
              <a:rPr lang="en-US" sz="2400" dirty="0">
                <a:solidFill>
                  <a:schemeClr val="tx1"/>
                </a:solidFill>
              </a:rPr>
              <a:t>Simplicity and Economy </a:t>
            </a:r>
          </a:p>
          <a:p>
            <a:pPr marL="457200" indent="-457200" algn="l">
              <a:buFont typeface="Wingdings" pitchFamily="2" charset="2"/>
              <a:buChar char="§"/>
            </a:pPr>
            <a:r>
              <a:rPr lang="en-US" sz="2400" dirty="0">
                <a:solidFill>
                  <a:schemeClr val="tx1"/>
                </a:solidFill>
              </a:rPr>
              <a:t>Lapse of Democratic Acts</a:t>
            </a:r>
          </a:p>
          <a:p>
            <a:pPr marL="457200" indent="-457200" algn="l">
              <a:buFont typeface="Wingdings" pitchFamily="2" charset="2"/>
              <a:buChar char="§"/>
            </a:pPr>
            <a:r>
              <a:rPr lang="en-US" sz="2400" dirty="0">
                <a:solidFill>
                  <a:schemeClr val="tx1"/>
                </a:solidFill>
              </a:rPr>
              <a:t>Attitude Towards Slavery </a:t>
            </a:r>
          </a:p>
          <a:p>
            <a:pPr marL="457200" indent="-457200" algn="l">
              <a:buFont typeface="Wingdings" pitchFamily="2" charset="2"/>
              <a:buChar char="§"/>
            </a:pPr>
            <a:r>
              <a:rPr lang="en-US" sz="2400" dirty="0">
                <a:solidFill>
                  <a:schemeClr val="tx1"/>
                </a:solidFill>
              </a:rPr>
              <a:t>Faith in Republicanism </a:t>
            </a:r>
          </a:p>
          <a:p>
            <a:pPr marL="457200" indent="-457200" algn="l">
              <a:buFont typeface="Wingdings" pitchFamily="2" charset="2"/>
              <a:buChar char="§"/>
            </a:pPr>
            <a:r>
              <a:rPr lang="en-US" sz="2400" dirty="0">
                <a:solidFill>
                  <a:schemeClr val="tx1"/>
                </a:solidFill>
              </a:rPr>
              <a:t>Measures to make Judiciary Impartial </a:t>
            </a:r>
          </a:p>
          <a:p>
            <a:pPr marL="457200" indent="-457200" algn="l">
              <a:buFont typeface="Wingdings" pitchFamily="2" charset="2"/>
              <a:buChar char="§"/>
            </a:pPr>
            <a:r>
              <a:rPr lang="en-US" sz="2400" dirty="0">
                <a:solidFill>
                  <a:schemeClr val="tx1"/>
                </a:solidFill>
              </a:rPr>
              <a:t>Louisiana Purchase </a:t>
            </a:r>
            <a:endParaRPr lang="en-US" sz="24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0"/>
            <a:ext cx="1752600" cy="1524000"/>
          </a:xfrm>
          <a:prstGeom prst="rect">
            <a:avLst/>
          </a:prstGeom>
        </p:spPr>
      </p:pic>
    </p:spTree>
    <p:extLst>
      <p:ext uri="{BB962C8B-B14F-4D97-AF65-F5344CB8AC3E}">
        <p14:creationId xmlns:p14="http://schemas.microsoft.com/office/powerpoint/2010/main" val="1013664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5795"/>
            <a:ext cx="7696200" cy="1222375"/>
          </a:xfrm>
        </p:spPr>
        <p:txBody>
          <a:bodyPr>
            <a:normAutofit/>
          </a:bodyPr>
          <a:lstStyle/>
          <a:p>
            <a:r>
              <a:rPr lang="en-US" sz="3600" b="1" dirty="0"/>
              <a:t>Significance of the Purchase of Louisiana (1803)</a:t>
            </a:r>
            <a:endParaRPr lang="en-US" sz="3600" b="1" dirty="0"/>
          </a:p>
        </p:txBody>
      </p:sp>
      <p:sp>
        <p:nvSpPr>
          <p:cNvPr id="3" name="Subtitle 2"/>
          <p:cNvSpPr>
            <a:spLocks noGrp="1"/>
          </p:cNvSpPr>
          <p:nvPr>
            <p:ph type="subTitle" idx="1"/>
          </p:nvPr>
        </p:nvSpPr>
        <p:spPr>
          <a:xfrm>
            <a:off x="1752600" y="1295400"/>
            <a:ext cx="8686800" cy="5410200"/>
          </a:xfrm>
        </p:spPr>
        <p:txBody>
          <a:bodyPr/>
          <a:lstStyle/>
          <a:p>
            <a:pPr marL="514350" indent="-514350" algn="l">
              <a:buAutoNum type="arabicPeriod"/>
            </a:pPr>
            <a:r>
              <a:rPr lang="en-US" dirty="0" smtClean="0">
                <a:solidFill>
                  <a:srgbClr val="FF0000"/>
                </a:solidFill>
              </a:rPr>
              <a:t>Introduction </a:t>
            </a:r>
          </a:p>
          <a:p>
            <a:pPr marL="514350" indent="-514350" algn="l">
              <a:buAutoNum type="arabicPeriod"/>
            </a:pPr>
            <a:r>
              <a:rPr lang="en-US" dirty="0" smtClean="0">
                <a:solidFill>
                  <a:srgbClr val="FF0000"/>
                </a:solidFill>
              </a:rPr>
              <a:t>Some Events During the Purchase </a:t>
            </a:r>
          </a:p>
          <a:p>
            <a:pPr marL="457200" indent="-457200" algn="l">
              <a:buFont typeface="Wingdings" pitchFamily="2" charset="2"/>
              <a:buChar char="§"/>
            </a:pPr>
            <a:r>
              <a:rPr lang="en-US" sz="2400" dirty="0">
                <a:solidFill>
                  <a:schemeClr val="tx1"/>
                </a:solidFill>
              </a:rPr>
              <a:t>Denial of Right of Navigation </a:t>
            </a:r>
          </a:p>
          <a:p>
            <a:pPr marL="457200" indent="-457200" algn="l">
              <a:buFont typeface="Wingdings" pitchFamily="2" charset="2"/>
              <a:buChar char="§"/>
            </a:pPr>
            <a:r>
              <a:rPr lang="en-US" sz="2400" dirty="0">
                <a:solidFill>
                  <a:schemeClr val="tx1"/>
                </a:solidFill>
              </a:rPr>
              <a:t>Purchase of Louisiana </a:t>
            </a:r>
          </a:p>
          <a:p>
            <a:pPr marL="457200" indent="-457200" algn="l">
              <a:buFont typeface="Wingdings" pitchFamily="2" charset="2"/>
              <a:buChar char="§"/>
            </a:pPr>
            <a:r>
              <a:rPr lang="en-US" sz="2400" dirty="0">
                <a:solidFill>
                  <a:schemeClr val="tx1"/>
                </a:solidFill>
              </a:rPr>
              <a:t>Ratification of Treaty </a:t>
            </a:r>
          </a:p>
          <a:p>
            <a:pPr marL="457200" indent="-457200" algn="l">
              <a:buFont typeface="Wingdings" pitchFamily="2" charset="2"/>
              <a:buChar char="§"/>
            </a:pPr>
            <a:r>
              <a:rPr lang="en-US" sz="2400" dirty="0">
                <a:solidFill>
                  <a:schemeClr val="tx1"/>
                </a:solidFill>
              </a:rPr>
              <a:t>Federalists Attitude </a:t>
            </a:r>
          </a:p>
          <a:p>
            <a:pPr marL="457200" indent="-457200" algn="l">
              <a:buFont typeface="Wingdings" pitchFamily="2" charset="2"/>
              <a:buChar char="§"/>
            </a:pPr>
            <a:r>
              <a:rPr lang="en-US" sz="2400" dirty="0">
                <a:solidFill>
                  <a:schemeClr val="tx1"/>
                </a:solidFill>
              </a:rPr>
              <a:t>Problems of Effective Control </a:t>
            </a:r>
          </a:p>
          <a:p>
            <a:pPr algn="l"/>
            <a:endParaRPr lang="en-US" sz="2400" dirty="0">
              <a:solidFill>
                <a:schemeClr val="tx1"/>
              </a:solidFill>
            </a:endParaRPr>
          </a:p>
          <a:p>
            <a:pPr algn="l"/>
            <a:endParaRPr lang="en-US" sz="2400" dirty="0">
              <a:solidFill>
                <a:schemeClr val="tx1"/>
              </a:solidFill>
            </a:endParaRPr>
          </a:p>
          <a:p>
            <a:pPr algn="l"/>
            <a:r>
              <a:rPr lang="en-US" sz="2400" dirty="0">
                <a:solidFill>
                  <a:srgbClr val="C00000"/>
                </a:solidFill>
              </a:rPr>
              <a:t>Q. Elaborate Jefferson’s philosophy of Government. </a:t>
            </a:r>
            <a:endParaRPr lang="en-US" sz="24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76200"/>
            <a:ext cx="1600200" cy="1447800"/>
          </a:xfrm>
          <a:prstGeom prst="rect">
            <a:avLst/>
          </a:prstGeom>
        </p:spPr>
      </p:pic>
    </p:spTree>
    <p:extLst>
      <p:ext uri="{BB962C8B-B14F-4D97-AF65-F5344CB8AC3E}">
        <p14:creationId xmlns:p14="http://schemas.microsoft.com/office/powerpoint/2010/main" val="1992032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27f8a16-4c29-4fa3-b29a-8f9ecdc0318c.jpg"/>
          <p:cNvPicPr>
            <a:picLocks noChangeAspect="1"/>
          </p:cNvPicPr>
          <p:nvPr/>
        </p:nvPicPr>
        <p:blipFill>
          <a:blip r:embed="rId3"/>
          <a:stretch>
            <a:fillRect/>
          </a:stretch>
        </p:blipFill>
        <p:spPr>
          <a:xfrm>
            <a:off x="1524000" y="304800"/>
            <a:ext cx="9144000" cy="6324600"/>
          </a:xfrm>
          <a:prstGeom prst="rect">
            <a:avLst/>
          </a:prstGeom>
        </p:spPr>
      </p:pic>
    </p:spTree>
    <p:extLst>
      <p:ext uri="{BB962C8B-B14F-4D97-AF65-F5344CB8AC3E}">
        <p14:creationId xmlns:p14="http://schemas.microsoft.com/office/powerpoint/2010/main" val="2617357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52401"/>
            <a:ext cx="4648200" cy="609599"/>
          </a:xfrm>
        </p:spPr>
        <p:txBody>
          <a:bodyPr>
            <a:normAutofit/>
          </a:bodyPr>
          <a:lstStyle/>
          <a:p>
            <a:r>
              <a:rPr lang="en-US" sz="3600" b="1" dirty="0">
                <a:solidFill>
                  <a:srgbClr val="FF0000"/>
                </a:solidFill>
              </a:rPr>
              <a:t>Lecture Plan</a:t>
            </a:r>
            <a:endParaRPr lang="en-US" sz="3600" b="1" dirty="0">
              <a:solidFill>
                <a:srgbClr val="FF0000"/>
              </a:solidFill>
            </a:endParaRPr>
          </a:p>
        </p:txBody>
      </p:sp>
      <p:sp>
        <p:nvSpPr>
          <p:cNvPr id="3" name="Subtitle 2"/>
          <p:cNvSpPr>
            <a:spLocks noGrp="1"/>
          </p:cNvSpPr>
          <p:nvPr>
            <p:ph type="subTitle" idx="1"/>
          </p:nvPr>
        </p:nvSpPr>
        <p:spPr>
          <a:xfrm>
            <a:off x="1905000" y="914400"/>
            <a:ext cx="8229600" cy="5715000"/>
          </a:xfrm>
          <a:ln>
            <a:solidFill>
              <a:schemeClr val="bg1">
                <a:lumMod val="85000"/>
              </a:schemeClr>
            </a:solidFill>
          </a:ln>
        </p:spPr>
        <p:txBody>
          <a:bodyPr>
            <a:noAutofit/>
          </a:bodyPr>
          <a:lstStyle/>
          <a:p>
            <a:pPr algn="l"/>
            <a:r>
              <a:rPr lang="en-US" sz="1600" b="1" dirty="0"/>
              <a:t>1. Introduction:- </a:t>
            </a:r>
            <a:br>
              <a:rPr lang="en-US" sz="1600" b="1" dirty="0"/>
            </a:br>
            <a:r>
              <a:rPr lang="en-US" sz="1600" b="1" dirty="0"/>
              <a:t>      a. From ancient times to 1492</a:t>
            </a:r>
            <a:br>
              <a:rPr lang="en-US" sz="1600" b="1" dirty="0"/>
            </a:br>
            <a:r>
              <a:rPr lang="en-US" sz="1600" b="1" dirty="0"/>
              <a:t>      b. Advent of the Europeans to British supremacy (1492-1606) </a:t>
            </a:r>
          </a:p>
          <a:p>
            <a:pPr algn="l"/>
            <a:r>
              <a:rPr lang="en-US" sz="1600" b="1" dirty="0">
                <a:solidFill>
                  <a:srgbClr val="C00000"/>
                </a:solidFill>
              </a:rPr>
              <a:t>2. USA as a British Colony (1606-1783). </a:t>
            </a:r>
            <a:br>
              <a:rPr lang="en-US" sz="1600" b="1" dirty="0">
                <a:solidFill>
                  <a:srgbClr val="C00000"/>
                </a:solidFill>
              </a:rPr>
            </a:br>
            <a:r>
              <a:rPr lang="en-US" sz="1600" b="1" dirty="0">
                <a:solidFill>
                  <a:srgbClr val="C00000"/>
                </a:solidFill>
              </a:rPr>
              <a:t>3. USA as an Independent Country (1783 - 1819)</a:t>
            </a:r>
          </a:p>
          <a:p>
            <a:pPr algn="l"/>
            <a:r>
              <a:rPr lang="en-US" sz="1600" b="1" dirty="0"/>
              <a:t>4. </a:t>
            </a:r>
            <a:r>
              <a:rPr lang="en-US" sz="1600" b="1" dirty="0"/>
              <a:t>Constitution of the USA: Salient Features </a:t>
            </a:r>
            <a:br>
              <a:rPr lang="en-US" sz="1600" b="1" dirty="0"/>
            </a:br>
            <a:r>
              <a:rPr lang="en-US" sz="1600" b="1" dirty="0"/>
              <a:t> </a:t>
            </a:r>
            <a:r>
              <a:rPr lang="en-US" sz="1600" b="1" dirty="0"/>
              <a:t>     a</a:t>
            </a:r>
            <a:r>
              <a:rPr lang="en-US" sz="1600" b="1" dirty="0"/>
              <a:t>. US Presidential Election </a:t>
            </a:r>
            <a:br>
              <a:rPr lang="en-US" sz="1600" b="1" dirty="0"/>
            </a:br>
            <a:r>
              <a:rPr lang="en-US" sz="1600" b="1" dirty="0"/>
              <a:t> </a:t>
            </a:r>
            <a:r>
              <a:rPr lang="en-US" sz="1600" b="1" dirty="0"/>
              <a:t>     b</a:t>
            </a:r>
            <a:r>
              <a:rPr lang="en-US" sz="1600" b="1" dirty="0"/>
              <a:t>. The US Congress: Role and Functions </a:t>
            </a:r>
            <a:br>
              <a:rPr lang="en-US" sz="1600" b="1" dirty="0"/>
            </a:br>
            <a:r>
              <a:rPr lang="en-US" sz="1600" b="1" dirty="0"/>
              <a:t> </a:t>
            </a:r>
            <a:r>
              <a:rPr lang="en-US" sz="1600" b="1" dirty="0"/>
              <a:t>     c</a:t>
            </a:r>
            <a:r>
              <a:rPr lang="en-US" sz="1600" b="1" dirty="0"/>
              <a:t>. Separation of Powers: Check and Balances </a:t>
            </a:r>
            <a:r>
              <a:rPr lang="en-US" sz="1600" b="1" dirty="0"/>
              <a:t/>
            </a:r>
            <a:br>
              <a:rPr lang="en-US" sz="1600" b="1" dirty="0"/>
            </a:br>
            <a:r>
              <a:rPr lang="en-US" sz="1600" b="1" dirty="0">
                <a:solidFill>
                  <a:srgbClr val="C00000"/>
                </a:solidFill>
              </a:rPr>
              <a:t>5. Expansion of USA: From 13 to 50 States (1820 - 1949) </a:t>
            </a:r>
            <a:r>
              <a:rPr lang="en-US" sz="1600" b="1" dirty="0"/>
              <a:t/>
            </a:r>
            <a:br>
              <a:rPr lang="en-US" sz="1600" b="1" dirty="0"/>
            </a:br>
            <a:r>
              <a:rPr lang="en-US" sz="1600" b="1" dirty="0"/>
              <a:t>6. Civil War between the North and the East (1850 - 1869) </a:t>
            </a:r>
            <a:br>
              <a:rPr lang="en-US" sz="1600" b="1" dirty="0"/>
            </a:br>
            <a:r>
              <a:rPr lang="en-US" sz="1600" b="1" dirty="0"/>
              <a:t>7. Industrialization and its emergence as one of the world powers (1870 -1916) </a:t>
            </a:r>
            <a:br>
              <a:rPr lang="en-US" sz="1600" b="1" dirty="0"/>
            </a:br>
            <a:r>
              <a:rPr lang="en-US" sz="1600" b="1" dirty="0">
                <a:solidFill>
                  <a:srgbClr val="C00000"/>
                </a:solidFill>
              </a:rPr>
              <a:t>8. USA’s role in the Two World Wars (1914 – 1918 &amp; 1939 - 1945) </a:t>
            </a:r>
            <a:endParaRPr lang="en-US" sz="1600" b="1" dirty="0">
              <a:solidFill>
                <a:srgbClr val="C00000"/>
              </a:solidFill>
            </a:endParaRPr>
          </a:p>
          <a:p>
            <a:pPr algn="l"/>
            <a:r>
              <a:rPr lang="en-US" sz="1600" b="1" dirty="0">
                <a:solidFill>
                  <a:srgbClr val="C00000"/>
                </a:solidFill>
              </a:rPr>
              <a:t>9</a:t>
            </a:r>
            <a:r>
              <a:rPr lang="en-US" sz="1600" b="1" dirty="0">
                <a:solidFill>
                  <a:srgbClr val="C00000"/>
                </a:solidFill>
              </a:rPr>
              <a:t>. </a:t>
            </a:r>
            <a:r>
              <a:rPr lang="en-US" sz="1600" b="1" dirty="0">
                <a:solidFill>
                  <a:srgbClr val="C00000"/>
                </a:solidFill>
              </a:rPr>
              <a:t>Progressive Era: Reforms of Theodore Roosevelt and Woodrow Wilson, </a:t>
            </a:r>
            <a:br>
              <a:rPr lang="en-US" sz="1600" b="1" dirty="0">
                <a:solidFill>
                  <a:srgbClr val="C00000"/>
                </a:solidFill>
              </a:rPr>
            </a:br>
            <a:r>
              <a:rPr lang="en-US" sz="1600" b="1" dirty="0">
                <a:solidFill>
                  <a:srgbClr val="C00000"/>
                </a:solidFill>
              </a:rPr>
              <a:t>10. </a:t>
            </a:r>
            <a:r>
              <a:rPr lang="en-US" sz="1600" b="1" dirty="0">
                <a:solidFill>
                  <a:srgbClr val="C00000"/>
                </a:solidFill>
              </a:rPr>
              <a:t>The Great Depression and the New Deal</a:t>
            </a:r>
            <a:r>
              <a:rPr lang="en-US" sz="1600" b="1" dirty="0"/>
              <a:t/>
            </a:r>
            <a:br>
              <a:rPr lang="en-US" sz="1600" b="1" dirty="0"/>
            </a:br>
            <a:r>
              <a:rPr lang="en-US" sz="1600" b="1" dirty="0"/>
              <a:t>11. Post 1945 world scenario and emergence of USA and USSR as the Two World Powers. </a:t>
            </a:r>
            <a:br>
              <a:rPr lang="en-US" sz="1600" b="1" dirty="0"/>
            </a:br>
            <a:r>
              <a:rPr lang="en-US" sz="1600" b="1" dirty="0"/>
              <a:t>12. American Role in Cold War and its emergence as the Sole Super Power (1945 - 1990).</a:t>
            </a:r>
            <a:br>
              <a:rPr lang="en-US" sz="1600" b="1" dirty="0"/>
            </a:br>
            <a:r>
              <a:rPr lang="en-US" sz="1600" b="1" dirty="0">
                <a:solidFill>
                  <a:srgbClr val="C00000"/>
                </a:solidFill>
              </a:rPr>
              <a:t>13. Civil Rights Movement </a:t>
            </a:r>
            <a:r>
              <a:rPr lang="en-US" sz="1600" b="1" dirty="0"/>
              <a:t/>
            </a:r>
            <a:br>
              <a:rPr lang="en-US" sz="1600" b="1" dirty="0"/>
            </a:br>
            <a:endParaRPr lang="en-US" sz="1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1" y="0"/>
            <a:ext cx="1561011" cy="1524000"/>
          </a:xfrm>
          <a:prstGeom prst="rect">
            <a:avLst/>
          </a:prstGeom>
        </p:spPr>
      </p:pic>
    </p:spTree>
    <p:extLst>
      <p:ext uri="{BB962C8B-B14F-4D97-AF65-F5344CB8AC3E}">
        <p14:creationId xmlns:p14="http://schemas.microsoft.com/office/powerpoint/2010/main" val="1119910113"/>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52401"/>
            <a:ext cx="6781800" cy="841375"/>
          </a:xfrm>
        </p:spPr>
        <p:txBody>
          <a:bodyPr>
            <a:normAutofit/>
          </a:bodyPr>
          <a:lstStyle/>
          <a:p>
            <a:r>
              <a:rPr lang="en-US" sz="3600" b="1" dirty="0"/>
              <a:t>War of 1812</a:t>
            </a:r>
            <a:endParaRPr lang="en-US" sz="3600" b="1" dirty="0"/>
          </a:p>
        </p:txBody>
      </p:sp>
      <p:sp>
        <p:nvSpPr>
          <p:cNvPr id="3" name="Subtitle 2"/>
          <p:cNvSpPr>
            <a:spLocks noGrp="1"/>
          </p:cNvSpPr>
          <p:nvPr>
            <p:ph type="subTitle" idx="1"/>
          </p:nvPr>
        </p:nvSpPr>
        <p:spPr>
          <a:xfrm>
            <a:off x="1905000" y="1219200"/>
            <a:ext cx="8534400" cy="5486400"/>
          </a:xfrm>
        </p:spPr>
        <p:txBody>
          <a:bodyPr>
            <a:normAutofit lnSpcReduction="10000"/>
          </a:bodyPr>
          <a:lstStyle/>
          <a:p>
            <a:pPr marL="514350" indent="-514350" algn="l">
              <a:buAutoNum type="arabicPeriod"/>
            </a:pPr>
            <a:r>
              <a:rPr lang="en-US" dirty="0" smtClean="0">
                <a:solidFill>
                  <a:srgbClr val="FF0000"/>
                </a:solidFill>
              </a:rPr>
              <a:t>Introduction</a:t>
            </a:r>
          </a:p>
          <a:p>
            <a:pPr marL="514350" indent="-514350" algn="l">
              <a:buAutoNum type="arabicPeriod"/>
            </a:pPr>
            <a:r>
              <a:rPr lang="en-US" dirty="0" smtClean="0">
                <a:solidFill>
                  <a:srgbClr val="FF0000"/>
                </a:solidFill>
              </a:rPr>
              <a:t>Causes </a:t>
            </a:r>
          </a:p>
          <a:p>
            <a:pPr marL="457200" indent="-457200" algn="l">
              <a:buFont typeface="Wingdings" pitchFamily="2" charset="2"/>
              <a:buChar char="§"/>
            </a:pPr>
            <a:r>
              <a:rPr lang="en-US" sz="2400" dirty="0">
                <a:solidFill>
                  <a:schemeClr val="tx1"/>
                </a:solidFill>
              </a:rPr>
              <a:t>Free Sea Trade</a:t>
            </a:r>
          </a:p>
          <a:p>
            <a:pPr marL="457200" indent="-457200" algn="l">
              <a:buFont typeface="Wingdings" pitchFamily="2" charset="2"/>
              <a:buChar char="§"/>
            </a:pPr>
            <a:r>
              <a:rPr lang="en-US" sz="2400" dirty="0">
                <a:solidFill>
                  <a:schemeClr val="tx1"/>
                </a:solidFill>
              </a:rPr>
              <a:t>Impressments of American Merchant in Royal Navy </a:t>
            </a:r>
          </a:p>
          <a:p>
            <a:pPr marL="457200" indent="-457200" algn="l">
              <a:buFont typeface="Wingdings" pitchFamily="2" charset="2"/>
              <a:buChar char="§"/>
            </a:pPr>
            <a:r>
              <a:rPr lang="en-US" sz="2400" dirty="0">
                <a:solidFill>
                  <a:schemeClr val="tx1"/>
                </a:solidFill>
              </a:rPr>
              <a:t>British Support to Red Indians</a:t>
            </a:r>
          </a:p>
          <a:p>
            <a:pPr marL="457200" indent="-457200" algn="l">
              <a:buFont typeface="Wingdings" pitchFamily="2" charset="2"/>
              <a:buChar char="§"/>
            </a:pPr>
            <a:r>
              <a:rPr lang="en-US" sz="2400" dirty="0">
                <a:solidFill>
                  <a:schemeClr val="tx1"/>
                </a:solidFill>
              </a:rPr>
              <a:t>War Hawks</a:t>
            </a:r>
          </a:p>
          <a:p>
            <a:pPr algn="l"/>
            <a:r>
              <a:rPr lang="en-US" dirty="0" smtClean="0">
                <a:solidFill>
                  <a:srgbClr val="FF0000"/>
                </a:solidFill>
              </a:rPr>
              <a:t>3. Declaration of War</a:t>
            </a:r>
          </a:p>
          <a:p>
            <a:pPr algn="l"/>
            <a:r>
              <a:rPr lang="en-US" dirty="0" smtClean="0">
                <a:solidFill>
                  <a:srgbClr val="FF0000"/>
                </a:solidFill>
              </a:rPr>
              <a:t>4. Incidents</a:t>
            </a:r>
          </a:p>
          <a:p>
            <a:pPr marL="457200" indent="-457200" algn="l">
              <a:buFont typeface="Wingdings" pitchFamily="2" charset="2"/>
              <a:buChar char="§"/>
            </a:pPr>
            <a:r>
              <a:rPr lang="en-US" sz="2400" dirty="0">
                <a:solidFill>
                  <a:schemeClr val="tx1"/>
                </a:solidFill>
              </a:rPr>
              <a:t>Invasion of Canada</a:t>
            </a:r>
          </a:p>
          <a:p>
            <a:pPr marL="457200" indent="-457200" algn="l">
              <a:buFont typeface="Wingdings" pitchFamily="2" charset="2"/>
              <a:buChar char="§"/>
            </a:pPr>
            <a:r>
              <a:rPr lang="en-US" sz="2400" dirty="0">
                <a:solidFill>
                  <a:schemeClr val="tx1"/>
                </a:solidFill>
              </a:rPr>
              <a:t>Burning of White House</a:t>
            </a:r>
          </a:p>
          <a:p>
            <a:pPr algn="l"/>
            <a:r>
              <a:rPr lang="en-US" dirty="0" smtClean="0">
                <a:solidFill>
                  <a:srgbClr val="FF0000"/>
                </a:solidFill>
              </a:rPr>
              <a:t>5. Treaty of Ghent</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76200"/>
            <a:ext cx="1752600" cy="1600200"/>
          </a:xfrm>
          <a:prstGeom prst="rect">
            <a:avLst/>
          </a:prstGeom>
        </p:spPr>
      </p:pic>
    </p:spTree>
    <p:extLst>
      <p:ext uri="{BB962C8B-B14F-4D97-AF65-F5344CB8AC3E}">
        <p14:creationId xmlns:p14="http://schemas.microsoft.com/office/powerpoint/2010/main" val="2404402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rPr>
              <a:t>The Hartford Convention </a:t>
            </a:r>
            <a:endParaRPr lang="en-US" sz="4000" b="1" dirty="0">
              <a:solidFill>
                <a:srgbClr val="FF0000"/>
              </a:solidFill>
            </a:endParaRPr>
          </a:p>
        </p:txBody>
      </p:sp>
      <p:sp>
        <p:nvSpPr>
          <p:cNvPr id="3" name="Content Placeholder 2"/>
          <p:cNvSpPr>
            <a:spLocks noGrp="1"/>
          </p:cNvSpPr>
          <p:nvPr>
            <p:ph idx="1"/>
          </p:nvPr>
        </p:nvSpPr>
        <p:spPr/>
        <p:txBody>
          <a:bodyPr>
            <a:normAutofit/>
          </a:bodyPr>
          <a:lstStyle/>
          <a:p>
            <a:r>
              <a:rPr lang="en-US" sz="2400" dirty="0"/>
              <a:t>Took place from Dec, 1814-January 4, 1815.</a:t>
            </a:r>
          </a:p>
          <a:p>
            <a:r>
              <a:rPr lang="en-US" sz="2400" dirty="0"/>
              <a:t>Organized by New England (Connecticut, Maine, Massachusetts, New Hampshire, Rhode Island and Vermont.</a:t>
            </a:r>
          </a:p>
          <a:p>
            <a:r>
              <a:rPr lang="en-US" sz="2400" dirty="0"/>
              <a:t>Held in Secret discussion</a:t>
            </a:r>
          </a:p>
          <a:p>
            <a:r>
              <a:rPr lang="en-US" sz="2400" dirty="0"/>
              <a:t>The Idea of secession from the union.</a:t>
            </a:r>
          </a:p>
          <a:p>
            <a:r>
              <a:rPr lang="en-US" sz="2400" dirty="0"/>
              <a:t>Prominent figures: George Cabot and Harrison Gray.</a:t>
            </a:r>
          </a:p>
          <a:p>
            <a:r>
              <a:rPr lang="en-US" sz="2400" dirty="0"/>
              <a:t>Proposed Constitutional Amendments.</a:t>
            </a:r>
          </a:p>
          <a:p>
            <a:r>
              <a:rPr lang="en-US" sz="2400" dirty="0"/>
              <a:t>Economic disproportionate Impact</a:t>
            </a:r>
          </a:p>
          <a:p>
            <a:r>
              <a:rPr lang="en-US" sz="2400" dirty="0"/>
              <a:t>Federal party’s reputation suffered</a:t>
            </a:r>
          </a:p>
          <a:p>
            <a:r>
              <a:rPr lang="en-US" sz="2400" dirty="0"/>
              <a:t>News of Treaty of Ghent</a:t>
            </a:r>
            <a:endParaRPr lang="en-US" sz="2400" dirty="0"/>
          </a:p>
        </p:txBody>
      </p:sp>
    </p:spTree>
    <p:extLst>
      <p:ext uri="{BB962C8B-B14F-4D97-AF65-F5344CB8AC3E}">
        <p14:creationId xmlns:p14="http://schemas.microsoft.com/office/powerpoint/2010/main" val="3079606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9f8e91b-d827-437c-bdc0-26dfb882b53a.jpg"/>
          <p:cNvPicPr>
            <a:picLocks noChangeAspect="1"/>
          </p:cNvPicPr>
          <p:nvPr/>
        </p:nvPicPr>
        <p:blipFill>
          <a:blip r:embed="rId3"/>
          <a:stretch>
            <a:fillRect/>
          </a:stretch>
        </p:blipFill>
        <p:spPr>
          <a:xfrm>
            <a:off x="1524000" y="152400"/>
            <a:ext cx="9144000" cy="6553200"/>
          </a:xfrm>
          <a:prstGeom prst="rect">
            <a:avLst/>
          </a:prstGeom>
        </p:spPr>
      </p:pic>
    </p:spTree>
    <p:extLst>
      <p:ext uri="{BB962C8B-B14F-4D97-AF65-F5344CB8AC3E}">
        <p14:creationId xmlns:p14="http://schemas.microsoft.com/office/powerpoint/2010/main" val="1555611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87775"/>
            <a:ext cx="7772400" cy="1146175"/>
          </a:xfrm>
        </p:spPr>
        <p:txBody>
          <a:bodyPr>
            <a:noAutofit/>
          </a:bodyPr>
          <a:lstStyle/>
          <a:p>
            <a:r>
              <a:rPr lang="en-US" sz="3600" b="1" dirty="0"/>
              <a:t>Era of Good Feelings </a:t>
            </a:r>
            <a:br>
              <a:rPr lang="en-US" sz="3600" b="1" dirty="0"/>
            </a:br>
            <a:r>
              <a:rPr lang="en-US" sz="3600" b="1" dirty="0"/>
              <a:t>(Monroe’s Administration) </a:t>
            </a:r>
            <a:endParaRPr lang="en-US" sz="3600" b="1" dirty="0"/>
          </a:p>
        </p:txBody>
      </p:sp>
      <p:sp>
        <p:nvSpPr>
          <p:cNvPr id="3" name="Subtitle 2"/>
          <p:cNvSpPr>
            <a:spLocks noGrp="1"/>
          </p:cNvSpPr>
          <p:nvPr>
            <p:ph type="subTitle" idx="1"/>
          </p:nvPr>
        </p:nvSpPr>
        <p:spPr>
          <a:xfrm>
            <a:off x="1905000" y="1447800"/>
            <a:ext cx="8534400" cy="5257800"/>
          </a:xfrm>
        </p:spPr>
        <p:txBody>
          <a:bodyPr/>
          <a:lstStyle/>
          <a:p>
            <a:pPr marL="514350" indent="-514350" algn="l">
              <a:buAutoNum type="arabicPeriod"/>
            </a:pPr>
            <a:r>
              <a:rPr lang="en-US" dirty="0" smtClean="0">
                <a:solidFill>
                  <a:srgbClr val="FF0000"/>
                </a:solidFill>
              </a:rPr>
              <a:t>Introduction (1817-1825)</a:t>
            </a:r>
          </a:p>
          <a:p>
            <a:pPr marL="514350" indent="-514350" algn="l">
              <a:buAutoNum type="arabicPeriod"/>
            </a:pPr>
            <a:r>
              <a:rPr lang="en-US" dirty="0" smtClean="0">
                <a:solidFill>
                  <a:srgbClr val="FF0000"/>
                </a:solidFill>
              </a:rPr>
              <a:t>Factors Contributed to the Growth of Era of Good Feelings</a:t>
            </a:r>
          </a:p>
          <a:p>
            <a:pPr marL="457200" indent="-457200" algn="l">
              <a:buFont typeface="Wingdings" pitchFamily="2" charset="2"/>
              <a:buChar char="§"/>
            </a:pPr>
            <a:r>
              <a:rPr lang="en-US" sz="2400" dirty="0">
                <a:solidFill>
                  <a:schemeClr val="tx1"/>
                </a:solidFill>
              </a:rPr>
              <a:t>United Nation</a:t>
            </a:r>
          </a:p>
          <a:p>
            <a:pPr marL="457200" indent="-457200" algn="l">
              <a:buFont typeface="Wingdings" pitchFamily="2" charset="2"/>
              <a:buChar char="§"/>
            </a:pPr>
            <a:r>
              <a:rPr lang="en-US" sz="2400" dirty="0">
                <a:solidFill>
                  <a:schemeClr val="tx1"/>
                </a:solidFill>
              </a:rPr>
              <a:t>Sectional differences deferred</a:t>
            </a:r>
          </a:p>
          <a:p>
            <a:pPr marL="457200" indent="-457200" algn="l">
              <a:buFont typeface="Wingdings" pitchFamily="2" charset="2"/>
              <a:buChar char="§"/>
            </a:pPr>
            <a:r>
              <a:rPr lang="en-US" sz="2400" dirty="0">
                <a:solidFill>
                  <a:schemeClr val="tx1"/>
                </a:solidFill>
              </a:rPr>
              <a:t>Increase industrial production </a:t>
            </a:r>
          </a:p>
          <a:p>
            <a:pPr marL="457200" indent="-457200" algn="l">
              <a:buFont typeface="Wingdings" pitchFamily="2" charset="2"/>
              <a:buChar char="§"/>
            </a:pPr>
            <a:r>
              <a:rPr lang="en-US" sz="2400" dirty="0">
                <a:solidFill>
                  <a:schemeClr val="tx1"/>
                </a:solidFill>
              </a:rPr>
              <a:t>Establishment of 2</a:t>
            </a:r>
            <a:r>
              <a:rPr lang="en-US" sz="2400" baseline="30000" dirty="0">
                <a:solidFill>
                  <a:schemeClr val="tx1"/>
                </a:solidFill>
              </a:rPr>
              <a:t>nd</a:t>
            </a:r>
            <a:r>
              <a:rPr lang="en-US" sz="2400" dirty="0">
                <a:solidFill>
                  <a:schemeClr val="tx1"/>
                </a:solidFill>
              </a:rPr>
              <a:t> Bank of US</a:t>
            </a:r>
          </a:p>
          <a:p>
            <a:pPr marL="457200" indent="-457200" algn="l">
              <a:buFont typeface="Wingdings" pitchFamily="2" charset="2"/>
              <a:buChar char="§"/>
            </a:pPr>
            <a:r>
              <a:rPr lang="en-US" sz="2400" dirty="0">
                <a:solidFill>
                  <a:schemeClr val="tx1"/>
                </a:solidFill>
              </a:rPr>
              <a:t>Admission of new states </a:t>
            </a:r>
          </a:p>
          <a:p>
            <a:pPr marL="457200" indent="-457200" algn="l">
              <a:buFont typeface="Wingdings" pitchFamily="2" charset="2"/>
              <a:buChar char="§"/>
            </a:pPr>
            <a:r>
              <a:rPr lang="en-US" sz="2400" dirty="0">
                <a:solidFill>
                  <a:schemeClr val="tx1"/>
                </a:solidFill>
              </a:rPr>
              <a:t>Internal Improvements</a:t>
            </a:r>
          </a:p>
          <a:p>
            <a:pPr marL="457200" indent="-457200" algn="l">
              <a:buFont typeface="Wingdings" pitchFamily="2" charset="2"/>
              <a:buChar char="§"/>
            </a:pPr>
            <a:r>
              <a:rPr lang="en-US" sz="2400" dirty="0">
                <a:solidFill>
                  <a:schemeClr val="tx1"/>
                </a:solidFill>
              </a:rPr>
              <a:t>Peace Abroad </a:t>
            </a:r>
          </a:p>
          <a:p>
            <a:pPr marL="457200" indent="-457200" algn="l">
              <a:buFont typeface="Wingdings" pitchFamily="2" charset="2"/>
              <a:buChar char="§"/>
            </a:pPr>
            <a:endParaRPr lang="en-US" sz="24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1"/>
            <a:ext cx="1676400" cy="1521725"/>
          </a:xfrm>
          <a:prstGeom prst="rect">
            <a:avLst/>
          </a:prstGeom>
        </p:spPr>
      </p:pic>
    </p:spTree>
    <p:extLst>
      <p:ext uri="{BB962C8B-B14F-4D97-AF65-F5344CB8AC3E}">
        <p14:creationId xmlns:p14="http://schemas.microsoft.com/office/powerpoint/2010/main" val="1621809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0340" y="152401"/>
            <a:ext cx="6858000" cy="1295399"/>
          </a:xfrm>
        </p:spPr>
        <p:txBody>
          <a:bodyPr>
            <a:normAutofit/>
          </a:bodyPr>
          <a:lstStyle/>
          <a:p>
            <a:r>
              <a:rPr lang="en-US" sz="3600" b="1" dirty="0"/>
              <a:t>Circumstances which led to Monroe’s Doctrine</a:t>
            </a:r>
            <a:endParaRPr lang="en-US" sz="3600" b="1" dirty="0"/>
          </a:p>
        </p:txBody>
      </p:sp>
      <p:sp>
        <p:nvSpPr>
          <p:cNvPr id="3" name="Subtitle 2"/>
          <p:cNvSpPr>
            <a:spLocks noGrp="1"/>
          </p:cNvSpPr>
          <p:nvPr>
            <p:ph type="subTitle" idx="1"/>
          </p:nvPr>
        </p:nvSpPr>
        <p:spPr>
          <a:xfrm>
            <a:off x="2133600" y="1371600"/>
            <a:ext cx="8229600" cy="5486400"/>
          </a:xfrm>
        </p:spPr>
        <p:txBody>
          <a:bodyPr/>
          <a:lstStyle/>
          <a:p>
            <a:pPr marL="514350" indent="-514350" algn="l">
              <a:buAutoNum type="arabicPeriod"/>
            </a:pPr>
            <a:r>
              <a:rPr lang="en-US" dirty="0" smtClean="0">
                <a:solidFill>
                  <a:srgbClr val="FF0000"/>
                </a:solidFill>
              </a:rPr>
              <a:t>Introduction </a:t>
            </a:r>
          </a:p>
          <a:p>
            <a:pPr marL="514350" indent="-514350" algn="l">
              <a:buAutoNum type="arabicPeriod"/>
            </a:pPr>
            <a:r>
              <a:rPr lang="en-US" dirty="0" smtClean="0">
                <a:solidFill>
                  <a:srgbClr val="FF0000"/>
                </a:solidFill>
              </a:rPr>
              <a:t>Factors leading to the enunciation of Monroe’s Doctrine</a:t>
            </a:r>
          </a:p>
          <a:p>
            <a:pPr marL="342900" indent="-342900" algn="l">
              <a:buFont typeface="Wingdings" pitchFamily="2" charset="2"/>
              <a:buChar char="§"/>
            </a:pPr>
            <a:r>
              <a:rPr lang="en-US" sz="2400" dirty="0">
                <a:solidFill>
                  <a:schemeClr val="tx1"/>
                </a:solidFill>
              </a:rPr>
              <a:t>Florida Question </a:t>
            </a:r>
          </a:p>
          <a:p>
            <a:pPr marL="342900" indent="-342900" algn="l">
              <a:buFont typeface="Wingdings" pitchFamily="2" charset="2"/>
              <a:buChar char="§"/>
            </a:pPr>
            <a:r>
              <a:rPr lang="en-US" sz="2400" dirty="0">
                <a:solidFill>
                  <a:schemeClr val="tx1"/>
                </a:solidFill>
              </a:rPr>
              <a:t>Adams-</a:t>
            </a:r>
            <a:r>
              <a:rPr lang="en-US" sz="2400" dirty="0" err="1">
                <a:solidFill>
                  <a:schemeClr val="tx1"/>
                </a:solidFill>
              </a:rPr>
              <a:t>onis</a:t>
            </a:r>
            <a:r>
              <a:rPr lang="en-US" sz="2400" dirty="0">
                <a:solidFill>
                  <a:schemeClr val="tx1"/>
                </a:solidFill>
              </a:rPr>
              <a:t> Treaty (1819)</a:t>
            </a:r>
          </a:p>
          <a:p>
            <a:pPr marL="342900" indent="-342900" algn="l">
              <a:buFont typeface="Wingdings" pitchFamily="2" charset="2"/>
              <a:buChar char="§"/>
            </a:pPr>
            <a:r>
              <a:rPr lang="en-US" sz="2400" dirty="0">
                <a:solidFill>
                  <a:schemeClr val="tx1"/>
                </a:solidFill>
              </a:rPr>
              <a:t>Recognition of New Republics </a:t>
            </a:r>
          </a:p>
          <a:p>
            <a:pPr marL="342900" indent="-342900" algn="l">
              <a:buFont typeface="Wingdings" pitchFamily="2" charset="2"/>
              <a:buChar char="§"/>
            </a:pPr>
            <a:r>
              <a:rPr lang="en-US" sz="2400" dirty="0">
                <a:solidFill>
                  <a:schemeClr val="tx1"/>
                </a:solidFill>
              </a:rPr>
              <a:t>Efforts to Restore Spanish Colonies to Latin America </a:t>
            </a:r>
          </a:p>
          <a:p>
            <a:pPr marL="342900" indent="-342900" algn="l">
              <a:buFont typeface="Wingdings" pitchFamily="2" charset="2"/>
              <a:buChar char="§"/>
            </a:pPr>
            <a:r>
              <a:rPr lang="en-US" sz="2400" dirty="0">
                <a:solidFill>
                  <a:schemeClr val="tx1"/>
                </a:solidFill>
              </a:rPr>
              <a:t>Confrontation with Russia (1821) </a:t>
            </a:r>
          </a:p>
          <a:p>
            <a:pPr marL="342900" indent="-342900" algn="l">
              <a:buFont typeface="Wingdings" pitchFamily="2" charset="2"/>
              <a:buChar char="§"/>
            </a:pPr>
            <a:r>
              <a:rPr lang="en-US" sz="2400" dirty="0">
                <a:solidFill>
                  <a:schemeClr val="tx1"/>
                </a:solidFill>
              </a:rPr>
              <a:t>Monroe’s annual Message (Dec, 1823)</a:t>
            </a:r>
          </a:p>
          <a:p>
            <a:pPr marL="342900" indent="-342900" algn="l">
              <a:buFont typeface="Wingdings" pitchFamily="2" charset="2"/>
              <a:buChar char="§"/>
            </a:pPr>
            <a:r>
              <a:rPr lang="en-US" sz="2400" dirty="0">
                <a:solidFill>
                  <a:schemeClr val="tx1"/>
                </a:solidFill>
              </a:rPr>
              <a:t>Monroe’s Doctrine </a:t>
            </a:r>
          </a:p>
          <a:p>
            <a:pPr algn="l"/>
            <a:r>
              <a:rPr lang="en-US" dirty="0" smtClean="0">
                <a:solidFill>
                  <a:srgbClr val="FF0000"/>
                </a:solidFill>
              </a:rPr>
              <a:t>3. Significance of Monroe’s Doctrine </a:t>
            </a:r>
          </a:p>
          <a:p>
            <a:pPr algn="l"/>
            <a:endParaRPr lang="en-US" sz="24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0"/>
            <a:ext cx="1752600" cy="1600200"/>
          </a:xfrm>
          <a:prstGeom prst="rect">
            <a:avLst/>
          </a:prstGeom>
        </p:spPr>
      </p:pic>
    </p:spTree>
    <p:extLst>
      <p:ext uri="{BB962C8B-B14F-4D97-AF65-F5344CB8AC3E}">
        <p14:creationId xmlns:p14="http://schemas.microsoft.com/office/powerpoint/2010/main" val="3127011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cf6e4d8-4310-4eea-b356-32f5bc12df7b.jpg"/>
          <p:cNvPicPr>
            <a:picLocks noChangeAspect="1"/>
          </p:cNvPicPr>
          <p:nvPr/>
        </p:nvPicPr>
        <p:blipFill>
          <a:blip r:embed="rId3"/>
          <a:stretch>
            <a:fillRect/>
          </a:stretch>
        </p:blipFill>
        <p:spPr>
          <a:xfrm>
            <a:off x="1676400" y="152400"/>
            <a:ext cx="8839200" cy="6400800"/>
          </a:xfrm>
          <a:prstGeom prst="rect">
            <a:avLst/>
          </a:prstGeom>
        </p:spPr>
      </p:pic>
    </p:spTree>
    <p:extLst>
      <p:ext uri="{BB962C8B-B14F-4D97-AF65-F5344CB8AC3E}">
        <p14:creationId xmlns:p14="http://schemas.microsoft.com/office/powerpoint/2010/main" val="2338038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28602"/>
            <a:ext cx="6781800" cy="1295399"/>
          </a:xfrm>
        </p:spPr>
        <p:txBody>
          <a:bodyPr>
            <a:normAutofit/>
          </a:bodyPr>
          <a:lstStyle/>
          <a:p>
            <a:r>
              <a:rPr lang="en-US" sz="3600" b="1" dirty="0"/>
              <a:t>Significance of Andrew Jackson’s Presidency(1829-37)</a:t>
            </a:r>
            <a:endParaRPr lang="en-US" sz="3600" b="1" dirty="0"/>
          </a:p>
        </p:txBody>
      </p:sp>
      <p:sp>
        <p:nvSpPr>
          <p:cNvPr id="3" name="Subtitle 2"/>
          <p:cNvSpPr>
            <a:spLocks noGrp="1"/>
          </p:cNvSpPr>
          <p:nvPr>
            <p:ph type="subTitle" idx="1"/>
          </p:nvPr>
        </p:nvSpPr>
        <p:spPr>
          <a:xfrm>
            <a:off x="1981200" y="1447800"/>
            <a:ext cx="8382000" cy="5410200"/>
          </a:xfrm>
        </p:spPr>
        <p:txBody>
          <a:bodyPr/>
          <a:lstStyle/>
          <a:p>
            <a:pPr marL="514350" indent="-514350" algn="l">
              <a:buAutoNum type="arabicPeriod"/>
            </a:pPr>
            <a:r>
              <a:rPr lang="en-US" dirty="0" smtClean="0">
                <a:solidFill>
                  <a:srgbClr val="FF0000"/>
                </a:solidFill>
              </a:rPr>
              <a:t>Introduction </a:t>
            </a:r>
          </a:p>
          <a:p>
            <a:pPr marL="514350" indent="-514350" algn="l">
              <a:buAutoNum type="arabicPeriod"/>
            </a:pPr>
            <a:r>
              <a:rPr lang="en-US" dirty="0" smtClean="0">
                <a:solidFill>
                  <a:srgbClr val="FF0000"/>
                </a:solidFill>
              </a:rPr>
              <a:t>Chief Features of Jackson’s Presidency </a:t>
            </a:r>
          </a:p>
          <a:p>
            <a:pPr marL="457200" indent="-457200" algn="l">
              <a:buFont typeface="Wingdings" pitchFamily="2" charset="2"/>
              <a:buChar char="§"/>
            </a:pPr>
            <a:r>
              <a:rPr lang="en-US" sz="2400" dirty="0">
                <a:solidFill>
                  <a:schemeClr val="tx1"/>
                </a:solidFill>
              </a:rPr>
              <a:t>Opposition to privilege classes</a:t>
            </a:r>
          </a:p>
          <a:p>
            <a:pPr marL="457200" indent="-457200" algn="l">
              <a:buFont typeface="Wingdings" pitchFamily="2" charset="2"/>
              <a:buChar char="§"/>
            </a:pPr>
            <a:r>
              <a:rPr lang="en-US" sz="2400" dirty="0">
                <a:solidFill>
                  <a:schemeClr val="tx1"/>
                </a:solidFill>
              </a:rPr>
              <a:t>Beginning of Party Politics </a:t>
            </a:r>
          </a:p>
          <a:p>
            <a:pPr marL="457200" indent="-457200" algn="l">
              <a:buFont typeface="Wingdings" pitchFamily="2" charset="2"/>
              <a:buChar char="§"/>
            </a:pPr>
            <a:r>
              <a:rPr lang="en-US" sz="2400" dirty="0">
                <a:solidFill>
                  <a:schemeClr val="tx1"/>
                </a:solidFill>
              </a:rPr>
              <a:t>Policy towards the Bank of US(1832)</a:t>
            </a:r>
          </a:p>
          <a:p>
            <a:pPr marL="457200" indent="-457200" algn="l">
              <a:buFont typeface="Wingdings" pitchFamily="2" charset="2"/>
              <a:buChar char="§"/>
            </a:pPr>
            <a:r>
              <a:rPr lang="en-US" sz="2400" dirty="0">
                <a:solidFill>
                  <a:schemeClr val="tx1"/>
                </a:solidFill>
              </a:rPr>
              <a:t>Decentralized the States Rights</a:t>
            </a:r>
          </a:p>
          <a:p>
            <a:pPr marL="457200" indent="-457200" algn="l">
              <a:buFont typeface="Wingdings" pitchFamily="2" charset="2"/>
              <a:buChar char="§"/>
            </a:pPr>
            <a:r>
              <a:rPr lang="en-US" sz="2400" dirty="0">
                <a:solidFill>
                  <a:schemeClr val="tx1"/>
                </a:solidFill>
              </a:rPr>
              <a:t>Preservation of Union(1833)</a:t>
            </a:r>
          </a:p>
          <a:p>
            <a:pPr marL="457200" indent="-457200" algn="l">
              <a:buFont typeface="Wingdings" pitchFamily="2" charset="2"/>
              <a:buChar char="§"/>
            </a:pPr>
            <a:r>
              <a:rPr lang="en-US" sz="2400" dirty="0">
                <a:solidFill>
                  <a:schemeClr val="tx1"/>
                </a:solidFill>
              </a:rPr>
              <a:t>Relations with Congress </a:t>
            </a:r>
          </a:p>
          <a:p>
            <a:pPr marL="457200" indent="-457200" algn="l">
              <a:buFont typeface="Wingdings" pitchFamily="2" charset="2"/>
              <a:buChar char="§"/>
            </a:pPr>
            <a:r>
              <a:rPr lang="en-US" sz="2400" dirty="0">
                <a:solidFill>
                  <a:schemeClr val="tx1"/>
                </a:solidFill>
              </a:rPr>
              <a:t>Division of Democratic parties </a:t>
            </a:r>
          </a:p>
          <a:p>
            <a:pPr marL="457200" indent="-457200" algn="l">
              <a:buFont typeface="Wingdings" pitchFamily="2" charset="2"/>
              <a:buChar char="§"/>
            </a:pPr>
            <a:r>
              <a:rPr lang="en-US" sz="2400" dirty="0">
                <a:solidFill>
                  <a:schemeClr val="tx1"/>
                </a:solidFill>
              </a:rPr>
              <a:t>Policies towards Indians </a:t>
            </a:r>
          </a:p>
          <a:p>
            <a:pPr marL="457200" indent="-457200" algn="l">
              <a:buFont typeface="Wingdings" pitchFamily="2" charset="2"/>
              <a:buChar char="§"/>
            </a:pPr>
            <a:r>
              <a:rPr lang="en-US" sz="2400" dirty="0">
                <a:solidFill>
                  <a:schemeClr val="tx1"/>
                </a:solidFill>
              </a:rPr>
              <a:t>Foreign Policy</a:t>
            </a:r>
            <a:endParaRPr lang="en-US" sz="24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152400"/>
            <a:ext cx="1600200" cy="1447800"/>
          </a:xfrm>
          <a:prstGeom prst="rect">
            <a:avLst/>
          </a:prstGeom>
        </p:spPr>
      </p:pic>
    </p:spTree>
    <p:extLst>
      <p:ext uri="{BB962C8B-B14F-4D97-AF65-F5344CB8AC3E}">
        <p14:creationId xmlns:p14="http://schemas.microsoft.com/office/powerpoint/2010/main" val="551921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2"/>
            <a:ext cx="7239000" cy="990599"/>
          </a:xfrm>
        </p:spPr>
        <p:txBody>
          <a:bodyPr>
            <a:normAutofit/>
          </a:bodyPr>
          <a:lstStyle/>
          <a:p>
            <a:r>
              <a:rPr lang="en-US" sz="3600" b="1" dirty="0"/>
              <a:t>Jackson’s Cabinet and Spoils System </a:t>
            </a:r>
            <a:endParaRPr lang="en-US" sz="3600" b="1" dirty="0"/>
          </a:p>
        </p:txBody>
      </p:sp>
      <p:sp>
        <p:nvSpPr>
          <p:cNvPr id="3" name="Subtitle 2"/>
          <p:cNvSpPr>
            <a:spLocks noGrp="1"/>
          </p:cNvSpPr>
          <p:nvPr>
            <p:ph type="subTitle" idx="1"/>
          </p:nvPr>
        </p:nvSpPr>
        <p:spPr>
          <a:xfrm>
            <a:off x="1905000" y="1295400"/>
            <a:ext cx="8382000" cy="5410200"/>
          </a:xfrm>
        </p:spPr>
        <p:txBody>
          <a:bodyPr/>
          <a:lstStyle/>
          <a:p>
            <a:pPr algn="l"/>
            <a:r>
              <a:rPr lang="en-US" dirty="0" smtClean="0">
                <a:solidFill>
                  <a:srgbClr val="FF0000"/>
                </a:solidFill>
              </a:rPr>
              <a:t>A. Jackson’s Cabinet </a:t>
            </a:r>
          </a:p>
          <a:p>
            <a:pPr marL="514350" indent="-514350" algn="l">
              <a:buAutoNum type="arabicPeriod"/>
            </a:pPr>
            <a:r>
              <a:rPr lang="en-US" dirty="0" smtClean="0">
                <a:solidFill>
                  <a:schemeClr val="tx1"/>
                </a:solidFill>
              </a:rPr>
              <a:t>Kitchen Cabinet </a:t>
            </a:r>
          </a:p>
          <a:p>
            <a:pPr marL="514350" indent="-514350" algn="l">
              <a:buAutoNum type="arabicPeriod"/>
            </a:pPr>
            <a:r>
              <a:rPr lang="en-US" dirty="0" smtClean="0">
                <a:solidFill>
                  <a:schemeClr val="tx1"/>
                </a:solidFill>
              </a:rPr>
              <a:t>Jackson’s Rift with Calhoun </a:t>
            </a:r>
          </a:p>
          <a:p>
            <a:pPr marL="514350" indent="-514350" algn="l">
              <a:buAutoNum type="arabicPeriod"/>
            </a:pPr>
            <a:r>
              <a:rPr lang="en-US" dirty="0" smtClean="0">
                <a:solidFill>
                  <a:schemeClr val="tx1"/>
                </a:solidFill>
              </a:rPr>
              <a:t>Break up of the cabinet </a:t>
            </a:r>
          </a:p>
          <a:p>
            <a:pPr algn="l"/>
            <a:endParaRPr lang="en-US" dirty="0">
              <a:solidFill>
                <a:schemeClr val="tx1"/>
              </a:solidFill>
            </a:endParaRPr>
          </a:p>
          <a:p>
            <a:pPr algn="l"/>
            <a:r>
              <a:rPr lang="en-US" dirty="0" smtClean="0">
                <a:solidFill>
                  <a:srgbClr val="FF0000"/>
                </a:solidFill>
              </a:rPr>
              <a:t>B. Spoils System </a:t>
            </a:r>
          </a:p>
          <a:p>
            <a:pPr algn="l"/>
            <a:endParaRPr lang="en-US" dirty="0">
              <a:solidFill>
                <a:srgbClr val="FF0000"/>
              </a:solidFill>
            </a:endParaRPr>
          </a:p>
          <a:p>
            <a:pPr algn="l"/>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152400"/>
            <a:ext cx="1524000" cy="1447800"/>
          </a:xfrm>
          <a:prstGeom prst="rect">
            <a:avLst/>
          </a:prstGeom>
        </p:spPr>
      </p:pic>
    </p:spTree>
    <p:extLst>
      <p:ext uri="{BB962C8B-B14F-4D97-AF65-F5344CB8AC3E}">
        <p14:creationId xmlns:p14="http://schemas.microsoft.com/office/powerpoint/2010/main" val="6357760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2402"/>
            <a:ext cx="7162800" cy="1295399"/>
          </a:xfrm>
        </p:spPr>
        <p:txBody>
          <a:bodyPr>
            <a:normAutofit/>
          </a:bodyPr>
          <a:lstStyle/>
          <a:p>
            <a:r>
              <a:rPr lang="en-US" sz="3600" b="1" dirty="0">
                <a:solidFill>
                  <a:srgbClr val="FF0000"/>
                </a:solidFill>
              </a:rPr>
              <a:t>Jackson’s Bank Policy and withdrawal of National Deposits</a:t>
            </a:r>
            <a:endParaRPr lang="en-US" sz="3600" b="1" dirty="0">
              <a:solidFill>
                <a:srgbClr val="FF0000"/>
              </a:solidFill>
            </a:endParaRPr>
          </a:p>
        </p:txBody>
      </p:sp>
      <p:sp>
        <p:nvSpPr>
          <p:cNvPr id="3" name="Subtitle 2"/>
          <p:cNvSpPr>
            <a:spLocks noGrp="1"/>
          </p:cNvSpPr>
          <p:nvPr>
            <p:ph type="subTitle" idx="1"/>
          </p:nvPr>
        </p:nvSpPr>
        <p:spPr>
          <a:xfrm>
            <a:off x="1981200" y="1447800"/>
            <a:ext cx="8382000" cy="5181600"/>
          </a:xfrm>
        </p:spPr>
        <p:txBody>
          <a:bodyPr/>
          <a:lstStyle/>
          <a:p>
            <a:pPr marL="514350" indent="-514350" algn="l">
              <a:buAutoNum type="arabicPeriod"/>
            </a:pPr>
            <a:r>
              <a:rPr lang="en-US" dirty="0" smtClean="0">
                <a:solidFill>
                  <a:schemeClr val="tx1"/>
                </a:solidFill>
              </a:rPr>
              <a:t>Introduction </a:t>
            </a:r>
          </a:p>
          <a:p>
            <a:pPr marL="514350" indent="-514350" algn="l">
              <a:buAutoNum type="arabicPeriod"/>
            </a:pPr>
            <a:r>
              <a:rPr lang="en-US" dirty="0" smtClean="0">
                <a:solidFill>
                  <a:schemeClr val="tx1"/>
                </a:solidFill>
              </a:rPr>
              <a:t>1</a:t>
            </a:r>
            <a:r>
              <a:rPr lang="en-US" baseline="30000" dirty="0" smtClean="0">
                <a:solidFill>
                  <a:schemeClr val="tx1"/>
                </a:solidFill>
              </a:rPr>
              <a:t>st</a:t>
            </a:r>
            <a:r>
              <a:rPr lang="en-US" dirty="0" smtClean="0">
                <a:solidFill>
                  <a:schemeClr val="tx1"/>
                </a:solidFill>
              </a:rPr>
              <a:t> Bank of the US (1791)</a:t>
            </a:r>
          </a:p>
          <a:p>
            <a:pPr marL="514350" indent="-514350" algn="l">
              <a:buAutoNum type="arabicPeriod"/>
            </a:pPr>
            <a:r>
              <a:rPr lang="en-US" dirty="0" smtClean="0">
                <a:solidFill>
                  <a:schemeClr val="tx1"/>
                </a:solidFill>
              </a:rPr>
              <a:t>2</a:t>
            </a:r>
            <a:r>
              <a:rPr lang="en-US" baseline="30000" dirty="0" smtClean="0">
                <a:solidFill>
                  <a:schemeClr val="tx1"/>
                </a:solidFill>
              </a:rPr>
              <a:t>nd</a:t>
            </a:r>
            <a:r>
              <a:rPr lang="en-US" dirty="0" smtClean="0">
                <a:solidFill>
                  <a:schemeClr val="tx1"/>
                </a:solidFill>
              </a:rPr>
              <a:t> Bank of the United States (1816)</a:t>
            </a:r>
          </a:p>
          <a:p>
            <a:pPr marL="514350" indent="-514350" algn="l">
              <a:buAutoNum type="arabicPeriod"/>
            </a:pPr>
            <a:r>
              <a:rPr lang="en-US" dirty="0" smtClean="0">
                <a:solidFill>
                  <a:schemeClr val="tx1"/>
                </a:solidFill>
              </a:rPr>
              <a:t>Jackson’s Policy (1832)</a:t>
            </a:r>
          </a:p>
          <a:p>
            <a:pPr marL="514350" indent="-514350" algn="l">
              <a:buAutoNum type="arabicPeriod"/>
            </a:pP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152400"/>
            <a:ext cx="1640006" cy="1447800"/>
          </a:xfrm>
          <a:prstGeom prst="rect">
            <a:avLst/>
          </a:prstGeom>
        </p:spPr>
      </p:pic>
    </p:spTree>
    <p:extLst>
      <p:ext uri="{BB962C8B-B14F-4D97-AF65-F5344CB8AC3E}">
        <p14:creationId xmlns:p14="http://schemas.microsoft.com/office/powerpoint/2010/main" val="2826256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80158"/>
            <a:ext cx="1828800" cy="1219200"/>
          </a:xfrm>
          <a:prstGeom prst="rect">
            <a:avLst/>
          </a:prstGeom>
        </p:spPr>
      </p:pic>
      <p:sp>
        <p:nvSpPr>
          <p:cNvPr id="3" name="TextBox 2"/>
          <p:cNvSpPr txBox="1"/>
          <p:nvPr/>
        </p:nvSpPr>
        <p:spPr>
          <a:xfrm>
            <a:off x="2514600" y="914401"/>
            <a:ext cx="6324600" cy="4524315"/>
          </a:xfrm>
          <a:prstGeom prst="rect">
            <a:avLst/>
          </a:prstGeom>
          <a:noFill/>
        </p:spPr>
        <p:txBody>
          <a:bodyPr wrap="square" rtlCol="0">
            <a:spAutoFit/>
          </a:bodyPr>
          <a:lstStyle/>
          <a:p>
            <a:pPr algn="ctr"/>
            <a:r>
              <a:rPr lang="en-US" sz="3600" b="1" dirty="0">
                <a:solidFill>
                  <a:prstClr val="black"/>
                </a:solidFill>
              </a:rPr>
              <a:t>The Texas Revolution</a:t>
            </a:r>
          </a:p>
          <a:p>
            <a:r>
              <a:rPr lang="en-US" sz="3600" b="1" dirty="0">
                <a:solidFill>
                  <a:prstClr val="black"/>
                </a:solidFill>
              </a:rPr>
              <a:t> </a:t>
            </a:r>
            <a:br>
              <a:rPr lang="en-US" sz="3600" b="1" dirty="0">
                <a:solidFill>
                  <a:prstClr val="black"/>
                </a:solidFill>
              </a:rPr>
            </a:br>
            <a:r>
              <a:rPr lang="en-US" sz="2400" b="1" dirty="0">
                <a:solidFill>
                  <a:srgbClr val="FF0000"/>
                </a:solidFill>
              </a:rPr>
              <a:t>Start Date: </a:t>
            </a:r>
            <a:r>
              <a:rPr lang="en-US" sz="2400" b="1" dirty="0">
                <a:solidFill>
                  <a:prstClr val="black"/>
                </a:solidFill>
              </a:rPr>
              <a:t>Officially started on Oct 2, 1835, with the battle of Gonzales.</a:t>
            </a:r>
          </a:p>
          <a:p>
            <a:r>
              <a:rPr lang="en-US" sz="2400" b="1" dirty="0">
                <a:solidFill>
                  <a:srgbClr val="FF0000"/>
                </a:solidFill>
              </a:rPr>
              <a:t>End Date: </a:t>
            </a:r>
            <a:r>
              <a:rPr lang="en-US" sz="2400" b="1" dirty="0">
                <a:solidFill>
                  <a:prstClr val="black"/>
                </a:solidFill>
              </a:rPr>
              <a:t>April 21, 1836, with the Texan victory at the battle of San Jacinto.</a:t>
            </a:r>
          </a:p>
          <a:p>
            <a:r>
              <a:rPr lang="en-US" sz="2400" b="1" dirty="0">
                <a:solidFill>
                  <a:srgbClr val="FF0000"/>
                </a:solidFill>
              </a:rPr>
              <a:t>Outcome: </a:t>
            </a:r>
            <a:r>
              <a:rPr lang="en-US" sz="2400" b="1" dirty="0">
                <a:solidFill>
                  <a:prstClr val="black"/>
                </a:solidFill>
              </a:rPr>
              <a:t>Texan forces won the Texas Revolution, securing Independence from Mexico.</a:t>
            </a:r>
          </a:p>
          <a:p>
            <a:r>
              <a:rPr lang="en-US" sz="2400" b="1" dirty="0">
                <a:solidFill>
                  <a:srgbClr val="FF0000"/>
                </a:solidFill>
              </a:rPr>
              <a:t>Treaty: </a:t>
            </a:r>
            <a:r>
              <a:rPr lang="en-US" sz="2400" b="1" dirty="0">
                <a:solidFill>
                  <a:prstClr val="black"/>
                </a:solidFill>
              </a:rPr>
              <a:t>Velasco </a:t>
            </a:r>
          </a:p>
          <a:p>
            <a:r>
              <a:rPr lang="en-US" sz="2400" b="1" dirty="0">
                <a:solidFill>
                  <a:srgbClr val="FF0000"/>
                </a:solidFill>
              </a:rPr>
              <a:t>Slogan: </a:t>
            </a:r>
            <a:r>
              <a:rPr lang="en-US" sz="2400" b="1" dirty="0">
                <a:solidFill>
                  <a:prstClr val="black"/>
                </a:solidFill>
              </a:rPr>
              <a:t>“Remember the Alamo”.</a:t>
            </a:r>
          </a:p>
        </p:txBody>
      </p:sp>
    </p:spTree>
    <p:extLst>
      <p:ext uri="{BB962C8B-B14F-4D97-AF65-F5344CB8AC3E}">
        <p14:creationId xmlns:p14="http://schemas.microsoft.com/office/powerpoint/2010/main" val="3506125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52400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677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80158"/>
            <a:ext cx="1828800" cy="1219200"/>
          </a:xfrm>
          <a:prstGeom prst="rect">
            <a:avLst/>
          </a:prstGeom>
        </p:spPr>
      </p:pic>
      <p:sp>
        <p:nvSpPr>
          <p:cNvPr id="3" name="TextBox 2"/>
          <p:cNvSpPr txBox="1"/>
          <p:nvPr/>
        </p:nvSpPr>
        <p:spPr>
          <a:xfrm>
            <a:off x="2514600" y="1828801"/>
            <a:ext cx="6324600" cy="3816429"/>
          </a:xfrm>
          <a:prstGeom prst="rect">
            <a:avLst/>
          </a:prstGeom>
          <a:noFill/>
        </p:spPr>
        <p:txBody>
          <a:bodyPr wrap="square" rtlCol="0">
            <a:spAutoFit/>
          </a:bodyPr>
          <a:lstStyle/>
          <a:p>
            <a:pPr algn="ctr"/>
            <a:r>
              <a:rPr lang="en-US" sz="3600" b="1" u="sng" dirty="0">
                <a:solidFill>
                  <a:prstClr val="black"/>
                </a:solidFill>
              </a:rPr>
              <a:t>Mexican-American War</a:t>
            </a:r>
          </a:p>
          <a:p>
            <a:r>
              <a:rPr lang="en-US" sz="3600" b="1" dirty="0">
                <a:solidFill>
                  <a:prstClr val="black"/>
                </a:solidFill>
              </a:rPr>
              <a:t/>
            </a:r>
            <a:br>
              <a:rPr lang="en-US" sz="3600" b="1" dirty="0">
                <a:solidFill>
                  <a:prstClr val="black"/>
                </a:solidFill>
              </a:rPr>
            </a:br>
            <a:r>
              <a:rPr lang="en-US" sz="3600" b="1" dirty="0">
                <a:solidFill>
                  <a:srgbClr val="FF0000"/>
                </a:solidFill>
              </a:rPr>
              <a:t>Causes: </a:t>
            </a:r>
            <a:r>
              <a:rPr lang="en-US" sz="3600" b="1" dirty="0">
                <a:solidFill>
                  <a:prstClr val="black"/>
                </a:solidFill>
              </a:rPr>
              <a:t/>
            </a:r>
            <a:br>
              <a:rPr lang="en-US" sz="3600" b="1" dirty="0">
                <a:solidFill>
                  <a:prstClr val="black"/>
                </a:solidFill>
              </a:rPr>
            </a:br>
            <a:r>
              <a:rPr lang="en-US" sz="2000" b="1" dirty="0">
                <a:solidFill>
                  <a:prstClr val="black"/>
                </a:solidFill>
              </a:rPr>
              <a:t>1. Establishment of the Independent Republic of Texas</a:t>
            </a:r>
          </a:p>
          <a:p>
            <a:r>
              <a:rPr lang="en-US" sz="2000" b="1" dirty="0">
                <a:solidFill>
                  <a:prstClr val="black"/>
                </a:solidFill>
              </a:rPr>
              <a:t>2. Dispute between Texas and Mexico over border.</a:t>
            </a:r>
          </a:p>
          <a:p>
            <a:r>
              <a:rPr lang="en-US" sz="2000" b="1" dirty="0">
                <a:solidFill>
                  <a:prstClr val="black"/>
                </a:solidFill>
              </a:rPr>
              <a:t>3. United states Annexation of Texas</a:t>
            </a:r>
          </a:p>
          <a:p>
            <a:r>
              <a:rPr lang="en-US" sz="2000" b="1" dirty="0">
                <a:solidFill>
                  <a:prstClr val="black"/>
                </a:solidFill>
              </a:rPr>
              <a:t>4. Instability and weakness of the Mexican government.</a:t>
            </a:r>
          </a:p>
          <a:p>
            <a:r>
              <a:rPr lang="en-US" sz="2000" b="1" dirty="0">
                <a:solidFill>
                  <a:prstClr val="black"/>
                </a:solidFill>
              </a:rPr>
              <a:t>5. American expansion and Manifest Destiny.</a:t>
            </a:r>
            <a:r>
              <a:rPr lang="en-US" sz="3600" b="1" dirty="0">
                <a:solidFill>
                  <a:prstClr val="black"/>
                </a:solidFill>
              </a:rPr>
              <a:t/>
            </a:r>
            <a:br>
              <a:rPr lang="en-US" sz="3600" b="1" dirty="0">
                <a:solidFill>
                  <a:prstClr val="black"/>
                </a:solidFill>
              </a:rPr>
            </a:br>
            <a:endParaRPr lang="en-US" sz="3600" b="1" dirty="0">
              <a:solidFill>
                <a:prstClr val="black"/>
              </a:solidFill>
            </a:endParaRPr>
          </a:p>
        </p:txBody>
      </p:sp>
    </p:spTree>
    <p:extLst>
      <p:ext uri="{BB962C8B-B14F-4D97-AF65-F5344CB8AC3E}">
        <p14:creationId xmlns:p14="http://schemas.microsoft.com/office/powerpoint/2010/main" val="1823481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0813"/>
            <a:ext cx="7086600" cy="1298575"/>
          </a:xfrm>
        </p:spPr>
        <p:txBody>
          <a:bodyPr>
            <a:normAutofit/>
          </a:bodyPr>
          <a:lstStyle/>
          <a:p>
            <a:r>
              <a:rPr lang="en-US" sz="3600" b="1" dirty="0">
                <a:solidFill>
                  <a:srgbClr val="FF0000"/>
                </a:solidFill>
              </a:rPr>
              <a:t>Economic and Industrial Development of US by 1850s </a:t>
            </a:r>
            <a:endParaRPr lang="en-US" sz="3600" b="1" dirty="0">
              <a:solidFill>
                <a:srgbClr val="FF0000"/>
              </a:solidFill>
            </a:endParaRPr>
          </a:p>
        </p:txBody>
      </p:sp>
      <p:sp>
        <p:nvSpPr>
          <p:cNvPr id="3" name="Subtitle 2"/>
          <p:cNvSpPr>
            <a:spLocks noGrp="1"/>
          </p:cNvSpPr>
          <p:nvPr>
            <p:ph type="subTitle" idx="1"/>
          </p:nvPr>
        </p:nvSpPr>
        <p:spPr>
          <a:xfrm>
            <a:off x="1981200" y="1524000"/>
            <a:ext cx="8077200" cy="5105400"/>
          </a:xfrm>
        </p:spPr>
        <p:txBody>
          <a:bodyPr/>
          <a:lstStyle/>
          <a:p>
            <a:pPr marL="514350" indent="-514350" algn="l">
              <a:buAutoNum type="arabicPeriod"/>
            </a:pPr>
            <a:r>
              <a:rPr lang="en-US" dirty="0" smtClean="0">
                <a:solidFill>
                  <a:schemeClr val="tx1"/>
                </a:solidFill>
              </a:rPr>
              <a:t>Introduction </a:t>
            </a:r>
          </a:p>
          <a:p>
            <a:pPr marL="514350" indent="-514350" algn="l">
              <a:buAutoNum type="arabicPeriod"/>
            </a:pPr>
            <a:r>
              <a:rPr lang="en-US" dirty="0" smtClean="0">
                <a:solidFill>
                  <a:schemeClr val="tx1"/>
                </a:solidFill>
              </a:rPr>
              <a:t>Agriculture Development </a:t>
            </a:r>
          </a:p>
          <a:p>
            <a:pPr marL="514350" indent="-514350" algn="l">
              <a:buAutoNum type="arabicPeriod"/>
            </a:pPr>
            <a:r>
              <a:rPr lang="en-US" dirty="0" smtClean="0">
                <a:solidFill>
                  <a:schemeClr val="tx1"/>
                </a:solidFill>
              </a:rPr>
              <a:t>Population increase and Urbanization </a:t>
            </a:r>
          </a:p>
          <a:p>
            <a:pPr marL="514350" indent="-514350" algn="l">
              <a:buAutoNum type="arabicPeriod"/>
            </a:pPr>
            <a:r>
              <a:rPr lang="en-US" dirty="0" smtClean="0">
                <a:solidFill>
                  <a:schemeClr val="tx1"/>
                </a:solidFill>
              </a:rPr>
              <a:t>Growth in Manufacturing/Industries </a:t>
            </a:r>
          </a:p>
          <a:p>
            <a:pPr marL="514350" indent="-514350" algn="l">
              <a:buAutoNum type="arabicPeriod"/>
            </a:pPr>
            <a:r>
              <a:rPr lang="en-US" dirty="0" smtClean="0">
                <a:solidFill>
                  <a:schemeClr val="tx1"/>
                </a:solidFill>
              </a:rPr>
              <a:t>Growth in Trade </a:t>
            </a:r>
          </a:p>
          <a:p>
            <a:pPr marL="514350" indent="-514350" algn="l">
              <a:buAutoNum type="arabicPeriod"/>
            </a:pPr>
            <a:r>
              <a:rPr lang="en-US" dirty="0" smtClean="0">
                <a:solidFill>
                  <a:schemeClr val="tx1"/>
                </a:solidFill>
              </a:rPr>
              <a:t>Transport and Communication </a:t>
            </a:r>
          </a:p>
          <a:p>
            <a:pPr algn="l"/>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76200"/>
            <a:ext cx="1524000" cy="1447800"/>
          </a:xfrm>
          <a:prstGeom prst="rect">
            <a:avLst/>
          </a:prstGeom>
        </p:spPr>
      </p:pic>
    </p:spTree>
    <p:extLst>
      <p:ext uri="{BB962C8B-B14F-4D97-AF65-F5344CB8AC3E}">
        <p14:creationId xmlns:p14="http://schemas.microsoft.com/office/powerpoint/2010/main" val="4052820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1"/>
            <a:ext cx="7010400" cy="1222375"/>
          </a:xfrm>
        </p:spPr>
        <p:txBody>
          <a:bodyPr>
            <a:normAutofit/>
          </a:bodyPr>
          <a:lstStyle/>
          <a:p>
            <a:r>
              <a:rPr lang="en-US" sz="3600" b="1" dirty="0"/>
              <a:t>History of Slavery Abolition Movements in America</a:t>
            </a:r>
            <a:endParaRPr lang="en-US" sz="3600" b="1" dirty="0"/>
          </a:p>
        </p:txBody>
      </p:sp>
      <p:sp>
        <p:nvSpPr>
          <p:cNvPr id="3" name="Subtitle 2"/>
          <p:cNvSpPr>
            <a:spLocks noGrp="1"/>
          </p:cNvSpPr>
          <p:nvPr>
            <p:ph type="subTitle" idx="1"/>
          </p:nvPr>
        </p:nvSpPr>
        <p:spPr>
          <a:xfrm>
            <a:off x="2133600" y="1600200"/>
            <a:ext cx="8077200" cy="4800600"/>
          </a:xfrm>
        </p:spPr>
        <p:txBody>
          <a:bodyPr>
            <a:normAutofit lnSpcReduction="10000"/>
          </a:bodyPr>
          <a:lstStyle/>
          <a:p>
            <a:pPr marL="514350" indent="-514350" algn="l">
              <a:buAutoNum type="arabicPeriod"/>
            </a:pPr>
            <a:r>
              <a:rPr lang="en-US" dirty="0" smtClean="0">
                <a:solidFill>
                  <a:srgbClr val="FF0000"/>
                </a:solidFill>
              </a:rPr>
              <a:t>Introduction </a:t>
            </a:r>
          </a:p>
          <a:p>
            <a:pPr marL="514350" indent="-514350" algn="l">
              <a:buAutoNum type="arabicPeriod"/>
            </a:pPr>
            <a:r>
              <a:rPr lang="en-US" dirty="0" smtClean="0">
                <a:solidFill>
                  <a:srgbClr val="FF0000"/>
                </a:solidFill>
              </a:rPr>
              <a:t>Abolition Movements</a:t>
            </a:r>
          </a:p>
          <a:p>
            <a:pPr marL="457200" indent="-457200" algn="l">
              <a:buFont typeface="Wingdings" pitchFamily="2" charset="2"/>
              <a:buChar char="§"/>
            </a:pPr>
            <a:r>
              <a:rPr lang="en-US" sz="2400" dirty="0">
                <a:solidFill>
                  <a:schemeClr val="tx1"/>
                </a:solidFill>
              </a:rPr>
              <a:t>Slavery as a curse </a:t>
            </a:r>
          </a:p>
          <a:p>
            <a:pPr marL="457200" indent="-457200" algn="l">
              <a:buFont typeface="Wingdings" pitchFamily="2" charset="2"/>
              <a:buChar char="§"/>
            </a:pPr>
            <a:r>
              <a:rPr lang="en-US" sz="2400" dirty="0">
                <a:solidFill>
                  <a:schemeClr val="tx1"/>
                </a:solidFill>
              </a:rPr>
              <a:t>Abolition through colonization </a:t>
            </a:r>
          </a:p>
          <a:p>
            <a:pPr marL="457200" indent="-457200" algn="l">
              <a:buFont typeface="Wingdings" pitchFamily="2" charset="2"/>
              <a:buChar char="§"/>
            </a:pPr>
            <a:r>
              <a:rPr lang="en-US" sz="2400" dirty="0">
                <a:solidFill>
                  <a:schemeClr val="tx1"/>
                </a:solidFill>
              </a:rPr>
              <a:t>Movements against slavery </a:t>
            </a:r>
          </a:p>
          <a:p>
            <a:pPr marL="457200" indent="-457200" algn="l">
              <a:buFont typeface="Wingdings" pitchFamily="2" charset="2"/>
              <a:buChar char="§"/>
            </a:pPr>
            <a:r>
              <a:rPr lang="en-US" sz="2400" dirty="0">
                <a:solidFill>
                  <a:schemeClr val="tx1"/>
                </a:solidFill>
              </a:rPr>
              <a:t>Methods of Abolition </a:t>
            </a:r>
          </a:p>
          <a:p>
            <a:pPr marL="457200" indent="-457200" algn="l">
              <a:buFont typeface="Wingdings" pitchFamily="2" charset="2"/>
              <a:buChar char="§"/>
            </a:pPr>
            <a:r>
              <a:rPr lang="en-US" sz="2400" dirty="0">
                <a:solidFill>
                  <a:schemeClr val="tx1"/>
                </a:solidFill>
              </a:rPr>
              <a:t>Reaction from the South </a:t>
            </a:r>
            <a:endParaRPr lang="en-US" sz="2400" dirty="0">
              <a:solidFill>
                <a:schemeClr val="tx1"/>
              </a:solidFill>
            </a:endParaRPr>
          </a:p>
          <a:p>
            <a:pPr marL="457200" indent="-457200" algn="l">
              <a:buFont typeface="Wingdings" pitchFamily="2" charset="2"/>
              <a:buChar char="§"/>
            </a:pPr>
            <a:r>
              <a:rPr lang="en-US" sz="2400" dirty="0">
                <a:solidFill>
                  <a:schemeClr val="tx1"/>
                </a:solidFill>
              </a:rPr>
              <a:t>Further Abolitionist Activities </a:t>
            </a:r>
          </a:p>
          <a:p>
            <a:pPr marL="457200" indent="-457200" algn="l">
              <a:buFont typeface="Wingdings" pitchFamily="2" charset="2"/>
              <a:buChar char="§"/>
            </a:pPr>
            <a:r>
              <a:rPr lang="en-US" sz="2400" dirty="0">
                <a:solidFill>
                  <a:schemeClr val="tx1"/>
                </a:solidFill>
              </a:rPr>
              <a:t>Underground Rail </a:t>
            </a:r>
          </a:p>
          <a:p>
            <a:pPr marL="457200" indent="-457200" algn="l">
              <a:buFont typeface="Wingdings" pitchFamily="2" charset="2"/>
              <a:buChar char="§"/>
            </a:pPr>
            <a:r>
              <a:rPr lang="en-US" sz="2400" dirty="0">
                <a:solidFill>
                  <a:schemeClr val="tx1"/>
                </a:solidFill>
              </a:rPr>
              <a:t>Free Soil Convention</a:t>
            </a:r>
          </a:p>
          <a:p>
            <a:pPr marL="457200" indent="-457200" algn="l">
              <a:buFont typeface="Wingdings" pitchFamily="2" charset="2"/>
              <a:buChar char="§"/>
            </a:pPr>
            <a:r>
              <a:rPr lang="en-US" sz="2400" dirty="0">
                <a:solidFill>
                  <a:schemeClr val="tx1"/>
                </a:solidFill>
              </a:rPr>
              <a:t>Compromise of 1850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152400"/>
            <a:ext cx="1524000" cy="1447800"/>
          </a:xfrm>
          <a:prstGeom prst="rect">
            <a:avLst/>
          </a:prstGeom>
        </p:spPr>
      </p:pic>
    </p:spTree>
    <p:extLst>
      <p:ext uri="{BB962C8B-B14F-4D97-AF65-F5344CB8AC3E}">
        <p14:creationId xmlns:p14="http://schemas.microsoft.com/office/powerpoint/2010/main" val="16220074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80158"/>
            <a:ext cx="1828800" cy="1219200"/>
          </a:xfrm>
          <a:prstGeom prst="rect">
            <a:avLst/>
          </a:prstGeom>
        </p:spPr>
      </p:pic>
      <p:sp>
        <p:nvSpPr>
          <p:cNvPr id="3" name="TextBox 2"/>
          <p:cNvSpPr txBox="1"/>
          <p:nvPr/>
        </p:nvSpPr>
        <p:spPr>
          <a:xfrm>
            <a:off x="2514600" y="1295400"/>
            <a:ext cx="6324600" cy="3416320"/>
          </a:xfrm>
          <a:prstGeom prst="rect">
            <a:avLst/>
          </a:prstGeom>
          <a:noFill/>
        </p:spPr>
        <p:txBody>
          <a:bodyPr wrap="square" rtlCol="0">
            <a:spAutoFit/>
          </a:bodyPr>
          <a:lstStyle/>
          <a:p>
            <a:pPr algn="ctr"/>
            <a:r>
              <a:rPr lang="en-US" sz="3600" b="1" u="sng" dirty="0">
                <a:solidFill>
                  <a:srgbClr val="FF0000"/>
                </a:solidFill>
              </a:rPr>
              <a:t>Compromise of 1850</a:t>
            </a:r>
          </a:p>
          <a:p>
            <a:endParaRPr lang="en-US" sz="3600" b="1" dirty="0">
              <a:solidFill>
                <a:srgbClr val="FF0000"/>
              </a:solidFill>
            </a:endParaRPr>
          </a:p>
          <a:p>
            <a:pPr marL="457200" indent="-457200">
              <a:buFontTx/>
              <a:buAutoNum type="arabicPeriod"/>
            </a:pPr>
            <a:r>
              <a:rPr lang="en-US" sz="2400" b="1" dirty="0">
                <a:solidFill>
                  <a:prstClr val="black"/>
                </a:solidFill>
              </a:rPr>
              <a:t>To Resolve Sectional Problems.</a:t>
            </a:r>
          </a:p>
          <a:p>
            <a:pPr marL="457200" indent="-457200">
              <a:buFontTx/>
              <a:buAutoNum type="arabicPeriod"/>
            </a:pPr>
            <a:r>
              <a:rPr lang="en-US" sz="2400" b="1" dirty="0">
                <a:solidFill>
                  <a:prstClr val="black"/>
                </a:solidFill>
              </a:rPr>
              <a:t>Addition to the US territories ceded by Mexico.</a:t>
            </a:r>
          </a:p>
          <a:p>
            <a:pPr marL="457200" indent="-457200">
              <a:buFontTx/>
              <a:buAutoNum type="arabicPeriod"/>
            </a:pPr>
            <a:r>
              <a:rPr lang="en-US" sz="2400" b="1" dirty="0">
                <a:solidFill>
                  <a:prstClr val="black"/>
                </a:solidFill>
              </a:rPr>
              <a:t>Committee of Thirteen.</a:t>
            </a:r>
          </a:p>
          <a:p>
            <a:pPr marL="457200" indent="-457200">
              <a:buFontTx/>
              <a:buAutoNum type="arabicPeriod"/>
            </a:pPr>
            <a:r>
              <a:rPr lang="en-US" sz="2400" b="1" dirty="0">
                <a:solidFill>
                  <a:prstClr val="black"/>
                </a:solidFill>
              </a:rPr>
              <a:t>California as a free state</a:t>
            </a:r>
          </a:p>
          <a:p>
            <a:pPr marL="457200" indent="-457200">
              <a:buFontTx/>
              <a:buAutoNum type="arabicPeriod"/>
            </a:pPr>
            <a:r>
              <a:rPr lang="en-US" sz="2400" b="1" dirty="0">
                <a:solidFill>
                  <a:prstClr val="black"/>
                </a:solidFill>
              </a:rPr>
              <a:t>Settling the Texas boundary dispute.</a:t>
            </a:r>
          </a:p>
        </p:txBody>
      </p:sp>
    </p:spTree>
    <p:extLst>
      <p:ext uri="{BB962C8B-B14F-4D97-AF65-F5344CB8AC3E}">
        <p14:creationId xmlns:p14="http://schemas.microsoft.com/office/powerpoint/2010/main" val="4714815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203860"/>
            <a:ext cx="1447800" cy="1219200"/>
          </a:xfrm>
          <a:prstGeom prst="rect">
            <a:avLst/>
          </a:prstGeom>
        </p:spPr>
      </p:pic>
      <p:sp>
        <p:nvSpPr>
          <p:cNvPr id="4" name="TextBox 3"/>
          <p:cNvSpPr txBox="1"/>
          <p:nvPr/>
        </p:nvSpPr>
        <p:spPr>
          <a:xfrm>
            <a:off x="2971800" y="304801"/>
            <a:ext cx="5334000" cy="1200329"/>
          </a:xfrm>
          <a:prstGeom prst="rect">
            <a:avLst/>
          </a:prstGeom>
          <a:noFill/>
        </p:spPr>
        <p:txBody>
          <a:bodyPr wrap="square" rtlCol="0">
            <a:spAutoFit/>
          </a:bodyPr>
          <a:lstStyle/>
          <a:p>
            <a:r>
              <a:rPr lang="en-US" sz="3600" b="1" dirty="0">
                <a:solidFill>
                  <a:prstClr val="black"/>
                </a:solidFill>
              </a:rPr>
              <a:t>Kansas Nebraska issue </a:t>
            </a:r>
          </a:p>
          <a:p>
            <a:r>
              <a:rPr lang="en-US" sz="3600" b="1" dirty="0">
                <a:solidFill>
                  <a:prstClr val="black"/>
                </a:solidFill>
              </a:rPr>
              <a:t>and its Impacts (1854)</a:t>
            </a:r>
            <a:endParaRPr lang="en-US" sz="3600" b="1" dirty="0">
              <a:solidFill>
                <a:prstClr val="black"/>
              </a:solidFill>
            </a:endParaRPr>
          </a:p>
        </p:txBody>
      </p:sp>
      <p:sp>
        <p:nvSpPr>
          <p:cNvPr id="6" name="TextBox 5"/>
          <p:cNvSpPr txBox="1"/>
          <p:nvPr/>
        </p:nvSpPr>
        <p:spPr>
          <a:xfrm>
            <a:off x="2514600" y="1676401"/>
            <a:ext cx="6629400" cy="2954655"/>
          </a:xfrm>
          <a:prstGeom prst="rect">
            <a:avLst/>
          </a:prstGeom>
          <a:noFill/>
        </p:spPr>
        <p:txBody>
          <a:bodyPr wrap="square" rtlCol="0">
            <a:spAutoFit/>
          </a:bodyPr>
          <a:lstStyle/>
          <a:p>
            <a:pPr marL="285750" indent="-285750">
              <a:buFont typeface="Wingdings" pitchFamily="2" charset="2"/>
              <a:buChar char="§"/>
            </a:pPr>
            <a:r>
              <a:rPr lang="en-US" sz="2400" dirty="0">
                <a:solidFill>
                  <a:prstClr val="black"/>
                </a:solidFill>
              </a:rPr>
              <a:t>Introduction</a:t>
            </a:r>
          </a:p>
          <a:p>
            <a:pPr marL="285750" indent="-285750">
              <a:buFont typeface="Wingdings" pitchFamily="2" charset="2"/>
              <a:buChar char="§"/>
            </a:pPr>
            <a:r>
              <a:rPr lang="en-US" sz="2400" dirty="0">
                <a:solidFill>
                  <a:prstClr val="black"/>
                </a:solidFill>
              </a:rPr>
              <a:t>Motives of Douglas </a:t>
            </a:r>
          </a:p>
          <a:p>
            <a:pPr marL="285750" indent="-285750">
              <a:buFont typeface="Wingdings" pitchFamily="2" charset="2"/>
              <a:buChar char="§"/>
            </a:pPr>
            <a:r>
              <a:rPr lang="en-US" sz="2400" dirty="0">
                <a:solidFill>
                  <a:prstClr val="black"/>
                </a:solidFill>
              </a:rPr>
              <a:t>Cuba and Ostend Manifesto</a:t>
            </a:r>
          </a:p>
          <a:p>
            <a:pPr marL="285750" indent="-285750">
              <a:buFont typeface="Wingdings" pitchFamily="2" charset="2"/>
              <a:buChar char="§"/>
            </a:pPr>
            <a:r>
              <a:rPr lang="en-US" sz="2400" dirty="0">
                <a:solidFill>
                  <a:prstClr val="black"/>
                </a:solidFill>
              </a:rPr>
              <a:t>Debate over the Bill </a:t>
            </a:r>
          </a:p>
          <a:p>
            <a:pPr marL="285750" indent="-285750">
              <a:buFont typeface="Wingdings" pitchFamily="2" charset="2"/>
              <a:buChar char="§"/>
            </a:pPr>
            <a:r>
              <a:rPr lang="en-US" sz="2400" dirty="0">
                <a:solidFill>
                  <a:prstClr val="black"/>
                </a:solidFill>
              </a:rPr>
              <a:t>Defense of Douglas and Passage of Bill </a:t>
            </a:r>
          </a:p>
          <a:p>
            <a:pPr marL="285750" indent="-285750">
              <a:buFont typeface="Wingdings" pitchFamily="2" charset="2"/>
              <a:buChar char="§"/>
            </a:pPr>
            <a:r>
              <a:rPr lang="en-US" sz="2400" dirty="0">
                <a:solidFill>
                  <a:prstClr val="black"/>
                </a:solidFill>
              </a:rPr>
              <a:t>Impacts of the Bill </a:t>
            </a:r>
          </a:p>
          <a:p>
            <a:endParaRPr lang="en-US" sz="2400" dirty="0">
              <a:solidFill>
                <a:prstClr val="black"/>
              </a:solidFill>
            </a:endParaRPr>
          </a:p>
          <a:p>
            <a:pPr marL="342900" indent="-342900">
              <a:buFontTx/>
              <a:buAutoNum type="arabicPeriod"/>
            </a:pPr>
            <a:endParaRPr lang="en-US" dirty="0">
              <a:solidFill>
                <a:prstClr val="black"/>
              </a:solidFill>
            </a:endParaRPr>
          </a:p>
        </p:txBody>
      </p:sp>
    </p:spTree>
    <p:extLst>
      <p:ext uri="{BB962C8B-B14F-4D97-AF65-F5344CB8AC3E}">
        <p14:creationId xmlns:p14="http://schemas.microsoft.com/office/powerpoint/2010/main" val="41065812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phen-Douglas-Portrait.jpg"/>
          <p:cNvPicPr>
            <a:picLocks noChangeAspect="1"/>
          </p:cNvPicPr>
          <p:nvPr/>
        </p:nvPicPr>
        <p:blipFill>
          <a:blip r:embed="rId2"/>
          <a:stretch>
            <a:fillRect/>
          </a:stretch>
        </p:blipFill>
        <p:spPr>
          <a:xfrm>
            <a:off x="1524000" y="304800"/>
            <a:ext cx="9144000" cy="6400800"/>
          </a:xfrm>
          <a:prstGeom prst="rect">
            <a:avLst/>
          </a:prstGeom>
        </p:spPr>
      </p:pic>
    </p:spTree>
    <p:extLst>
      <p:ext uri="{BB962C8B-B14F-4D97-AF65-F5344CB8AC3E}">
        <p14:creationId xmlns:p14="http://schemas.microsoft.com/office/powerpoint/2010/main" val="29501830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raham-lincoln-gettyimages-530194205.jpg"/>
          <p:cNvPicPr>
            <a:picLocks noChangeAspect="1"/>
          </p:cNvPicPr>
          <p:nvPr/>
        </p:nvPicPr>
        <p:blipFill>
          <a:blip r:embed="rId2"/>
          <a:stretch>
            <a:fillRect/>
          </a:stretch>
        </p:blipFill>
        <p:spPr>
          <a:xfrm>
            <a:off x="1676400" y="228600"/>
            <a:ext cx="8839200" cy="6477000"/>
          </a:xfrm>
          <a:prstGeom prst="rect">
            <a:avLst/>
          </a:prstGeom>
        </p:spPr>
      </p:pic>
    </p:spTree>
    <p:extLst>
      <p:ext uri="{BB962C8B-B14F-4D97-AF65-F5344CB8AC3E}">
        <p14:creationId xmlns:p14="http://schemas.microsoft.com/office/powerpoint/2010/main" val="190485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80158"/>
            <a:ext cx="1828800" cy="1219200"/>
          </a:xfrm>
          <a:prstGeom prst="rect">
            <a:avLst/>
          </a:prstGeom>
        </p:spPr>
      </p:pic>
      <p:sp>
        <p:nvSpPr>
          <p:cNvPr id="3" name="TextBox 2"/>
          <p:cNvSpPr txBox="1"/>
          <p:nvPr/>
        </p:nvSpPr>
        <p:spPr>
          <a:xfrm>
            <a:off x="2514600" y="1828801"/>
            <a:ext cx="6324600" cy="1200329"/>
          </a:xfrm>
          <a:prstGeom prst="rect">
            <a:avLst/>
          </a:prstGeom>
          <a:noFill/>
        </p:spPr>
        <p:txBody>
          <a:bodyPr wrap="square" rtlCol="0">
            <a:spAutoFit/>
          </a:bodyPr>
          <a:lstStyle/>
          <a:p>
            <a:r>
              <a:rPr lang="en-US" sz="3600" b="1" dirty="0">
                <a:solidFill>
                  <a:prstClr val="black"/>
                </a:solidFill>
              </a:rPr>
              <a:t>Significance of Lincoln-Douglas Debate (1857)</a:t>
            </a:r>
            <a:endParaRPr lang="en-US" sz="3600" b="1" dirty="0">
              <a:solidFill>
                <a:prstClr val="black"/>
              </a:solidFill>
            </a:endParaRPr>
          </a:p>
        </p:txBody>
      </p:sp>
    </p:spTree>
    <p:extLst>
      <p:ext uri="{BB962C8B-B14F-4D97-AF65-F5344CB8AC3E}">
        <p14:creationId xmlns:p14="http://schemas.microsoft.com/office/powerpoint/2010/main" val="3454825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152400"/>
            <a:ext cx="1676400" cy="1295400"/>
          </a:xfrm>
          <a:prstGeom prst="rect">
            <a:avLst/>
          </a:prstGeom>
        </p:spPr>
      </p:pic>
      <p:sp>
        <p:nvSpPr>
          <p:cNvPr id="3" name="TextBox 2"/>
          <p:cNvSpPr txBox="1"/>
          <p:nvPr/>
        </p:nvSpPr>
        <p:spPr>
          <a:xfrm>
            <a:off x="2013858" y="304801"/>
            <a:ext cx="6477000" cy="646331"/>
          </a:xfrm>
          <a:prstGeom prst="rect">
            <a:avLst/>
          </a:prstGeom>
          <a:noFill/>
        </p:spPr>
        <p:txBody>
          <a:bodyPr wrap="square" rtlCol="0">
            <a:spAutoFit/>
          </a:bodyPr>
          <a:lstStyle/>
          <a:p>
            <a:r>
              <a:rPr lang="en-US" sz="3600" b="1" dirty="0">
                <a:solidFill>
                  <a:prstClr val="black"/>
                </a:solidFill>
              </a:rPr>
              <a:t>Causes of Civil War (1861-1865)</a:t>
            </a:r>
            <a:endParaRPr lang="en-US" sz="3600" b="1" dirty="0">
              <a:solidFill>
                <a:prstClr val="black"/>
              </a:solidFill>
            </a:endParaRPr>
          </a:p>
        </p:txBody>
      </p:sp>
      <p:sp>
        <p:nvSpPr>
          <p:cNvPr id="4" name="TextBox 3"/>
          <p:cNvSpPr txBox="1"/>
          <p:nvPr/>
        </p:nvSpPr>
        <p:spPr>
          <a:xfrm>
            <a:off x="2286000" y="1447800"/>
            <a:ext cx="5334000" cy="4339650"/>
          </a:xfrm>
          <a:prstGeom prst="rect">
            <a:avLst/>
          </a:prstGeom>
          <a:noFill/>
        </p:spPr>
        <p:txBody>
          <a:bodyPr wrap="square" rtlCol="0">
            <a:spAutoFit/>
          </a:bodyPr>
          <a:lstStyle/>
          <a:p>
            <a:pPr marL="342900" indent="-342900">
              <a:buFontTx/>
              <a:buAutoNum type="arabicPeriod"/>
            </a:pPr>
            <a:r>
              <a:rPr lang="en-US" sz="2800" b="1" dirty="0">
                <a:solidFill>
                  <a:srgbClr val="FF0000"/>
                </a:solidFill>
              </a:rPr>
              <a:t>Devil Theory </a:t>
            </a:r>
          </a:p>
          <a:p>
            <a:pPr marL="285750" indent="-285750">
              <a:buFont typeface="Wingdings" pitchFamily="2" charset="2"/>
              <a:buChar char="§"/>
            </a:pPr>
            <a:r>
              <a:rPr lang="en-US" sz="2400" dirty="0">
                <a:solidFill>
                  <a:prstClr val="black"/>
                </a:solidFill>
              </a:rPr>
              <a:t>Southern Accuses </a:t>
            </a:r>
          </a:p>
          <a:p>
            <a:pPr marL="285750" indent="-285750">
              <a:buFont typeface="Wingdings" pitchFamily="2" charset="2"/>
              <a:buChar char="§"/>
            </a:pPr>
            <a:r>
              <a:rPr lang="en-US" sz="2400" dirty="0">
                <a:solidFill>
                  <a:prstClr val="black"/>
                </a:solidFill>
              </a:rPr>
              <a:t>Northern Accuses </a:t>
            </a:r>
          </a:p>
          <a:p>
            <a:endParaRPr lang="en-US" sz="2400" dirty="0">
              <a:solidFill>
                <a:prstClr val="black"/>
              </a:solidFill>
            </a:endParaRPr>
          </a:p>
          <a:p>
            <a:r>
              <a:rPr lang="en-US" sz="2800" b="1" dirty="0">
                <a:solidFill>
                  <a:srgbClr val="FF0000"/>
                </a:solidFill>
              </a:rPr>
              <a:t>2. Constitutional Theory </a:t>
            </a:r>
          </a:p>
          <a:p>
            <a:pPr marL="285750" indent="-285750">
              <a:buFont typeface="Wingdings" pitchFamily="2" charset="2"/>
              <a:buChar char="§"/>
            </a:pPr>
            <a:r>
              <a:rPr lang="en-US" sz="2400" dirty="0">
                <a:solidFill>
                  <a:prstClr val="black"/>
                </a:solidFill>
              </a:rPr>
              <a:t>Southern Interpretation </a:t>
            </a:r>
          </a:p>
          <a:p>
            <a:pPr marL="285750" indent="-285750">
              <a:buFont typeface="Wingdings" pitchFamily="2" charset="2"/>
              <a:buChar char="§"/>
            </a:pPr>
            <a:r>
              <a:rPr lang="en-US" sz="2400" dirty="0">
                <a:solidFill>
                  <a:prstClr val="black"/>
                </a:solidFill>
              </a:rPr>
              <a:t>Northern Interpretation </a:t>
            </a:r>
          </a:p>
          <a:p>
            <a:endParaRPr lang="en-US" sz="2400" dirty="0">
              <a:solidFill>
                <a:prstClr val="black"/>
              </a:solidFill>
            </a:endParaRPr>
          </a:p>
          <a:p>
            <a:r>
              <a:rPr lang="en-US" sz="2800" b="1" dirty="0">
                <a:solidFill>
                  <a:srgbClr val="FF0000"/>
                </a:solidFill>
              </a:rPr>
              <a:t>3. Economic Theory </a:t>
            </a:r>
          </a:p>
          <a:p>
            <a:pPr marL="285750" indent="-285750">
              <a:buFont typeface="Wingdings" pitchFamily="2" charset="2"/>
              <a:buChar char="§"/>
            </a:pPr>
            <a:r>
              <a:rPr lang="en-US" sz="2400" dirty="0">
                <a:solidFill>
                  <a:prstClr val="black"/>
                </a:solidFill>
              </a:rPr>
              <a:t>Southern Labor System </a:t>
            </a:r>
          </a:p>
          <a:p>
            <a:pPr marL="285750" indent="-285750">
              <a:buFont typeface="Wingdings" pitchFamily="2" charset="2"/>
              <a:buChar char="§"/>
            </a:pPr>
            <a:r>
              <a:rPr lang="en-US" sz="2400" dirty="0">
                <a:solidFill>
                  <a:prstClr val="black"/>
                </a:solidFill>
              </a:rPr>
              <a:t>Northern Labor System </a:t>
            </a:r>
            <a:endParaRPr lang="en-US" sz="2400" dirty="0">
              <a:solidFill>
                <a:prstClr val="black"/>
              </a:solidFill>
            </a:endParaRPr>
          </a:p>
        </p:txBody>
      </p:sp>
    </p:spTree>
    <p:extLst>
      <p:ext uri="{BB962C8B-B14F-4D97-AF65-F5344CB8AC3E}">
        <p14:creationId xmlns:p14="http://schemas.microsoft.com/office/powerpoint/2010/main" val="12249351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152400"/>
            <a:ext cx="1600200" cy="1295400"/>
          </a:xfrm>
          <a:prstGeom prst="rect">
            <a:avLst/>
          </a:prstGeom>
        </p:spPr>
      </p:pic>
      <p:sp>
        <p:nvSpPr>
          <p:cNvPr id="4" name="TextBox 3"/>
          <p:cNvSpPr txBox="1"/>
          <p:nvPr/>
        </p:nvSpPr>
        <p:spPr>
          <a:xfrm>
            <a:off x="2286001" y="1371601"/>
            <a:ext cx="8077200" cy="2246769"/>
          </a:xfrm>
          <a:prstGeom prst="rect">
            <a:avLst/>
          </a:prstGeom>
          <a:noFill/>
        </p:spPr>
        <p:txBody>
          <a:bodyPr wrap="square" rtlCol="0">
            <a:spAutoFit/>
          </a:bodyPr>
          <a:lstStyle/>
          <a:p>
            <a:r>
              <a:rPr lang="en-US" sz="2800" b="1" dirty="0">
                <a:solidFill>
                  <a:srgbClr val="FF0000"/>
                </a:solidFill>
              </a:rPr>
              <a:t>4. Nationalism as a Factor </a:t>
            </a:r>
          </a:p>
          <a:p>
            <a:endParaRPr lang="en-US" sz="2800" b="1" dirty="0">
              <a:solidFill>
                <a:srgbClr val="FF0000"/>
              </a:solidFill>
            </a:endParaRPr>
          </a:p>
          <a:p>
            <a:r>
              <a:rPr lang="en-US" sz="2800" b="1" dirty="0">
                <a:solidFill>
                  <a:srgbClr val="FF0000"/>
                </a:solidFill>
              </a:rPr>
              <a:t>5. Struggle between Aristocracy and Democracy </a:t>
            </a:r>
          </a:p>
          <a:p>
            <a:endParaRPr lang="en-US" sz="2800" b="1" dirty="0">
              <a:solidFill>
                <a:srgbClr val="FF0000"/>
              </a:solidFill>
            </a:endParaRPr>
          </a:p>
          <a:p>
            <a:r>
              <a:rPr lang="en-US" sz="2800" b="1" dirty="0">
                <a:solidFill>
                  <a:srgbClr val="FF0000"/>
                </a:solidFill>
              </a:rPr>
              <a:t>6. Consequences of Civil War. </a:t>
            </a:r>
            <a:endParaRPr lang="en-US" sz="2800" b="1" dirty="0">
              <a:solidFill>
                <a:srgbClr val="FF0000"/>
              </a:solidFill>
            </a:endParaRPr>
          </a:p>
        </p:txBody>
      </p:sp>
    </p:spTree>
    <p:extLst>
      <p:ext uri="{BB962C8B-B14F-4D97-AF65-F5344CB8AC3E}">
        <p14:creationId xmlns:p14="http://schemas.microsoft.com/office/powerpoint/2010/main" val="2415169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Arrival of British colonizer</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52600" y="1417638"/>
            <a:ext cx="8763000" cy="5287962"/>
          </a:xfrm>
        </p:spPr>
      </p:pic>
    </p:spTree>
    <p:extLst>
      <p:ext uri="{BB962C8B-B14F-4D97-AF65-F5344CB8AC3E}">
        <p14:creationId xmlns:p14="http://schemas.microsoft.com/office/powerpoint/2010/main" val="7133029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76200"/>
            <a:ext cx="1600200" cy="1295400"/>
          </a:xfrm>
          <a:prstGeom prst="rect">
            <a:avLst/>
          </a:prstGeom>
        </p:spPr>
      </p:pic>
      <p:sp>
        <p:nvSpPr>
          <p:cNvPr id="3" name="TextBox 2"/>
          <p:cNvSpPr txBox="1"/>
          <p:nvPr/>
        </p:nvSpPr>
        <p:spPr>
          <a:xfrm>
            <a:off x="1752600" y="304801"/>
            <a:ext cx="7026154" cy="646331"/>
          </a:xfrm>
          <a:prstGeom prst="rect">
            <a:avLst/>
          </a:prstGeom>
          <a:noFill/>
        </p:spPr>
        <p:txBody>
          <a:bodyPr wrap="none" rtlCol="0">
            <a:spAutoFit/>
          </a:bodyPr>
          <a:lstStyle/>
          <a:p>
            <a:r>
              <a:rPr lang="en-US" sz="3600" b="1" dirty="0">
                <a:solidFill>
                  <a:prstClr val="black"/>
                </a:solidFill>
              </a:rPr>
              <a:t>Diplomacy of American in Civil War </a:t>
            </a:r>
            <a:endParaRPr lang="en-US" sz="3600" b="1" dirty="0">
              <a:solidFill>
                <a:prstClr val="black"/>
              </a:solidFill>
            </a:endParaRPr>
          </a:p>
        </p:txBody>
      </p:sp>
      <p:sp>
        <p:nvSpPr>
          <p:cNvPr id="4" name="TextBox 3"/>
          <p:cNvSpPr txBox="1"/>
          <p:nvPr/>
        </p:nvSpPr>
        <p:spPr>
          <a:xfrm>
            <a:off x="2362200" y="1143001"/>
            <a:ext cx="5638800" cy="4431983"/>
          </a:xfrm>
          <a:prstGeom prst="rect">
            <a:avLst/>
          </a:prstGeom>
          <a:noFill/>
        </p:spPr>
        <p:txBody>
          <a:bodyPr wrap="square" rtlCol="0">
            <a:spAutoFit/>
          </a:bodyPr>
          <a:lstStyle/>
          <a:p>
            <a:r>
              <a:rPr lang="en-US" sz="2800" b="1" dirty="0">
                <a:solidFill>
                  <a:srgbClr val="FF0000"/>
                </a:solidFill>
              </a:rPr>
              <a:t>Introduction</a:t>
            </a:r>
            <a:r>
              <a:rPr lang="en-US" dirty="0">
                <a:solidFill>
                  <a:prstClr val="black"/>
                </a:solidFill>
              </a:rPr>
              <a:t> </a:t>
            </a:r>
          </a:p>
          <a:p>
            <a:endParaRPr lang="en-US" dirty="0">
              <a:solidFill>
                <a:prstClr val="black"/>
              </a:solidFill>
            </a:endParaRPr>
          </a:p>
          <a:p>
            <a:r>
              <a:rPr lang="en-US" sz="2800" b="1" dirty="0">
                <a:solidFill>
                  <a:prstClr val="black"/>
                </a:solidFill>
              </a:rPr>
              <a:t>Diplomacy in Civil War </a:t>
            </a:r>
          </a:p>
          <a:p>
            <a:pPr marL="342900" indent="-342900">
              <a:buFontTx/>
              <a:buAutoNum type="arabicPeriod"/>
            </a:pPr>
            <a:r>
              <a:rPr lang="en-US" sz="2800" b="1" dirty="0">
                <a:solidFill>
                  <a:srgbClr val="FF0000"/>
                </a:solidFill>
              </a:rPr>
              <a:t>Attitude of Britain </a:t>
            </a:r>
          </a:p>
          <a:p>
            <a:pPr marL="285750" indent="-285750">
              <a:buFont typeface="Wingdings" pitchFamily="2" charset="2"/>
              <a:buChar char="§"/>
            </a:pPr>
            <a:r>
              <a:rPr lang="en-US" sz="2400" dirty="0">
                <a:solidFill>
                  <a:prstClr val="black"/>
                </a:solidFill>
              </a:rPr>
              <a:t>American Southern Beliefs </a:t>
            </a:r>
          </a:p>
          <a:p>
            <a:pPr marL="285750" indent="-285750">
              <a:buFont typeface="Wingdings" pitchFamily="2" charset="2"/>
              <a:buChar char="§"/>
            </a:pPr>
            <a:r>
              <a:rPr lang="en-US" sz="2400" dirty="0">
                <a:solidFill>
                  <a:prstClr val="black"/>
                </a:solidFill>
              </a:rPr>
              <a:t>Britain own Attitude</a:t>
            </a:r>
          </a:p>
          <a:p>
            <a:pPr marL="285750" indent="-285750">
              <a:buFont typeface="Wingdings" pitchFamily="2" charset="2"/>
              <a:buChar char="§"/>
            </a:pPr>
            <a:r>
              <a:rPr lang="en-US" sz="2400" dirty="0">
                <a:solidFill>
                  <a:prstClr val="black"/>
                </a:solidFill>
              </a:rPr>
              <a:t>British Decision to be Neutral</a:t>
            </a:r>
          </a:p>
          <a:p>
            <a:r>
              <a:rPr lang="en-US" sz="2400" dirty="0">
                <a:solidFill>
                  <a:prstClr val="black"/>
                </a:solidFill>
              </a:rPr>
              <a:t> </a:t>
            </a:r>
          </a:p>
          <a:p>
            <a:r>
              <a:rPr lang="en-US" sz="2800" b="1" dirty="0">
                <a:solidFill>
                  <a:srgbClr val="FF0000"/>
                </a:solidFill>
              </a:rPr>
              <a:t>2. Attitude of France </a:t>
            </a:r>
          </a:p>
          <a:p>
            <a:r>
              <a:rPr lang="en-US" sz="2800" b="1" dirty="0">
                <a:solidFill>
                  <a:srgbClr val="FF0000"/>
                </a:solidFill>
              </a:rPr>
              <a:t>3. Attitude of Russia</a:t>
            </a:r>
          </a:p>
          <a:p>
            <a:r>
              <a:rPr lang="en-US" sz="2800" b="1" dirty="0">
                <a:solidFill>
                  <a:srgbClr val="FF0000"/>
                </a:solidFill>
              </a:rPr>
              <a:t>4. Lincoln’s Role </a:t>
            </a:r>
            <a:endParaRPr lang="en-US" sz="2800" b="1" dirty="0">
              <a:solidFill>
                <a:srgbClr val="FF0000"/>
              </a:solidFill>
            </a:endParaRPr>
          </a:p>
        </p:txBody>
      </p:sp>
    </p:spTree>
    <p:extLst>
      <p:ext uri="{BB962C8B-B14F-4D97-AF65-F5344CB8AC3E}">
        <p14:creationId xmlns:p14="http://schemas.microsoft.com/office/powerpoint/2010/main" val="3233923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0"/>
            <a:ext cx="1524000" cy="1295400"/>
          </a:xfrm>
          <a:prstGeom prst="rect">
            <a:avLst/>
          </a:prstGeom>
        </p:spPr>
      </p:pic>
      <p:sp>
        <p:nvSpPr>
          <p:cNvPr id="3" name="TextBox 2"/>
          <p:cNvSpPr txBox="1"/>
          <p:nvPr/>
        </p:nvSpPr>
        <p:spPr>
          <a:xfrm>
            <a:off x="2057400" y="304801"/>
            <a:ext cx="6248400" cy="1200329"/>
          </a:xfrm>
          <a:prstGeom prst="rect">
            <a:avLst/>
          </a:prstGeom>
          <a:noFill/>
        </p:spPr>
        <p:txBody>
          <a:bodyPr wrap="square" rtlCol="0">
            <a:spAutoFit/>
          </a:bodyPr>
          <a:lstStyle/>
          <a:p>
            <a:pPr algn="ctr"/>
            <a:r>
              <a:rPr lang="en-US" sz="3600" b="1" dirty="0">
                <a:solidFill>
                  <a:srgbClr val="FF0000"/>
                </a:solidFill>
              </a:rPr>
              <a:t>Factors Responsible for the Victory of North </a:t>
            </a:r>
            <a:endParaRPr lang="en-US" sz="3600" b="1" dirty="0">
              <a:solidFill>
                <a:srgbClr val="FF0000"/>
              </a:solidFill>
            </a:endParaRPr>
          </a:p>
        </p:txBody>
      </p:sp>
      <p:sp>
        <p:nvSpPr>
          <p:cNvPr id="4" name="TextBox 3"/>
          <p:cNvSpPr txBox="1"/>
          <p:nvPr/>
        </p:nvSpPr>
        <p:spPr>
          <a:xfrm>
            <a:off x="2743200" y="1905000"/>
            <a:ext cx="4800600" cy="2677656"/>
          </a:xfrm>
          <a:prstGeom prst="rect">
            <a:avLst/>
          </a:prstGeom>
          <a:noFill/>
        </p:spPr>
        <p:txBody>
          <a:bodyPr wrap="square" rtlCol="0">
            <a:spAutoFit/>
          </a:bodyPr>
          <a:lstStyle/>
          <a:p>
            <a:pPr marL="342900" indent="-342900">
              <a:buFontTx/>
              <a:buAutoNum type="arabicPeriod"/>
            </a:pPr>
            <a:r>
              <a:rPr lang="en-US" sz="2400" dirty="0">
                <a:solidFill>
                  <a:prstClr val="black"/>
                </a:solidFill>
              </a:rPr>
              <a:t>Man Power</a:t>
            </a:r>
          </a:p>
          <a:p>
            <a:pPr marL="342900" indent="-342900">
              <a:buFontTx/>
              <a:buAutoNum type="arabicPeriod"/>
            </a:pPr>
            <a:r>
              <a:rPr lang="en-US" sz="2400" dirty="0">
                <a:solidFill>
                  <a:prstClr val="black"/>
                </a:solidFill>
              </a:rPr>
              <a:t>Increased Production </a:t>
            </a:r>
          </a:p>
          <a:p>
            <a:pPr marL="342900" indent="-342900">
              <a:buFontTx/>
              <a:buAutoNum type="arabicPeriod"/>
            </a:pPr>
            <a:r>
              <a:rPr lang="en-US" sz="2400" dirty="0">
                <a:solidFill>
                  <a:prstClr val="black"/>
                </a:solidFill>
              </a:rPr>
              <a:t>Finances </a:t>
            </a:r>
          </a:p>
          <a:p>
            <a:pPr marL="342900" indent="-342900">
              <a:buFontTx/>
              <a:buAutoNum type="arabicPeriod"/>
            </a:pPr>
            <a:r>
              <a:rPr lang="en-US" sz="2400" dirty="0">
                <a:solidFill>
                  <a:prstClr val="black"/>
                </a:solidFill>
              </a:rPr>
              <a:t>Superior Political Leadership </a:t>
            </a:r>
          </a:p>
          <a:p>
            <a:pPr marL="342900" indent="-342900">
              <a:buFontTx/>
              <a:buAutoNum type="arabicPeriod"/>
            </a:pPr>
            <a:r>
              <a:rPr lang="en-US" sz="2400" dirty="0">
                <a:solidFill>
                  <a:prstClr val="black"/>
                </a:solidFill>
              </a:rPr>
              <a:t>Able Military Leadership </a:t>
            </a:r>
          </a:p>
          <a:p>
            <a:pPr marL="342900" indent="-342900">
              <a:buFontTx/>
              <a:buAutoNum type="arabicPeriod"/>
            </a:pPr>
            <a:r>
              <a:rPr lang="en-US" sz="2400" dirty="0">
                <a:solidFill>
                  <a:prstClr val="black"/>
                </a:solidFill>
              </a:rPr>
              <a:t>Northern Superior Naval Force</a:t>
            </a:r>
          </a:p>
          <a:p>
            <a:pPr marL="342900" indent="-342900">
              <a:buFontTx/>
              <a:buAutoNum type="arabicPeriod"/>
            </a:pPr>
            <a:r>
              <a:rPr lang="en-US" sz="2400" dirty="0">
                <a:solidFill>
                  <a:prstClr val="black"/>
                </a:solidFill>
              </a:rPr>
              <a:t>Lack of Foreign Support to South </a:t>
            </a:r>
          </a:p>
        </p:txBody>
      </p:sp>
    </p:spTree>
    <p:extLst>
      <p:ext uri="{BB962C8B-B14F-4D97-AF65-F5344CB8AC3E}">
        <p14:creationId xmlns:p14="http://schemas.microsoft.com/office/powerpoint/2010/main" val="10274297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76200"/>
            <a:ext cx="1524000" cy="1219200"/>
          </a:xfrm>
          <a:prstGeom prst="rect">
            <a:avLst/>
          </a:prstGeom>
        </p:spPr>
      </p:pic>
      <p:sp>
        <p:nvSpPr>
          <p:cNvPr id="3" name="TextBox 2"/>
          <p:cNvSpPr txBox="1"/>
          <p:nvPr/>
        </p:nvSpPr>
        <p:spPr>
          <a:xfrm>
            <a:off x="3352800" y="362635"/>
            <a:ext cx="4858894" cy="646331"/>
          </a:xfrm>
          <a:prstGeom prst="rect">
            <a:avLst/>
          </a:prstGeom>
          <a:noFill/>
        </p:spPr>
        <p:txBody>
          <a:bodyPr wrap="none" rtlCol="0">
            <a:spAutoFit/>
          </a:bodyPr>
          <a:lstStyle/>
          <a:p>
            <a:pPr algn="ctr"/>
            <a:r>
              <a:rPr lang="en-US" sz="3600" b="1" dirty="0">
                <a:solidFill>
                  <a:srgbClr val="FF0000"/>
                </a:solidFill>
              </a:rPr>
              <a:t>Significance of Civil War </a:t>
            </a:r>
            <a:endParaRPr lang="en-US" sz="3600" b="1" dirty="0">
              <a:solidFill>
                <a:srgbClr val="FF0000"/>
              </a:solidFill>
            </a:endParaRPr>
          </a:p>
        </p:txBody>
      </p:sp>
      <p:sp>
        <p:nvSpPr>
          <p:cNvPr id="4" name="TextBox 3"/>
          <p:cNvSpPr txBox="1"/>
          <p:nvPr/>
        </p:nvSpPr>
        <p:spPr>
          <a:xfrm>
            <a:off x="2133600" y="1470561"/>
            <a:ext cx="5626092" cy="2308324"/>
          </a:xfrm>
          <a:prstGeom prst="rect">
            <a:avLst/>
          </a:prstGeom>
          <a:noFill/>
        </p:spPr>
        <p:txBody>
          <a:bodyPr wrap="none" rtlCol="0">
            <a:spAutoFit/>
          </a:bodyPr>
          <a:lstStyle/>
          <a:p>
            <a:pPr marL="342900" indent="-342900">
              <a:buFontTx/>
              <a:buAutoNum type="arabicPeriod"/>
            </a:pPr>
            <a:r>
              <a:rPr lang="en-US" sz="2400" dirty="0">
                <a:solidFill>
                  <a:prstClr val="black"/>
                </a:solidFill>
              </a:rPr>
              <a:t>Abolition of Slavery </a:t>
            </a:r>
          </a:p>
          <a:p>
            <a:pPr marL="342900" indent="-342900">
              <a:buFontTx/>
              <a:buAutoNum type="arabicPeriod"/>
            </a:pPr>
            <a:r>
              <a:rPr lang="en-US" sz="2400" dirty="0">
                <a:solidFill>
                  <a:prstClr val="black"/>
                </a:solidFill>
              </a:rPr>
              <a:t>Triumph of Nationalism over State Rights</a:t>
            </a:r>
          </a:p>
          <a:p>
            <a:pPr marL="342900" indent="-342900">
              <a:buFontTx/>
              <a:buAutoNum type="arabicPeriod"/>
            </a:pPr>
            <a:r>
              <a:rPr lang="en-US" sz="2400" dirty="0">
                <a:solidFill>
                  <a:prstClr val="black"/>
                </a:solidFill>
              </a:rPr>
              <a:t>Growing Big Enterprises </a:t>
            </a:r>
          </a:p>
          <a:p>
            <a:pPr marL="342900" indent="-342900">
              <a:buFontTx/>
              <a:buAutoNum type="arabicPeriod"/>
            </a:pPr>
            <a:r>
              <a:rPr lang="en-US" sz="2400" dirty="0">
                <a:solidFill>
                  <a:prstClr val="black"/>
                </a:solidFill>
              </a:rPr>
              <a:t>Transcontinental Railroads</a:t>
            </a:r>
          </a:p>
          <a:p>
            <a:pPr marL="342900" indent="-342900">
              <a:buFontTx/>
              <a:buAutoNum type="arabicPeriod"/>
            </a:pPr>
            <a:r>
              <a:rPr lang="en-US" sz="2400" dirty="0">
                <a:solidFill>
                  <a:prstClr val="black"/>
                </a:solidFill>
              </a:rPr>
              <a:t>Regulation of Banking System </a:t>
            </a:r>
          </a:p>
          <a:p>
            <a:pPr marL="342900" indent="-342900">
              <a:buFontTx/>
              <a:buAutoNum type="arabicPeriod"/>
            </a:pPr>
            <a:r>
              <a:rPr lang="en-US" sz="2400" dirty="0">
                <a:solidFill>
                  <a:prstClr val="black"/>
                </a:solidFill>
              </a:rPr>
              <a:t>Stimulus to Agriculture </a:t>
            </a:r>
          </a:p>
        </p:txBody>
      </p:sp>
    </p:spTree>
    <p:extLst>
      <p:ext uri="{BB962C8B-B14F-4D97-AF65-F5344CB8AC3E}">
        <p14:creationId xmlns:p14="http://schemas.microsoft.com/office/powerpoint/2010/main" val="40303367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29688"/>
            <a:ext cx="1447800" cy="1219200"/>
          </a:xfrm>
          <a:prstGeom prst="rect">
            <a:avLst/>
          </a:prstGeom>
        </p:spPr>
      </p:pic>
      <p:sp>
        <p:nvSpPr>
          <p:cNvPr id="3" name="TextBox 2"/>
          <p:cNvSpPr txBox="1"/>
          <p:nvPr/>
        </p:nvSpPr>
        <p:spPr>
          <a:xfrm>
            <a:off x="1981201" y="228601"/>
            <a:ext cx="6743513" cy="646331"/>
          </a:xfrm>
          <a:prstGeom prst="rect">
            <a:avLst/>
          </a:prstGeom>
          <a:noFill/>
        </p:spPr>
        <p:txBody>
          <a:bodyPr wrap="none" rtlCol="0">
            <a:spAutoFit/>
          </a:bodyPr>
          <a:lstStyle/>
          <a:p>
            <a:r>
              <a:rPr lang="en-US" sz="3600" b="1" dirty="0">
                <a:solidFill>
                  <a:srgbClr val="FF0000"/>
                </a:solidFill>
              </a:rPr>
              <a:t>Contributions of Abraham Lincoln </a:t>
            </a:r>
            <a:endParaRPr lang="en-US" sz="3600" b="1" dirty="0">
              <a:solidFill>
                <a:srgbClr val="FF0000"/>
              </a:solidFill>
            </a:endParaRPr>
          </a:p>
        </p:txBody>
      </p:sp>
      <p:sp>
        <p:nvSpPr>
          <p:cNvPr id="4" name="TextBox 3"/>
          <p:cNvSpPr txBox="1"/>
          <p:nvPr/>
        </p:nvSpPr>
        <p:spPr>
          <a:xfrm>
            <a:off x="2209801" y="1248888"/>
            <a:ext cx="5127879" cy="2308324"/>
          </a:xfrm>
          <a:prstGeom prst="rect">
            <a:avLst/>
          </a:prstGeom>
          <a:noFill/>
        </p:spPr>
        <p:txBody>
          <a:bodyPr wrap="none" rtlCol="0">
            <a:spAutoFit/>
          </a:bodyPr>
          <a:lstStyle/>
          <a:p>
            <a:pPr marL="342900" indent="-342900">
              <a:buFontTx/>
              <a:buAutoNum type="arabicPeriod"/>
            </a:pPr>
            <a:r>
              <a:rPr lang="en-US" sz="2400" dirty="0">
                <a:solidFill>
                  <a:prstClr val="black"/>
                </a:solidFill>
              </a:rPr>
              <a:t>Abolition of Slavery </a:t>
            </a:r>
          </a:p>
          <a:p>
            <a:pPr marL="342900" indent="-342900">
              <a:buFontTx/>
              <a:buAutoNum type="arabicPeriod"/>
            </a:pPr>
            <a:r>
              <a:rPr lang="en-US" sz="2400" dirty="0">
                <a:solidFill>
                  <a:prstClr val="black"/>
                </a:solidFill>
              </a:rPr>
              <a:t>Preservation of Union </a:t>
            </a:r>
          </a:p>
          <a:p>
            <a:pPr marL="342900" indent="-342900">
              <a:buFontTx/>
              <a:buAutoNum type="arabicPeriod"/>
            </a:pPr>
            <a:r>
              <a:rPr lang="en-US" sz="2400" dirty="0">
                <a:solidFill>
                  <a:prstClr val="black"/>
                </a:solidFill>
              </a:rPr>
              <a:t>Extensive use of Presidential Powers </a:t>
            </a:r>
          </a:p>
          <a:p>
            <a:pPr marL="342900" indent="-342900">
              <a:buFontTx/>
              <a:buAutoNum type="arabicPeriod"/>
            </a:pPr>
            <a:r>
              <a:rPr lang="en-US" sz="2400" dirty="0">
                <a:solidFill>
                  <a:prstClr val="black"/>
                </a:solidFill>
              </a:rPr>
              <a:t>Foreign Affairs </a:t>
            </a:r>
          </a:p>
          <a:p>
            <a:pPr marL="342900" indent="-342900">
              <a:buFontTx/>
              <a:buAutoNum type="arabicPeriod"/>
            </a:pPr>
            <a:r>
              <a:rPr lang="en-US" sz="2400" dirty="0">
                <a:solidFill>
                  <a:prstClr val="black"/>
                </a:solidFill>
              </a:rPr>
              <a:t>Lincoln and his Cabinet </a:t>
            </a:r>
          </a:p>
          <a:p>
            <a:pPr marL="342900" indent="-342900">
              <a:buFontTx/>
              <a:buAutoNum type="arabicPeriod"/>
            </a:pPr>
            <a:r>
              <a:rPr lang="en-US" sz="2400" dirty="0">
                <a:solidFill>
                  <a:prstClr val="black"/>
                </a:solidFill>
              </a:rPr>
              <a:t>No Hatred Behavior Towards South  </a:t>
            </a:r>
            <a:endParaRPr lang="en-US" sz="2400" dirty="0">
              <a:solidFill>
                <a:prstClr val="black"/>
              </a:solidFill>
            </a:endParaRPr>
          </a:p>
        </p:txBody>
      </p:sp>
    </p:spTree>
    <p:extLst>
      <p:ext uri="{BB962C8B-B14F-4D97-AF65-F5344CB8AC3E}">
        <p14:creationId xmlns:p14="http://schemas.microsoft.com/office/powerpoint/2010/main" val="3239834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32657"/>
            <a:ext cx="1371600" cy="1295400"/>
          </a:xfrm>
          <a:prstGeom prst="rect">
            <a:avLst/>
          </a:prstGeom>
        </p:spPr>
      </p:pic>
      <p:sp>
        <p:nvSpPr>
          <p:cNvPr id="4" name="Rectangle 3"/>
          <p:cNvSpPr/>
          <p:nvPr/>
        </p:nvSpPr>
        <p:spPr>
          <a:xfrm>
            <a:off x="3222914" y="134747"/>
            <a:ext cx="4533900" cy="1200329"/>
          </a:xfrm>
          <a:prstGeom prst="rect">
            <a:avLst/>
          </a:prstGeom>
        </p:spPr>
        <p:txBody>
          <a:bodyPr wrap="square">
            <a:spAutoFit/>
          </a:bodyPr>
          <a:lstStyle/>
          <a:p>
            <a:pPr algn="ctr"/>
            <a:r>
              <a:rPr lang="en-US" sz="3600" b="1" dirty="0">
                <a:solidFill>
                  <a:srgbClr val="FF0000"/>
                </a:solidFill>
              </a:rPr>
              <a:t>Problems Created by Civil War (1861-1865)</a:t>
            </a:r>
          </a:p>
        </p:txBody>
      </p:sp>
      <p:sp>
        <p:nvSpPr>
          <p:cNvPr id="5" name="TextBox 4"/>
          <p:cNvSpPr txBox="1"/>
          <p:nvPr/>
        </p:nvSpPr>
        <p:spPr>
          <a:xfrm>
            <a:off x="2286001" y="1524000"/>
            <a:ext cx="5320559" cy="2308324"/>
          </a:xfrm>
          <a:prstGeom prst="rect">
            <a:avLst/>
          </a:prstGeom>
          <a:noFill/>
        </p:spPr>
        <p:txBody>
          <a:bodyPr wrap="none" rtlCol="0">
            <a:spAutoFit/>
          </a:bodyPr>
          <a:lstStyle/>
          <a:p>
            <a:pPr marL="342900" indent="-342900">
              <a:buFontTx/>
              <a:buAutoNum type="arabicPeriod"/>
            </a:pPr>
            <a:r>
              <a:rPr lang="en-US" sz="2400" dirty="0">
                <a:solidFill>
                  <a:prstClr val="black"/>
                </a:solidFill>
              </a:rPr>
              <a:t>Physical Devastation </a:t>
            </a:r>
          </a:p>
          <a:p>
            <a:pPr marL="342900" indent="-342900">
              <a:buFontTx/>
              <a:buAutoNum type="arabicPeriod"/>
            </a:pPr>
            <a:r>
              <a:rPr lang="en-US" sz="2400" dirty="0">
                <a:solidFill>
                  <a:prstClr val="black"/>
                </a:solidFill>
              </a:rPr>
              <a:t>Financial Problems</a:t>
            </a:r>
          </a:p>
          <a:p>
            <a:pPr marL="342900" indent="-342900">
              <a:buFontTx/>
              <a:buAutoNum type="arabicPeriod"/>
            </a:pPr>
            <a:r>
              <a:rPr lang="en-US" sz="2400" dirty="0">
                <a:solidFill>
                  <a:prstClr val="black"/>
                </a:solidFill>
              </a:rPr>
              <a:t>Social Problems </a:t>
            </a:r>
          </a:p>
          <a:p>
            <a:pPr marL="342900" indent="-342900">
              <a:buFontTx/>
              <a:buAutoNum type="arabicPeriod"/>
            </a:pPr>
            <a:r>
              <a:rPr lang="en-US" sz="2400" dirty="0">
                <a:solidFill>
                  <a:prstClr val="black"/>
                </a:solidFill>
              </a:rPr>
              <a:t>The Negroes Problem </a:t>
            </a:r>
          </a:p>
          <a:p>
            <a:pPr marL="342900" indent="-342900">
              <a:buFontTx/>
              <a:buAutoNum type="arabicPeriod"/>
            </a:pPr>
            <a:r>
              <a:rPr lang="en-US" sz="2400" dirty="0">
                <a:solidFill>
                  <a:prstClr val="black"/>
                </a:solidFill>
              </a:rPr>
              <a:t>Dominance of Politics by Industrialists </a:t>
            </a:r>
          </a:p>
          <a:p>
            <a:pPr marL="342900" indent="-342900">
              <a:buFontTx/>
              <a:buAutoNum type="arabicPeriod"/>
            </a:pPr>
            <a:r>
              <a:rPr lang="en-US" sz="2400" dirty="0">
                <a:solidFill>
                  <a:prstClr val="black"/>
                </a:solidFill>
              </a:rPr>
              <a:t>Strong and United Nation </a:t>
            </a:r>
            <a:endParaRPr lang="en-US" sz="2400" dirty="0">
              <a:solidFill>
                <a:prstClr val="black"/>
              </a:solidFill>
            </a:endParaRPr>
          </a:p>
        </p:txBody>
      </p:sp>
    </p:spTree>
    <p:extLst>
      <p:ext uri="{BB962C8B-B14F-4D97-AF65-F5344CB8AC3E}">
        <p14:creationId xmlns:p14="http://schemas.microsoft.com/office/powerpoint/2010/main" val="4027752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76200"/>
            <a:ext cx="1524000" cy="1219200"/>
          </a:xfrm>
          <a:prstGeom prst="rect">
            <a:avLst/>
          </a:prstGeom>
        </p:spPr>
      </p:pic>
      <p:sp>
        <p:nvSpPr>
          <p:cNvPr id="3" name="TextBox 2"/>
          <p:cNvSpPr txBox="1"/>
          <p:nvPr/>
        </p:nvSpPr>
        <p:spPr>
          <a:xfrm>
            <a:off x="3124201" y="362635"/>
            <a:ext cx="4905767" cy="646331"/>
          </a:xfrm>
          <a:prstGeom prst="rect">
            <a:avLst/>
          </a:prstGeom>
          <a:noFill/>
        </p:spPr>
        <p:txBody>
          <a:bodyPr wrap="none" rtlCol="0">
            <a:spAutoFit/>
          </a:bodyPr>
          <a:lstStyle/>
          <a:p>
            <a:pPr algn="ctr"/>
            <a:r>
              <a:rPr lang="en-US" sz="3600" b="1" dirty="0">
                <a:solidFill>
                  <a:srgbClr val="FF0000"/>
                </a:solidFill>
              </a:rPr>
              <a:t>Reconstruction of South </a:t>
            </a:r>
            <a:endParaRPr lang="en-US" sz="3600" b="1" dirty="0">
              <a:solidFill>
                <a:srgbClr val="FF0000"/>
              </a:solidFill>
            </a:endParaRPr>
          </a:p>
        </p:txBody>
      </p:sp>
      <p:sp>
        <p:nvSpPr>
          <p:cNvPr id="4" name="TextBox 3"/>
          <p:cNvSpPr txBox="1"/>
          <p:nvPr/>
        </p:nvSpPr>
        <p:spPr>
          <a:xfrm>
            <a:off x="3099460" y="1320140"/>
            <a:ext cx="2904128" cy="2677656"/>
          </a:xfrm>
          <a:prstGeom prst="rect">
            <a:avLst/>
          </a:prstGeom>
          <a:noFill/>
        </p:spPr>
        <p:txBody>
          <a:bodyPr wrap="none" rtlCol="0">
            <a:spAutoFit/>
          </a:bodyPr>
          <a:lstStyle/>
          <a:p>
            <a:pPr marL="342900" indent="-342900">
              <a:buFontTx/>
              <a:buAutoNum type="arabicPeriod"/>
            </a:pPr>
            <a:r>
              <a:rPr lang="en-US" sz="2400" dirty="0">
                <a:solidFill>
                  <a:prstClr val="black"/>
                </a:solidFill>
              </a:rPr>
              <a:t>Lincoln’s Plan </a:t>
            </a:r>
          </a:p>
          <a:p>
            <a:endParaRPr lang="en-US" sz="2400" dirty="0">
              <a:solidFill>
                <a:prstClr val="black"/>
              </a:solidFill>
            </a:endParaRPr>
          </a:p>
          <a:p>
            <a:r>
              <a:rPr lang="en-US" sz="2400" dirty="0">
                <a:solidFill>
                  <a:prstClr val="black"/>
                </a:solidFill>
              </a:rPr>
              <a:t>2. Johnson's Plan </a:t>
            </a:r>
          </a:p>
          <a:p>
            <a:endParaRPr lang="en-US" sz="2400" dirty="0">
              <a:solidFill>
                <a:prstClr val="black"/>
              </a:solidFill>
            </a:endParaRPr>
          </a:p>
          <a:p>
            <a:r>
              <a:rPr lang="en-US" sz="2400" dirty="0">
                <a:solidFill>
                  <a:prstClr val="black"/>
                </a:solidFill>
              </a:rPr>
              <a:t>3. Congressional Plan </a:t>
            </a:r>
          </a:p>
          <a:p>
            <a:endParaRPr lang="en-US" sz="2400" dirty="0">
              <a:solidFill>
                <a:prstClr val="black"/>
              </a:solidFill>
            </a:endParaRPr>
          </a:p>
          <a:p>
            <a:r>
              <a:rPr lang="en-US" sz="2400" dirty="0">
                <a:solidFill>
                  <a:prstClr val="black"/>
                </a:solidFill>
              </a:rPr>
              <a:t>4. Radicals Plan </a:t>
            </a:r>
            <a:endParaRPr lang="en-US" sz="2400" dirty="0">
              <a:solidFill>
                <a:prstClr val="black"/>
              </a:solidFill>
            </a:endParaRPr>
          </a:p>
        </p:txBody>
      </p:sp>
    </p:spTree>
    <p:extLst>
      <p:ext uri="{BB962C8B-B14F-4D97-AF65-F5344CB8AC3E}">
        <p14:creationId xmlns:p14="http://schemas.microsoft.com/office/powerpoint/2010/main" val="27683409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200" y="76200"/>
            <a:ext cx="1371600" cy="1219200"/>
          </a:xfrm>
          <a:prstGeom prst="rect">
            <a:avLst/>
          </a:prstGeom>
        </p:spPr>
      </p:pic>
      <p:sp>
        <p:nvSpPr>
          <p:cNvPr id="3" name="TextBox 2"/>
          <p:cNvSpPr txBox="1"/>
          <p:nvPr/>
        </p:nvSpPr>
        <p:spPr>
          <a:xfrm>
            <a:off x="1676400" y="152401"/>
            <a:ext cx="7543800" cy="1200329"/>
          </a:xfrm>
          <a:prstGeom prst="rect">
            <a:avLst/>
          </a:prstGeom>
          <a:noFill/>
        </p:spPr>
        <p:txBody>
          <a:bodyPr wrap="square" rtlCol="0">
            <a:spAutoFit/>
          </a:bodyPr>
          <a:lstStyle/>
          <a:p>
            <a:pPr algn="ctr"/>
            <a:r>
              <a:rPr lang="en-US" sz="3600" b="1" dirty="0">
                <a:solidFill>
                  <a:srgbClr val="FF0000"/>
                </a:solidFill>
              </a:rPr>
              <a:t>Factors Responsible for the Economic Transformation of US in Post Civil War</a:t>
            </a:r>
            <a:endParaRPr lang="en-US" sz="3600" b="1" dirty="0">
              <a:solidFill>
                <a:srgbClr val="FF0000"/>
              </a:solidFill>
            </a:endParaRPr>
          </a:p>
        </p:txBody>
      </p:sp>
      <p:sp>
        <p:nvSpPr>
          <p:cNvPr id="4" name="TextBox 3"/>
          <p:cNvSpPr txBox="1"/>
          <p:nvPr/>
        </p:nvSpPr>
        <p:spPr>
          <a:xfrm>
            <a:off x="2209800" y="1447800"/>
            <a:ext cx="5594608" cy="2308324"/>
          </a:xfrm>
          <a:prstGeom prst="rect">
            <a:avLst/>
          </a:prstGeom>
          <a:noFill/>
        </p:spPr>
        <p:txBody>
          <a:bodyPr wrap="none" rtlCol="0">
            <a:spAutoFit/>
          </a:bodyPr>
          <a:lstStyle/>
          <a:p>
            <a:pPr marL="342900" indent="-342900">
              <a:buFontTx/>
              <a:buAutoNum type="arabicPeriod"/>
            </a:pPr>
            <a:r>
              <a:rPr lang="en-US" sz="2400" dirty="0">
                <a:solidFill>
                  <a:prstClr val="black"/>
                </a:solidFill>
              </a:rPr>
              <a:t>Natural Resources </a:t>
            </a:r>
          </a:p>
          <a:p>
            <a:pPr marL="342900" indent="-342900">
              <a:buFontTx/>
              <a:buAutoNum type="arabicPeriod"/>
            </a:pPr>
            <a:r>
              <a:rPr lang="en-US" sz="2400" dirty="0">
                <a:solidFill>
                  <a:prstClr val="black"/>
                </a:solidFill>
              </a:rPr>
              <a:t>Scientific Inventions and Techniques </a:t>
            </a:r>
          </a:p>
          <a:p>
            <a:pPr marL="342900" indent="-342900">
              <a:buFontTx/>
              <a:buAutoNum type="arabicPeriod"/>
            </a:pPr>
            <a:r>
              <a:rPr lang="en-US" sz="2400" dirty="0">
                <a:solidFill>
                  <a:prstClr val="black"/>
                </a:solidFill>
              </a:rPr>
              <a:t>Good Transport System </a:t>
            </a:r>
          </a:p>
          <a:p>
            <a:pPr marL="342900" indent="-342900">
              <a:buFontTx/>
              <a:buAutoNum type="arabicPeriod"/>
            </a:pPr>
            <a:r>
              <a:rPr lang="en-US" sz="2400" dirty="0">
                <a:solidFill>
                  <a:prstClr val="black"/>
                </a:solidFill>
              </a:rPr>
              <a:t>Growth of Population &amp; Foreign Market</a:t>
            </a:r>
          </a:p>
          <a:p>
            <a:pPr marL="342900" indent="-342900">
              <a:buFontTx/>
              <a:buAutoNum type="arabicPeriod"/>
            </a:pPr>
            <a:r>
              <a:rPr lang="en-US" sz="2400" dirty="0">
                <a:solidFill>
                  <a:prstClr val="black"/>
                </a:solidFill>
              </a:rPr>
              <a:t>Constant Labor Supply </a:t>
            </a:r>
          </a:p>
          <a:p>
            <a:pPr marL="342900" indent="-342900">
              <a:buFontTx/>
              <a:buAutoNum type="arabicPeriod"/>
            </a:pPr>
            <a:r>
              <a:rPr lang="en-US" sz="2400" dirty="0">
                <a:solidFill>
                  <a:prstClr val="black"/>
                </a:solidFill>
              </a:rPr>
              <a:t>Support of Government  </a:t>
            </a:r>
            <a:endParaRPr lang="en-US" sz="2400" dirty="0">
              <a:solidFill>
                <a:prstClr val="black"/>
              </a:solidFill>
            </a:endParaRPr>
          </a:p>
        </p:txBody>
      </p:sp>
      <mc:AlternateContent xmlns:mc="http://schemas.openxmlformats.org/markup-compatibility/2006">
        <mc:Choice xmlns:p14="http://schemas.microsoft.com/office/powerpoint/2010/main" Requires="p14">
          <p:contentPart p14:bwMode="auto" r:id="rId3">
            <p14:nvContentPartPr>
              <p14:cNvPr id="2100" name="Ink 52"/>
              <p14:cNvContentPartPr>
                <a14:cpLocks xmlns:a14="http://schemas.microsoft.com/office/drawing/2010/main" noRot="1" noChangeAspect="1" noEditPoints="1" noChangeArrowheads="1" noChangeShapeType="1"/>
              </p14:cNvContentPartPr>
              <p14:nvPr/>
            </p14:nvContentPartPr>
            <p14:xfrm>
              <a:off x="-3717925" y="68437125"/>
              <a:ext cx="0" cy="0"/>
            </p14:xfrm>
          </p:contentPart>
        </mc:Choice>
        <mc:Fallback>
          <p:pic>
            <p:nvPicPr>
              <p:cNvPr id="2100" name="Ink 52"/>
              <p:cNvPicPr>
                <a:picLocks noRot="1" noChangeAspect="1" noEditPoints="1" noChangeArrowheads="1" noChangeShapeType="1"/>
              </p:cNvPicPr>
              <p:nvPr/>
            </p:nvPicPr>
            <p:blipFill>
              <a:blip r:embed="rId4"/>
              <a:stretch>
                <a:fillRect/>
              </a:stretch>
            </p:blipFill>
            <p:spPr>
              <a:xfrm>
                <a:off x="-3717925" y="68437125"/>
                <a:ext cx="0" cy="0"/>
              </a:xfrm>
              <a:prstGeom prst="rect">
                <a:avLst/>
              </a:prstGeom>
            </p:spPr>
          </p:pic>
        </mc:Fallback>
      </mc:AlternateContent>
    </p:spTree>
    <p:extLst>
      <p:ext uri="{BB962C8B-B14F-4D97-AF65-F5344CB8AC3E}">
        <p14:creationId xmlns:p14="http://schemas.microsoft.com/office/powerpoint/2010/main" val="16385190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200" y="37605"/>
            <a:ext cx="1371600" cy="1219200"/>
          </a:xfrm>
          <a:prstGeom prst="rect">
            <a:avLst/>
          </a:prstGeom>
        </p:spPr>
      </p:pic>
      <p:sp>
        <p:nvSpPr>
          <p:cNvPr id="3" name="TextBox 2"/>
          <p:cNvSpPr txBox="1"/>
          <p:nvPr/>
        </p:nvSpPr>
        <p:spPr>
          <a:xfrm>
            <a:off x="1674421" y="108596"/>
            <a:ext cx="7543800" cy="1077218"/>
          </a:xfrm>
          <a:prstGeom prst="rect">
            <a:avLst/>
          </a:prstGeom>
          <a:noFill/>
        </p:spPr>
        <p:txBody>
          <a:bodyPr wrap="square" rtlCol="0">
            <a:spAutoFit/>
          </a:bodyPr>
          <a:lstStyle/>
          <a:p>
            <a:pPr algn="ctr"/>
            <a:r>
              <a:rPr lang="en-US" sz="3200" b="1" dirty="0">
                <a:solidFill>
                  <a:srgbClr val="FF0000"/>
                </a:solidFill>
              </a:rPr>
              <a:t>Social Reforms Achieved by US during the period of 1860’s</a:t>
            </a:r>
            <a:endParaRPr lang="en-US" sz="3200" b="1" dirty="0">
              <a:solidFill>
                <a:srgbClr val="FF0000"/>
              </a:solidFill>
            </a:endParaRPr>
          </a:p>
        </p:txBody>
      </p:sp>
      <p:sp>
        <p:nvSpPr>
          <p:cNvPr id="4" name="TextBox 3"/>
          <p:cNvSpPr txBox="1"/>
          <p:nvPr/>
        </p:nvSpPr>
        <p:spPr>
          <a:xfrm>
            <a:off x="2209800" y="1371600"/>
            <a:ext cx="4647426" cy="1938992"/>
          </a:xfrm>
          <a:prstGeom prst="rect">
            <a:avLst/>
          </a:prstGeom>
          <a:noFill/>
        </p:spPr>
        <p:txBody>
          <a:bodyPr wrap="none" rtlCol="0">
            <a:spAutoFit/>
          </a:bodyPr>
          <a:lstStyle/>
          <a:p>
            <a:pPr marL="342900" indent="-342900">
              <a:buFontTx/>
              <a:buAutoNum type="arabicPeriod"/>
            </a:pPr>
            <a:r>
              <a:rPr lang="en-US" sz="2400" dirty="0">
                <a:solidFill>
                  <a:prstClr val="black"/>
                </a:solidFill>
              </a:rPr>
              <a:t>Slum Accommodation </a:t>
            </a:r>
          </a:p>
          <a:p>
            <a:pPr marL="342900" indent="-342900">
              <a:buFontTx/>
              <a:buAutoNum type="arabicPeriod"/>
            </a:pPr>
            <a:r>
              <a:rPr lang="en-US" sz="2400" dirty="0">
                <a:solidFill>
                  <a:prstClr val="black"/>
                </a:solidFill>
              </a:rPr>
              <a:t>Prohibition of Alcohol &amp; Liquor </a:t>
            </a:r>
          </a:p>
          <a:p>
            <a:pPr marL="342900" indent="-342900">
              <a:buFontTx/>
              <a:buAutoNum type="arabicPeriod"/>
            </a:pPr>
            <a:r>
              <a:rPr lang="en-US" sz="2400" dirty="0">
                <a:solidFill>
                  <a:prstClr val="black"/>
                </a:solidFill>
              </a:rPr>
              <a:t>Women Suffrage Act (1869)</a:t>
            </a:r>
          </a:p>
          <a:p>
            <a:pPr marL="342900" indent="-342900">
              <a:buFontTx/>
              <a:buAutoNum type="arabicPeriod"/>
            </a:pPr>
            <a:r>
              <a:rPr lang="en-US" sz="2400" dirty="0">
                <a:solidFill>
                  <a:prstClr val="black"/>
                </a:solidFill>
              </a:rPr>
              <a:t>Board of Charities </a:t>
            </a:r>
          </a:p>
          <a:p>
            <a:pPr marL="342900" indent="-342900">
              <a:buFontTx/>
              <a:buAutoNum type="arabicPeriod"/>
            </a:pPr>
            <a:r>
              <a:rPr lang="en-US" sz="2400" dirty="0">
                <a:solidFill>
                  <a:prstClr val="black"/>
                </a:solidFill>
              </a:rPr>
              <a:t>Prevention of Cruelty to Animals </a:t>
            </a:r>
            <a:endParaRPr lang="en-US" sz="2400" dirty="0">
              <a:solidFill>
                <a:prstClr val="black"/>
              </a:solidFill>
            </a:endParaRPr>
          </a:p>
        </p:txBody>
      </p:sp>
    </p:spTree>
    <p:extLst>
      <p:ext uri="{BB962C8B-B14F-4D97-AF65-F5344CB8AC3E}">
        <p14:creationId xmlns:p14="http://schemas.microsoft.com/office/powerpoint/2010/main" val="29784513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774" y="39584"/>
            <a:ext cx="1371600" cy="1219200"/>
          </a:xfrm>
          <a:prstGeom prst="rect">
            <a:avLst/>
          </a:prstGeom>
        </p:spPr>
      </p:pic>
      <p:sp>
        <p:nvSpPr>
          <p:cNvPr id="3" name="TextBox 2"/>
          <p:cNvSpPr txBox="1"/>
          <p:nvPr/>
        </p:nvSpPr>
        <p:spPr>
          <a:xfrm>
            <a:off x="1676400" y="151848"/>
            <a:ext cx="7584375" cy="1200329"/>
          </a:xfrm>
          <a:prstGeom prst="rect">
            <a:avLst/>
          </a:prstGeom>
          <a:noFill/>
        </p:spPr>
        <p:txBody>
          <a:bodyPr wrap="square" rtlCol="0">
            <a:spAutoFit/>
          </a:bodyPr>
          <a:lstStyle/>
          <a:p>
            <a:pPr algn="ctr"/>
            <a:r>
              <a:rPr lang="en-US" sz="3600" b="1" dirty="0">
                <a:solidFill>
                  <a:srgbClr val="FF0000"/>
                </a:solidFill>
              </a:rPr>
              <a:t>Factors Responsible for the Rise of Imperialism in US (1880’s)</a:t>
            </a:r>
            <a:endParaRPr lang="en-US" sz="3600" b="1" dirty="0">
              <a:solidFill>
                <a:srgbClr val="FF0000"/>
              </a:solidFill>
            </a:endParaRPr>
          </a:p>
        </p:txBody>
      </p:sp>
      <p:sp>
        <p:nvSpPr>
          <p:cNvPr id="4" name="TextBox 3"/>
          <p:cNvSpPr txBox="1"/>
          <p:nvPr/>
        </p:nvSpPr>
        <p:spPr>
          <a:xfrm>
            <a:off x="2286001" y="1676400"/>
            <a:ext cx="4251485" cy="2677656"/>
          </a:xfrm>
          <a:prstGeom prst="rect">
            <a:avLst/>
          </a:prstGeom>
          <a:noFill/>
        </p:spPr>
        <p:txBody>
          <a:bodyPr wrap="none" rtlCol="0">
            <a:spAutoFit/>
          </a:bodyPr>
          <a:lstStyle/>
          <a:p>
            <a:pPr marL="342900" indent="-342900">
              <a:buFontTx/>
              <a:buAutoNum type="arabicPeriod"/>
            </a:pPr>
            <a:r>
              <a:rPr lang="en-US" sz="2400" dirty="0">
                <a:solidFill>
                  <a:prstClr val="black"/>
                </a:solidFill>
              </a:rPr>
              <a:t>Introduction </a:t>
            </a:r>
          </a:p>
          <a:p>
            <a:pPr marL="342900" indent="-342900">
              <a:buFontTx/>
              <a:buAutoNum type="arabicPeriod"/>
            </a:pPr>
            <a:r>
              <a:rPr lang="en-US" sz="2400" dirty="0">
                <a:solidFill>
                  <a:prstClr val="black"/>
                </a:solidFill>
              </a:rPr>
              <a:t>Economic Factors </a:t>
            </a:r>
          </a:p>
          <a:p>
            <a:pPr marL="342900" indent="-342900">
              <a:buFontTx/>
              <a:buAutoNum type="arabicPeriod"/>
            </a:pPr>
            <a:r>
              <a:rPr lang="en-US" sz="2400" dirty="0">
                <a:solidFill>
                  <a:prstClr val="black"/>
                </a:solidFill>
              </a:rPr>
              <a:t>Doctrine of Racial Superiority </a:t>
            </a:r>
          </a:p>
          <a:p>
            <a:pPr marL="342900" indent="-342900">
              <a:buFontTx/>
              <a:buAutoNum type="arabicPeriod"/>
            </a:pPr>
            <a:r>
              <a:rPr lang="en-US" sz="2400" dirty="0">
                <a:solidFill>
                  <a:prstClr val="black"/>
                </a:solidFill>
              </a:rPr>
              <a:t>Religious Factors </a:t>
            </a:r>
          </a:p>
          <a:p>
            <a:pPr marL="342900" indent="-342900">
              <a:buFontTx/>
              <a:buAutoNum type="arabicPeriod"/>
            </a:pPr>
            <a:r>
              <a:rPr lang="en-US" sz="2400" dirty="0">
                <a:solidFill>
                  <a:prstClr val="black"/>
                </a:solidFill>
              </a:rPr>
              <a:t>Naval Policy </a:t>
            </a:r>
          </a:p>
          <a:p>
            <a:pPr marL="342900" indent="-342900">
              <a:buFontTx/>
              <a:buAutoNum type="arabicPeriod"/>
            </a:pPr>
            <a:r>
              <a:rPr lang="en-US" sz="2400" dirty="0">
                <a:solidFill>
                  <a:prstClr val="black"/>
                </a:solidFill>
              </a:rPr>
              <a:t>European Examples </a:t>
            </a:r>
          </a:p>
          <a:p>
            <a:pPr marL="342900" indent="-342900">
              <a:buFontTx/>
              <a:buAutoNum type="arabicPeriod"/>
            </a:pPr>
            <a:r>
              <a:rPr lang="en-US" sz="2400" dirty="0">
                <a:solidFill>
                  <a:prstClr val="black"/>
                </a:solidFill>
              </a:rPr>
              <a:t>Role of Leaders</a:t>
            </a:r>
            <a:endParaRPr lang="en-US" sz="2400" dirty="0">
              <a:solidFill>
                <a:prstClr val="black"/>
              </a:solidFill>
            </a:endParaRPr>
          </a:p>
        </p:txBody>
      </p:sp>
    </p:spTree>
    <p:extLst>
      <p:ext uri="{BB962C8B-B14F-4D97-AF65-F5344CB8AC3E}">
        <p14:creationId xmlns:p14="http://schemas.microsoft.com/office/powerpoint/2010/main" val="681391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774" y="39584"/>
            <a:ext cx="1371600" cy="1219200"/>
          </a:xfrm>
          <a:prstGeom prst="rect">
            <a:avLst/>
          </a:prstGeom>
        </p:spPr>
      </p:pic>
      <p:sp>
        <p:nvSpPr>
          <p:cNvPr id="3" name="TextBox 2"/>
          <p:cNvSpPr txBox="1"/>
          <p:nvPr/>
        </p:nvSpPr>
        <p:spPr>
          <a:xfrm>
            <a:off x="1676401" y="381001"/>
            <a:ext cx="7584375" cy="646331"/>
          </a:xfrm>
          <a:prstGeom prst="rect">
            <a:avLst/>
          </a:prstGeom>
          <a:noFill/>
        </p:spPr>
        <p:txBody>
          <a:bodyPr wrap="square" rtlCol="0">
            <a:spAutoFit/>
          </a:bodyPr>
          <a:lstStyle/>
          <a:p>
            <a:pPr algn="ctr"/>
            <a:r>
              <a:rPr lang="en-US" sz="3600" b="1" dirty="0">
                <a:solidFill>
                  <a:srgbClr val="FF0000"/>
                </a:solidFill>
              </a:rPr>
              <a:t>Progressive Era (1890-1917)</a:t>
            </a:r>
            <a:endParaRPr lang="en-US" sz="3600" b="1" dirty="0">
              <a:solidFill>
                <a:srgbClr val="FF0000"/>
              </a:solidFill>
            </a:endParaRPr>
          </a:p>
        </p:txBody>
      </p:sp>
      <p:sp>
        <p:nvSpPr>
          <p:cNvPr id="4" name="TextBox 3"/>
          <p:cNvSpPr txBox="1"/>
          <p:nvPr/>
        </p:nvSpPr>
        <p:spPr>
          <a:xfrm>
            <a:off x="2286000" y="1676400"/>
            <a:ext cx="6185348" cy="4154984"/>
          </a:xfrm>
          <a:prstGeom prst="rect">
            <a:avLst/>
          </a:prstGeom>
          <a:noFill/>
        </p:spPr>
        <p:txBody>
          <a:bodyPr wrap="none" rtlCol="0">
            <a:spAutoFit/>
          </a:bodyPr>
          <a:lstStyle/>
          <a:p>
            <a:pPr marL="342900" indent="-342900">
              <a:buFontTx/>
              <a:buAutoNum type="arabicPeriod"/>
            </a:pPr>
            <a:r>
              <a:rPr lang="en-US" sz="2400" dirty="0">
                <a:solidFill>
                  <a:prstClr val="black"/>
                </a:solidFill>
              </a:rPr>
              <a:t>Introduction</a:t>
            </a:r>
          </a:p>
          <a:p>
            <a:pPr marL="342900" indent="-342900">
              <a:buFontTx/>
              <a:buAutoNum type="arabicPeriod"/>
            </a:pPr>
            <a:r>
              <a:rPr lang="en-US" sz="2400" dirty="0">
                <a:solidFill>
                  <a:prstClr val="black"/>
                </a:solidFill>
              </a:rPr>
              <a:t>Two categories of progressives</a:t>
            </a:r>
            <a:br>
              <a:rPr lang="en-US" sz="2400" dirty="0">
                <a:solidFill>
                  <a:prstClr val="black"/>
                </a:solidFill>
              </a:rPr>
            </a:br>
            <a:r>
              <a:rPr lang="en-US" sz="2400" dirty="0">
                <a:solidFill>
                  <a:prstClr val="black"/>
                </a:solidFill>
              </a:rPr>
              <a:t>a.  Western (Agrarian) </a:t>
            </a:r>
            <a:br>
              <a:rPr lang="en-US" sz="2400" dirty="0">
                <a:solidFill>
                  <a:prstClr val="black"/>
                </a:solidFill>
              </a:rPr>
            </a:br>
            <a:r>
              <a:rPr lang="en-US" sz="2400" dirty="0">
                <a:solidFill>
                  <a:prstClr val="black"/>
                </a:solidFill>
              </a:rPr>
              <a:t>b. Eastern </a:t>
            </a:r>
            <a:br>
              <a:rPr lang="en-US" sz="2400" dirty="0">
                <a:solidFill>
                  <a:prstClr val="black"/>
                </a:solidFill>
              </a:rPr>
            </a:br>
            <a:r>
              <a:rPr lang="en-US" sz="2400" dirty="0">
                <a:solidFill>
                  <a:prstClr val="black"/>
                </a:solidFill>
              </a:rPr>
              <a:t>How state should interfere to protect weaker.</a:t>
            </a:r>
          </a:p>
          <a:p>
            <a:pPr marL="342900" indent="-342900">
              <a:buFontTx/>
              <a:buAutoNum type="arabicPeriod"/>
            </a:pPr>
            <a:r>
              <a:rPr lang="en-US" sz="2400" dirty="0">
                <a:solidFill>
                  <a:prstClr val="black"/>
                </a:solidFill>
              </a:rPr>
              <a:t>Reforms:</a:t>
            </a:r>
          </a:p>
          <a:p>
            <a:pPr marL="342900" indent="-342900"/>
            <a:r>
              <a:rPr lang="en-US" sz="2400" dirty="0">
                <a:solidFill>
                  <a:prstClr val="black"/>
                </a:solidFill>
              </a:rPr>
              <a:t>      a. At Local Level</a:t>
            </a:r>
          </a:p>
          <a:p>
            <a:pPr marL="342900" indent="-342900"/>
            <a:r>
              <a:rPr lang="en-US" sz="2400" dirty="0">
                <a:solidFill>
                  <a:prstClr val="black"/>
                </a:solidFill>
              </a:rPr>
              <a:t>      b. At State Level</a:t>
            </a:r>
          </a:p>
          <a:p>
            <a:pPr marL="342900" indent="-342900"/>
            <a:r>
              <a:rPr lang="en-US" sz="2400" dirty="0">
                <a:solidFill>
                  <a:prstClr val="black"/>
                </a:solidFill>
              </a:rPr>
              <a:t>      c. At National Level</a:t>
            </a:r>
          </a:p>
          <a:p>
            <a:pPr marL="342900" indent="-342900"/>
            <a:r>
              <a:rPr lang="en-US" sz="2400" dirty="0">
                <a:solidFill>
                  <a:prstClr val="black"/>
                </a:solidFill>
              </a:rPr>
              <a:t>4. Impacts of Movement </a:t>
            </a:r>
          </a:p>
          <a:p>
            <a:pPr marL="342900" indent="-342900"/>
            <a:endParaRPr lang="en-US" sz="2400" dirty="0">
              <a:solidFill>
                <a:prstClr val="black"/>
              </a:solidFill>
            </a:endParaRPr>
          </a:p>
        </p:txBody>
      </p:sp>
    </p:spTree>
    <p:extLst>
      <p:ext uri="{BB962C8B-B14F-4D97-AF65-F5344CB8AC3E}">
        <p14:creationId xmlns:p14="http://schemas.microsoft.com/office/powerpoint/2010/main" val="1139899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137" y="457200"/>
            <a:ext cx="8603726" cy="5867400"/>
          </a:xfrm>
          <a:prstGeom prst="rect">
            <a:avLst/>
          </a:prstGeom>
        </p:spPr>
      </p:pic>
    </p:spTree>
    <p:extLst>
      <p:ext uri="{BB962C8B-B14F-4D97-AF65-F5344CB8AC3E}">
        <p14:creationId xmlns:p14="http://schemas.microsoft.com/office/powerpoint/2010/main" val="10930527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774" y="39584"/>
            <a:ext cx="1371600" cy="1219200"/>
          </a:xfrm>
          <a:prstGeom prst="rect">
            <a:avLst/>
          </a:prstGeom>
        </p:spPr>
      </p:pic>
      <p:sp>
        <p:nvSpPr>
          <p:cNvPr id="3" name="TextBox 2"/>
          <p:cNvSpPr txBox="1"/>
          <p:nvPr/>
        </p:nvSpPr>
        <p:spPr>
          <a:xfrm>
            <a:off x="1676401" y="228601"/>
            <a:ext cx="7584375" cy="1200329"/>
          </a:xfrm>
          <a:prstGeom prst="rect">
            <a:avLst/>
          </a:prstGeom>
          <a:noFill/>
        </p:spPr>
        <p:txBody>
          <a:bodyPr wrap="square" rtlCol="0">
            <a:spAutoFit/>
          </a:bodyPr>
          <a:lstStyle/>
          <a:p>
            <a:pPr algn="ctr"/>
            <a:r>
              <a:rPr lang="en-US" sz="3600" b="1" dirty="0">
                <a:solidFill>
                  <a:srgbClr val="FF0000"/>
                </a:solidFill>
              </a:rPr>
              <a:t>Open Door Policy (1899) and Relation with Japan</a:t>
            </a:r>
            <a:endParaRPr lang="en-US" sz="3600" b="1" dirty="0">
              <a:solidFill>
                <a:srgbClr val="FF0000"/>
              </a:solidFill>
            </a:endParaRPr>
          </a:p>
        </p:txBody>
      </p:sp>
      <p:sp>
        <p:nvSpPr>
          <p:cNvPr id="4" name="TextBox 3"/>
          <p:cNvSpPr txBox="1"/>
          <p:nvPr/>
        </p:nvSpPr>
        <p:spPr>
          <a:xfrm>
            <a:off x="2286001" y="1676400"/>
            <a:ext cx="6116161" cy="1938992"/>
          </a:xfrm>
          <a:prstGeom prst="rect">
            <a:avLst/>
          </a:prstGeom>
          <a:noFill/>
        </p:spPr>
        <p:txBody>
          <a:bodyPr wrap="none" rtlCol="0">
            <a:spAutoFit/>
          </a:bodyPr>
          <a:lstStyle/>
          <a:p>
            <a:pPr marL="342900" indent="-342900"/>
            <a:r>
              <a:rPr lang="en-US" sz="2400" dirty="0">
                <a:solidFill>
                  <a:prstClr val="black"/>
                </a:solidFill>
              </a:rPr>
              <a:t>1. </a:t>
            </a:r>
            <a:r>
              <a:rPr lang="en-US" sz="2400" dirty="0">
                <a:solidFill>
                  <a:prstClr val="black"/>
                </a:solidFill>
              </a:rPr>
              <a:t>Open Door </a:t>
            </a:r>
            <a:r>
              <a:rPr lang="en-US" sz="2400" dirty="0" smtClean="0">
                <a:solidFill>
                  <a:prstClr val="black"/>
                </a:solidFill>
              </a:rPr>
              <a:t>Policy (John Hay)</a:t>
            </a:r>
            <a:endParaRPr lang="en-US" sz="2400" dirty="0">
              <a:solidFill>
                <a:prstClr val="black"/>
              </a:solidFill>
            </a:endParaRPr>
          </a:p>
          <a:p>
            <a:pPr marL="342900" indent="-342900"/>
            <a:r>
              <a:rPr lang="en-US" sz="2400" dirty="0">
                <a:solidFill>
                  <a:prstClr val="black"/>
                </a:solidFill>
              </a:rPr>
              <a:t>2. US-Japan Relations from 1890-1917</a:t>
            </a:r>
          </a:p>
          <a:p>
            <a:pPr marL="342900" indent="-342900"/>
            <a:r>
              <a:rPr lang="en-US" sz="2400" dirty="0">
                <a:solidFill>
                  <a:prstClr val="black"/>
                </a:solidFill>
              </a:rPr>
              <a:t>   a. Open Door and Japan </a:t>
            </a:r>
          </a:p>
          <a:p>
            <a:pPr marL="342900" indent="-342900"/>
            <a:r>
              <a:rPr lang="en-US" sz="2400" dirty="0">
                <a:solidFill>
                  <a:prstClr val="black"/>
                </a:solidFill>
              </a:rPr>
              <a:t>   b. America-Japan Relations under Roosevelt </a:t>
            </a:r>
          </a:p>
          <a:p>
            <a:pPr marL="342900" indent="-342900"/>
            <a:r>
              <a:rPr lang="en-US" sz="2400" dirty="0">
                <a:solidFill>
                  <a:prstClr val="black"/>
                </a:solidFill>
              </a:rPr>
              <a:t>3. American Relations with Japan under Wilson</a:t>
            </a:r>
          </a:p>
        </p:txBody>
      </p:sp>
    </p:spTree>
    <p:extLst>
      <p:ext uri="{BB962C8B-B14F-4D97-AF65-F5344CB8AC3E}">
        <p14:creationId xmlns:p14="http://schemas.microsoft.com/office/powerpoint/2010/main" val="38175269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774" y="39584"/>
            <a:ext cx="1371600" cy="1219200"/>
          </a:xfrm>
          <a:prstGeom prst="rect">
            <a:avLst/>
          </a:prstGeom>
        </p:spPr>
      </p:pic>
      <p:sp>
        <p:nvSpPr>
          <p:cNvPr id="3" name="TextBox 2"/>
          <p:cNvSpPr txBox="1"/>
          <p:nvPr/>
        </p:nvSpPr>
        <p:spPr>
          <a:xfrm>
            <a:off x="1676401" y="228601"/>
            <a:ext cx="7584375" cy="1200329"/>
          </a:xfrm>
          <a:prstGeom prst="rect">
            <a:avLst/>
          </a:prstGeom>
          <a:noFill/>
        </p:spPr>
        <p:txBody>
          <a:bodyPr wrap="square" rtlCol="0">
            <a:spAutoFit/>
          </a:bodyPr>
          <a:lstStyle/>
          <a:p>
            <a:pPr algn="ctr"/>
            <a:r>
              <a:rPr lang="en-US" sz="3600" b="1" dirty="0">
                <a:solidFill>
                  <a:srgbClr val="FF0000"/>
                </a:solidFill>
              </a:rPr>
              <a:t>Big Stick Democracy of Theodore Roosevelt and Dollar Diplomacy of Taft</a:t>
            </a:r>
            <a:endParaRPr lang="en-US" sz="3600" b="1" dirty="0">
              <a:solidFill>
                <a:srgbClr val="FF0000"/>
              </a:solidFill>
            </a:endParaRPr>
          </a:p>
        </p:txBody>
      </p:sp>
      <p:sp>
        <p:nvSpPr>
          <p:cNvPr id="4" name="TextBox 3"/>
          <p:cNvSpPr txBox="1"/>
          <p:nvPr/>
        </p:nvSpPr>
        <p:spPr>
          <a:xfrm>
            <a:off x="2286000" y="1676401"/>
            <a:ext cx="6771534" cy="1200329"/>
          </a:xfrm>
          <a:prstGeom prst="rect">
            <a:avLst/>
          </a:prstGeom>
          <a:noFill/>
        </p:spPr>
        <p:txBody>
          <a:bodyPr wrap="none" rtlCol="0">
            <a:spAutoFit/>
          </a:bodyPr>
          <a:lstStyle/>
          <a:p>
            <a:pPr marL="342900" indent="-342900">
              <a:buFontTx/>
              <a:buAutoNum type="arabicPeriod"/>
            </a:pPr>
            <a:r>
              <a:rPr lang="en-US" sz="2400" dirty="0">
                <a:solidFill>
                  <a:prstClr val="black"/>
                </a:solidFill>
              </a:rPr>
              <a:t>Big Stick Diplomacy (1901)</a:t>
            </a:r>
            <a:br>
              <a:rPr lang="en-US" sz="2400" dirty="0">
                <a:solidFill>
                  <a:prstClr val="black"/>
                </a:solidFill>
              </a:rPr>
            </a:br>
            <a:r>
              <a:rPr lang="en-US" sz="2400" dirty="0">
                <a:solidFill>
                  <a:prstClr val="black"/>
                </a:solidFill>
              </a:rPr>
              <a:t>“Speak softly and carry a big stick, you will go far”.</a:t>
            </a:r>
          </a:p>
          <a:p>
            <a:pPr marL="342900" indent="-342900">
              <a:buFontTx/>
              <a:buAutoNum type="arabicPeriod"/>
            </a:pPr>
            <a:r>
              <a:rPr lang="en-US" sz="2400" dirty="0">
                <a:solidFill>
                  <a:prstClr val="black"/>
                </a:solidFill>
              </a:rPr>
              <a:t>Dollar Diplomacy  </a:t>
            </a:r>
          </a:p>
        </p:txBody>
      </p:sp>
    </p:spTree>
    <p:extLst>
      <p:ext uri="{BB962C8B-B14F-4D97-AF65-F5344CB8AC3E}">
        <p14:creationId xmlns:p14="http://schemas.microsoft.com/office/powerpoint/2010/main" val="7274710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774" y="39584"/>
            <a:ext cx="1371600" cy="1219200"/>
          </a:xfrm>
          <a:prstGeom prst="rect">
            <a:avLst/>
          </a:prstGeom>
        </p:spPr>
      </p:pic>
      <p:sp>
        <p:nvSpPr>
          <p:cNvPr id="3" name="TextBox 2"/>
          <p:cNvSpPr txBox="1"/>
          <p:nvPr/>
        </p:nvSpPr>
        <p:spPr>
          <a:xfrm>
            <a:off x="1524001" y="304801"/>
            <a:ext cx="7584375" cy="1200329"/>
          </a:xfrm>
          <a:prstGeom prst="rect">
            <a:avLst/>
          </a:prstGeom>
          <a:noFill/>
        </p:spPr>
        <p:txBody>
          <a:bodyPr wrap="square" rtlCol="0">
            <a:spAutoFit/>
          </a:bodyPr>
          <a:lstStyle/>
          <a:p>
            <a:pPr algn="ctr"/>
            <a:r>
              <a:rPr lang="en-US" sz="3600" b="1" dirty="0">
                <a:solidFill>
                  <a:srgbClr val="FF0000"/>
                </a:solidFill>
              </a:rPr>
              <a:t>New Freedom Program/Legislative Record of Wilson</a:t>
            </a:r>
            <a:endParaRPr lang="en-US" sz="3600" b="1" dirty="0">
              <a:solidFill>
                <a:srgbClr val="FF0000"/>
              </a:solidFill>
            </a:endParaRPr>
          </a:p>
        </p:txBody>
      </p:sp>
      <p:sp>
        <p:nvSpPr>
          <p:cNvPr id="4" name="TextBox 3"/>
          <p:cNvSpPr txBox="1"/>
          <p:nvPr/>
        </p:nvSpPr>
        <p:spPr>
          <a:xfrm>
            <a:off x="2286000" y="1676400"/>
            <a:ext cx="5241756" cy="1938992"/>
          </a:xfrm>
          <a:prstGeom prst="rect">
            <a:avLst/>
          </a:prstGeom>
          <a:noFill/>
        </p:spPr>
        <p:txBody>
          <a:bodyPr wrap="none" rtlCol="0">
            <a:spAutoFit/>
          </a:bodyPr>
          <a:lstStyle/>
          <a:p>
            <a:pPr marL="342900" indent="-342900">
              <a:buFontTx/>
              <a:buAutoNum type="arabicPeriod"/>
            </a:pPr>
            <a:r>
              <a:rPr lang="en-US" sz="2400" dirty="0">
                <a:solidFill>
                  <a:prstClr val="black"/>
                </a:solidFill>
              </a:rPr>
              <a:t>Introduction</a:t>
            </a:r>
          </a:p>
          <a:p>
            <a:pPr marL="342900" indent="-342900">
              <a:buFontTx/>
              <a:buAutoNum type="arabicPeriod"/>
            </a:pPr>
            <a:r>
              <a:rPr lang="en-US" sz="2400" dirty="0">
                <a:solidFill>
                  <a:prstClr val="black"/>
                </a:solidFill>
              </a:rPr>
              <a:t>Tariff Revision </a:t>
            </a:r>
          </a:p>
          <a:p>
            <a:pPr marL="342900" indent="-342900">
              <a:buFontTx/>
              <a:buAutoNum type="arabicPeriod"/>
            </a:pPr>
            <a:r>
              <a:rPr lang="en-US" sz="2400" dirty="0">
                <a:solidFill>
                  <a:prstClr val="black"/>
                </a:solidFill>
              </a:rPr>
              <a:t>Banking Reforms: Federal Reserve Act</a:t>
            </a:r>
          </a:p>
          <a:p>
            <a:pPr marL="342900" indent="-342900">
              <a:buFontTx/>
              <a:buAutoNum type="arabicPeriod"/>
            </a:pPr>
            <a:r>
              <a:rPr lang="en-US" sz="2400" dirty="0">
                <a:solidFill>
                  <a:prstClr val="black"/>
                </a:solidFill>
              </a:rPr>
              <a:t>Anti-Trust Legislation </a:t>
            </a:r>
          </a:p>
          <a:p>
            <a:pPr marL="342900" indent="-342900">
              <a:buFontTx/>
              <a:buAutoNum type="arabicPeriod"/>
            </a:pPr>
            <a:r>
              <a:rPr lang="en-US" sz="2400" dirty="0">
                <a:solidFill>
                  <a:prstClr val="black"/>
                </a:solidFill>
              </a:rPr>
              <a:t>Other Progressive Laws  </a:t>
            </a:r>
          </a:p>
        </p:txBody>
      </p:sp>
    </p:spTree>
    <p:extLst>
      <p:ext uri="{BB962C8B-B14F-4D97-AF65-F5344CB8AC3E}">
        <p14:creationId xmlns:p14="http://schemas.microsoft.com/office/powerpoint/2010/main" val="34962555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_M._Flagg,_I_Want_You_for_U.S._Army_poster_(1917).jpg"/>
          <p:cNvPicPr>
            <a:picLocks noChangeAspect="1"/>
          </p:cNvPicPr>
          <p:nvPr/>
        </p:nvPicPr>
        <p:blipFill>
          <a:blip r:embed="rId2"/>
          <a:stretch>
            <a:fillRect/>
          </a:stretch>
        </p:blipFill>
        <p:spPr>
          <a:xfrm>
            <a:off x="2362200" y="0"/>
            <a:ext cx="7467600" cy="6858000"/>
          </a:xfrm>
          <a:prstGeom prst="rect">
            <a:avLst/>
          </a:prstGeom>
        </p:spPr>
      </p:pic>
    </p:spTree>
    <p:extLst>
      <p:ext uri="{BB962C8B-B14F-4D97-AF65-F5344CB8AC3E}">
        <p14:creationId xmlns:p14="http://schemas.microsoft.com/office/powerpoint/2010/main" val="22825160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774" y="39584"/>
            <a:ext cx="1371600" cy="1219200"/>
          </a:xfrm>
          <a:prstGeom prst="rect">
            <a:avLst/>
          </a:prstGeom>
        </p:spPr>
      </p:pic>
      <p:sp>
        <p:nvSpPr>
          <p:cNvPr id="3" name="TextBox 2"/>
          <p:cNvSpPr txBox="1"/>
          <p:nvPr/>
        </p:nvSpPr>
        <p:spPr>
          <a:xfrm>
            <a:off x="1676400" y="151847"/>
            <a:ext cx="7584375" cy="1754326"/>
          </a:xfrm>
          <a:prstGeom prst="rect">
            <a:avLst/>
          </a:prstGeom>
          <a:noFill/>
        </p:spPr>
        <p:txBody>
          <a:bodyPr wrap="square" rtlCol="0">
            <a:spAutoFit/>
          </a:bodyPr>
          <a:lstStyle/>
          <a:p>
            <a:pPr algn="ctr"/>
            <a:r>
              <a:rPr lang="en-US" sz="3600" b="1" dirty="0">
                <a:solidFill>
                  <a:srgbClr val="FF0000"/>
                </a:solidFill>
              </a:rPr>
              <a:t>Factors Responsible for US entry into WW1 &amp; Consequences of US entry into WW1.</a:t>
            </a:r>
            <a:endParaRPr lang="en-US" sz="3600" b="1" dirty="0">
              <a:solidFill>
                <a:srgbClr val="FF0000"/>
              </a:solidFill>
            </a:endParaRPr>
          </a:p>
        </p:txBody>
      </p:sp>
      <p:sp>
        <p:nvSpPr>
          <p:cNvPr id="4" name="TextBox 3"/>
          <p:cNvSpPr txBox="1"/>
          <p:nvPr/>
        </p:nvSpPr>
        <p:spPr>
          <a:xfrm>
            <a:off x="2286000" y="1676401"/>
            <a:ext cx="8143320" cy="4524315"/>
          </a:xfrm>
          <a:prstGeom prst="rect">
            <a:avLst/>
          </a:prstGeom>
          <a:noFill/>
        </p:spPr>
        <p:txBody>
          <a:bodyPr wrap="none" rtlCol="0">
            <a:spAutoFit/>
          </a:bodyPr>
          <a:lstStyle/>
          <a:p>
            <a:pPr marL="342900" indent="-342900">
              <a:buFontTx/>
              <a:buAutoNum type="arabicPeriod"/>
            </a:pPr>
            <a:r>
              <a:rPr lang="en-US" sz="2400" dirty="0">
                <a:solidFill>
                  <a:prstClr val="black"/>
                </a:solidFill>
              </a:rPr>
              <a:t>Causes of US entry</a:t>
            </a:r>
          </a:p>
          <a:p>
            <a:pPr marL="342900" indent="-342900"/>
            <a:r>
              <a:rPr lang="en-US" sz="2400" dirty="0">
                <a:solidFill>
                  <a:prstClr val="black"/>
                </a:solidFill>
              </a:rPr>
              <a:t>    a. Ethnic Factors</a:t>
            </a:r>
          </a:p>
          <a:p>
            <a:pPr marL="342900" indent="-342900"/>
            <a:r>
              <a:rPr lang="en-US" sz="2400" dirty="0">
                <a:solidFill>
                  <a:prstClr val="black"/>
                </a:solidFill>
              </a:rPr>
              <a:t>    b. Economic Factors</a:t>
            </a:r>
          </a:p>
          <a:p>
            <a:pPr marL="342900" indent="-342900"/>
            <a:r>
              <a:rPr lang="en-US" sz="2400" dirty="0">
                <a:solidFill>
                  <a:prstClr val="black"/>
                </a:solidFill>
              </a:rPr>
              <a:t>    c. Aggressive Diplomacy of Germany</a:t>
            </a:r>
          </a:p>
          <a:p>
            <a:pPr marL="342900" indent="-342900"/>
            <a:r>
              <a:rPr lang="en-US" sz="2400" dirty="0">
                <a:solidFill>
                  <a:prstClr val="black"/>
                </a:solidFill>
              </a:rPr>
              <a:t>    d. Other Causes (</a:t>
            </a:r>
            <a:r>
              <a:rPr lang="en-US" sz="2400" dirty="0" err="1">
                <a:solidFill>
                  <a:prstClr val="black"/>
                </a:solidFill>
              </a:rPr>
              <a:t>eg</a:t>
            </a:r>
            <a:r>
              <a:rPr lang="en-US" sz="2400" dirty="0">
                <a:solidFill>
                  <a:prstClr val="black"/>
                </a:solidFill>
              </a:rPr>
              <a:t>. Zimmermann Note, Revolution in Russia)</a:t>
            </a:r>
          </a:p>
          <a:p>
            <a:pPr marL="342900" indent="-342900"/>
            <a:r>
              <a:rPr lang="en-US" sz="2400" dirty="0">
                <a:solidFill>
                  <a:prstClr val="black"/>
                </a:solidFill>
              </a:rPr>
              <a:t>    e. Japan’s Violation of O.D.P.</a:t>
            </a:r>
          </a:p>
          <a:p>
            <a:pPr marL="342900" indent="-342900"/>
            <a:r>
              <a:rPr lang="en-US" sz="2400" dirty="0">
                <a:solidFill>
                  <a:prstClr val="black"/>
                </a:solidFill>
              </a:rPr>
              <a:t>2. Consequences of US entry </a:t>
            </a:r>
          </a:p>
          <a:p>
            <a:pPr marL="342900" indent="-342900"/>
            <a:r>
              <a:rPr lang="en-US" sz="2400" dirty="0">
                <a:solidFill>
                  <a:prstClr val="black"/>
                </a:solidFill>
              </a:rPr>
              <a:t>    a. Supply of Men</a:t>
            </a:r>
          </a:p>
          <a:p>
            <a:pPr marL="342900" indent="-342900"/>
            <a:r>
              <a:rPr lang="en-US" sz="2400" dirty="0">
                <a:solidFill>
                  <a:prstClr val="black"/>
                </a:solidFill>
              </a:rPr>
              <a:t>    b. Supply of Finances </a:t>
            </a:r>
          </a:p>
          <a:p>
            <a:pPr marL="342900" indent="-342900"/>
            <a:r>
              <a:rPr lang="en-US" sz="2400" dirty="0">
                <a:solidFill>
                  <a:prstClr val="black"/>
                </a:solidFill>
              </a:rPr>
              <a:t>    c. Extension of Govt. Control </a:t>
            </a:r>
          </a:p>
          <a:p>
            <a:pPr marL="342900" indent="-342900"/>
            <a:r>
              <a:rPr lang="en-US" sz="2400" dirty="0">
                <a:solidFill>
                  <a:prstClr val="black"/>
                </a:solidFill>
              </a:rPr>
              <a:t>    d. Labor in War Time </a:t>
            </a:r>
          </a:p>
          <a:p>
            <a:pPr marL="342900" indent="-342900"/>
            <a:endParaRPr lang="en-US" sz="2400" dirty="0">
              <a:solidFill>
                <a:prstClr val="black"/>
              </a:solidFill>
            </a:endParaRPr>
          </a:p>
        </p:txBody>
      </p:sp>
    </p:spTree>
    <p:extLst>
      <p:ext uri="{BB962C8B-B14F-4D97-AF65-F5344CB8AC3E}">
        <p14:creationId xmlns:p14="http://schemas.microsoft.com/office/powerpoint/2010/main" val="8119159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774" y="39584"/>
            <a:ext cx="1371600" cy="1219200"/>
          </a:xfrm>
          <a:prstGeom prst="rect">
            <a:avLst/>
          </a:prstGeom>
        </p:spPr>
      </p:pic>
      <p:sp>
        <p:nvSpPr>
          <p:cNvPr id="3" name="TextBox 2"/>
          <p:cNvSpPr txBox="1"/>
          <p:nvPr/>
        </p:nvSpPr>
        <p:spPr>
          <a:xfrm>
            <a:off x="1676401" y="228601"/>
            <a:ext cx="7584375" cy="646331"/>
          </a:xfrm>
          <a:prstGeom prst="rect">
            <a:avLst/>
          </a:prstGeom>
          <a:noFill/>
        </p:spPr>
        <p:txBody>
          <a:bodyPr wrap="square" rtlCol="0">
            <a:spAutoFit/>
          </a:bodyPr>
          <a:lstStyle/>
          <a:p>
            <a:pPr algn="ctr"/>
            <a:r>
              <a:rPr lang="en-US" sz="3600" b="1" dirty="0">
                <a:solidFill>
                  <a:srgbClr val="FF0000"/>
                </a:solidFill>
              </a:rPr>
              <a:t>Fourteen Points of Woodrow Wilson</a:t>
            </a:r>
            <a:endParaRPr lang="en-US" sz="3600" b="1" dirty="0">
              <a:solidFill>
                <a:srgbClr val="FF0000"/>
              </a:solidFill>
            </a:endParaRPr>
          </a:p>
        </p:txBody>
      </p:sp>
      <p:sp>
        <p:nvSpPr>
          <p:cNvPr id="4" name="TextBox 3"/>
          <p:cNvSpPr txBox="1"/>
          <p:nvPr/>
        </p:nvSpPr>
        <p:spPr>
          <a:xfrm>
            <a:off x="2133600" y="1066801"/>
            <a:ext cx="7791364" cy="6001643"/>
          </a:xfrm>
          <a:prstGeom prst="rect">
            <a:avLst/>
          </a:prstGeom>
          <a:noFill/>
        </p:spPr>
        <p:txBody>
          <a:bodyPr wrap="none" rtlCol="0">
            <a:spAutoFit/>
          </a:bodyPr>
          <a:lstStyle/>
          <a:p>
            <a:pPr marL="342900" indent="-342900">
              <a:buFontTx/>
              <a:buAutoNum type="arabicPeriod"/>
            </a:pPr>
            <a:r>
              <a:rPr lang="en-US" sz="2400" dirty="0">
                <a:solidFill>
                  <a:prstClr val="black"/>
                </a:solidFill>
              </a:rPr>
              <a:t>Abolishment of secret Treaties </a:t>
            </a:r>
          </a:p>
          <a:p>
            <a:pPr marL="342900" indent="-342900">
              <a:buFontTx/>
              <a:buAutoNum type="arabicPeriod"/>
            </a:pPr>
            <a:r>
              <a:rPr lang="en-US" sz="2400" dirty="0">
                <a:solidFill>
                  <a:prstClr val="black"/>
                </a:solidFill>
              </a:rPr>
              <a:t>Freedom of seas</a:t>
            </a:r>
          </a:p>
          <a:p>
            <a:pPr marL="342900" indent="-342900">
              <a:buFontTx/>
              <a:buAutoNum type="arabicPeriod"/>
            </a:pPr>
            <a:r>
              <a:rPr lang="en-US" sz="2400" dirty="0">
                <a:solidFill>
                  <a:prstClr val="black"/>
                </a:solidFill>
              </a:rPr>
              <a:t>Removal of Economic barriers and equality of trades</a:t>
            </a:r>
          </a:p>
          <a:p>
            <a:pPr marL="342900" indent="-342900">
              <a:buFontTx/>
              <a:buAutoNum type="arabicPeriod"/>
            </a:pPr>
            <a:r>
              <a:rPr lang="en-US" sz="2400" dirty="0">
                <a:solidFill>
                  <a:prstClr val="black"/>
                </a:solidFill>
              </a:rPr>
              <a:t>Reductions of Armaments</a:t>
            </a:r>
          </a:p>
          <a:p>
            <a:pPr marL="342900" indent="-342900">
              <a:buFontTx/>
              <a:buAutoNum type="arabicPeriod"/>
            </a:pPr>
            <a:r>
              <a:rPr lang="en-US" sz="2400" dirty="0">
                <a:solidFill>
                  <a:prstClr val="black"/>
                </a:solidFill>
              </a:rPr>
              <a:t>Adjustment of colonial claims </a:t>
            </a:r>
          </a:p>
          <a:p>
            <a:pPr marL="342900" indent="-342900">
              <a:buFontTx/>
              <a:buAutoNum type="arabicPeriod"/>
            </a:pPr>
            <a:r>
              <a:rPr lang="en-US" sz="2400" dirty="0">
                <a:solidFill>
                  <a:prstClr val="black"/>
                </a:solidFill>
              </a:rPr>
              <a:t>Evocation of Russian’s territory</a:t>
            </a:r>
          </a:p>
          <a:p>
            <a:pPr marL="342900" indent="-342900">
              <a:buFontTx/>
              <a:buAutoNum type="arabicPeriod"/>
            </a:pPr>
            <a:r>
              <a:rPr lang="en-US" sz="2400" dirty="0">
                <a:solidFill>
                  <a:prstClr val="black"/>
                </a:solidFill>
              </a:rPr>
              <a:t>Preservation of Belgium territory</a:t>
            </a:r>
          </a:p>
          <a:p>
            <a:pPr marL="342900" indent="-342900">
              <a:buFontTx/>
              <a:buAutoNum type="arabicPeriod"/>
            </a:pPr>
            <a:r>
              <a:rPr lang="en-US" sz="2400" dirty="0">
                <a:solidFill>
                  <a:prstClr val="black"/>
                </a:solidFill>
              </a:rPr>
              <a:t>Restoration of French territory</a:t>
            </a:r>
          </a:p>
          <a:p>
            <a:pPr marL="342900" indent="-342900">
              <a:buFontTx/>
              <a:buAutoNum type="arabicPeriod"/>
            </a:pPr>
            <a:r>
              <a:rPr lang="en-US" sz="2400" dirty="0">
                <a:solidFill>
                  <a:prstClr val="black"/>
                </a:solidFill>
              </a:rPr>
              <a:t>Readjustment of Italian frontiers </a:t>
            </a:r>
          </a:p>
          <a:p>
            <a:pPr marL="342900" indent="-342900">
              <a:buFontTx/>
              <a:buAutoNum type="arabicPeriod"/>
            </a:pPr>
            <a:r>
              <a:rPr lang="en-US" sz="2400" dirty="0">
                <a:solidFill>
                  <a:prstClr val="black"/>
                </a:solidFill>
              </a:rPr>
              <a:t>Division and Autonomous development of Austria-Hungry</a:t>
            </a:r>
          </a:p>
          <a:p>
            <a:pPr marL="342900" indent="-342900">
              <a:buFontTx/>
              <a:buAutoNum type="arabicPeriod"/>
            </a:pPr>
            <a:r>
              <a:rPr lang="en-US" sz="2400" dirty="0">
                <a:solidFill>
                  <a:prstClr val="black"/>
                </a:solidFill>
              </a:rPr>
              <a:t>Redrawing Balkan boundaries </a:t>
            </a:r>
          </a:p>
          <a:p>
            <a:pPr marL="342900" indent="-342900">
              <a:buFontTx/>
              <a:buAutoNum type="arabicPeriod"/>
            </a:pPr>
            <a:r>
              <a:rPr lang="en-US" sz="2400" dirty="0">
                <a:solidFill>
                  <a:prstClr val="black"/>
                </a:solidFill>
              </a:rPr>
              <a:t> Limitations on Turkey</a:t>
            </a:r>
          </a:p>
          <a:p>
            <a:pPr marL="342900" indent="-342900">
              <a:buFontTx/>
              <a:buAutoNum type="arabicPeriod"/>
            </a:pPr>
            <a:r>
              <a:rPr lang="en-US" sz="2400" dirty="0">
                <a:solidFill>
                  <a:prstClr val="black"/>
                </a:solidFill>
              </a:rPr>
              <a:t>Establishment of Independent Poland</a:t>
            </a:r>
          </a:p>
          <a:p>
            <a:pPr marL="342900" indent="-342900">
              <a:buFontTx/>
              <a:buAutoNum type="arabicPeriod"/>
            </a:pPr>
            <a:r>
              <a:rPr lang="en-US" sz="2400" dirty="0">
                <a:solidFill>
                  <a:prstClr val="black"/>
                </a:solidFill>
              </a:rPr>
              <a:t>League of Nations</a:t>
            </a:r>
          </a:p>
          <a:p>
            <a:pPr marL="342900" indent="-342900">
              <a:buFontTx/>
              <a:buAutoNum type="arabicPeriod"/>
            </a:pPr>
            <a:endParaRPr lang="en-US" sz="2400" dirty="0">
              <a:solidFill>
                <a:prstClr val="black"/>
              </a:solidFill>
            </a:endParaRPr>
          </a:p>
          <a:p>
            <a:pPr marL="342900" indent="-342900">
              <a:buFontTx/>
              <a:buAutoNum type="arabicPeriod"/>
            </a:pPr>
            <a:endParaRPr lang="en-US" sz="2400" dirty="0">
              <a:solidFill>
                <a:prstClr val="black"/>
              </a:solidFill>
            </a:endParaRPr>
          </a:p>
        </p:txBody>
      </p:sp>
    </p:spTree>
    <p:extLst>
      <p:ext uri="{BB962C8B-B14F-4D97-AF65-F5344CB8AC3E}">
        <p14:creationId xmlns:p14="http://schemas.microsoft.com/office/powerpoint/2010/main" val="27497076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774" y="39584"/>
            <a:ext cx="1371600" cy="1219200"/>
          </a:xfrm>
          <a:prstGeom prst="rect">
            <a:avLst/>
          </a:prstGeom>
        </p:spPr>
      </p:pic>
      <p:sp>
        <p:nvSpPr>
          <p:cNvPr id="3" name="TextBox 2"/>
          <p:cNvSpPr txBox="1"/>
          <p:nvPr/>
        </p:nvSpPr>
        <p:spPr>
          <a:xfrm>
            <a:off x="1524001" y="228601"/>
            <a:ext cx="7584375" cy="1200329"/>
          </a:xfrm>
          <a:prstGeom prst="rect">
            <a:avLst/>
          </a:prstGeom>
          <a:noFill/>
        </p:spPr>
        <p:txBody>
          <a:bodyPr wrap="square" rtlCol="0">
            <a:spAutoFit/>
          </a:bodyPr>
          <a:lstStyle/>
          <a:p>
            <a:pPr algn="ctr"/>
            <a:r>
              <a:rPr lang="en-US" sz="3600" b="1" dirty="0">
                <a:solidFill>
                  <a:srgbClr val="FF0000"/>
                </a:solidFill>
              </a:rPr>
              <a:t>Rejection of the Treaty of Versailles and League of Nation by US (1919)</a:t>
            </a:r>
            <a:endParaRPr lang="en-US" sz="3600" b="1" dirty="0">
              <a:solidFill>
                <a:srgbClr val="FF0000"/>
              </a:solidFill>
            </a:endParaRPr>
          </a:p>
        </p:txBody>
      </p:sp>
      <p:sp>
        <p:nvSpPr>
          <p:cNvPr id="4" name="TextBox 3"/>
          <p:cNvSpPr txBox="1"/>
          <p:nvPr/>
        </p:nvSpPr>
        <p:spPr>
          <a:xfrm>
            <a:off x="2057400" y="1600200"/>
            <a:ext cx="7924800" cy="5909310"/>
          </a:xfrm>
          <a:prstGeom prst="rect">
            <a:avLst/>
          </a:prstGeom>
          <a:noFill/>
        </p:spPr>
        <p:txBody>
          <a:bodyPr wrap="square" rtlCol="0">
            <a:spAutoFit/>
          </a:bodyPr>
          <a:lstStyle/>
          <a:p>
            <a:r>
              <a:rPr lang="en-US" b="1" dirty="0">
                <a:solidFill>
                  <a:prstClr val="black"/>
                </a:solidFill>
              </a:rPr>
              <a:t>Introduction: </a:t>
            </a:r>
            <a:br>
              <a:rPr lang="en-US" b="1" dirty="0">
                <a:solidFill>
                  <a:prstClr val="black"/>
                </a:solidFill>
              </a:rPr>
            </a:br>
            <a:r>
              <a:rPr lang="en-US" b="1" dirty="0">
                <a:solidFill>
                  <a:prstClr val="black"/>
                </a:solidFill>
              </a:rPr>
              <a:t>Submitted: July 1919</a:t>
            </a:r>
            <a:br>
              <a:rPr lang="en-US" b="1" dirty="0">
                <a:solidFill>
                  <a:prstClr val="black"/>
                </a:solidFill>
              </a:rPr>
            </a:br>
            <a:r>
              <a:rPr lang="en-US" b="1" dirty="0">
                <a:solidFill>
                  <a:prstClr val="black"/>
                </a:solidFill>
              </a:rPr>
              <a:t>Henry Cabot Lodge was strongly against Wilson and dislike everything relating to Wilson. </a:t>
            </a:r>
            <a:br>
              <a:rPr lang="en-US" b="1" dirty="0">
                <a:solidFill>
                  <a:prstClr val="black"/>
                </a:solidFill>
              </a:rPr>
            </a:br>
            <a:r>
              <a:rPr lang="en-US" b="1" dirty="0">
                <a:solidFill>
                  <a:srgbClr val="FF0000"/>
                </a:solidFill>
              </a:rPr>
              <a:t>Lodge: </a:t>
            </a:r>
            <a:r>
              <a:rPr lang="en-US" b="1" dirty="0">
                <a:solidFill>
                  <a:prstClr val="black"/>
                </a:solidFill>
              </a:rPr>
              <a:t>For league not for Wilson’s league (number of reservations) </a:t>
            </a:r>
            <a:br>
              <a:rPr lang="en-US" b="1" dirty="0">
                <a:solidFill>
                  <a:prstClr val="black"/>
                </a:solidFill>
              </a:rPr>
            </a:br>
            <a:r>
              <a:rPr lang="en-US" b="1" dirty="0">
                <a:solidFill>
                  <a:prstClr val="black"/>
                </a:solidFill>
              </a:rPr>
              <a:t>The Senate was categorized in three group, while ratifying the treaty. </a:t>
            </a:r>
            <a:br>
              <a:rPr lang="en-US" b="1" dirty="0">
                <a:solidFill>
                  <a:prstClr val="black"/>
                </a:solidFill>
              </a:rPr>
            </a:br>
            <a:r>
              <a:rPr lang="en-US" b="1" dirty="0">
                <a:solidFill>
                  <a:prstClr val="black"/>
                </a:solidFill>
              </a:rPr>
              <a:t>1. 40 Wilsonians, immediate ratification </a:t>
            </a:r>
          </a:p>
          <a:p>
            <a:r>
              <a:rPr lang="en-US" b="1" dirty="0">
                <a:solidFill>
                  <a:prstClr val="black"/>
                </a:solidFill>
              </a:rPr>
              <a:t>2. 42 moderates, led by Lodge, who wanted ratification with the introduction of reservations</a:t>
            </a:r>
          </a:p>
          <a:p>
            <a:r>
              <a:rPr lang="en-US" b="1" dirty="0">
                <a:solidFill>
                  <a:prstClr val="black"/>
                </a:solidFill>
              </a:rPr>
              <a:t>3. 14 irreconcilable, rejection of treaty. </a:t>
            </a:r>
          </a:p>
          <a:p>
            <a:r>
              <a:rPr lang="en-US" b="1" dirty="0">
                <a:solidFill>
                  <a:prstClr val="black"/>
                </a:solidFill>
              </a:rPr>
              <a:t>On 6</a:t>
            </a:r>
            <a:r>
              <a:rPr lang="en-US" b="1" baseline="30000" dirty="0">
                <a:solidFill>
                  <a:prstClr val="black"/>
                </a:solidFill>
              </a:rPr>
              <a:t>th</a:t>
            </a:r>
            <a:r>
              <a:rPr lang="en-US" b="1" dirty="0">
                <a:solidFill>
                  <a:prstClr val="black"/>
                </a:solidFill>
              </a:rPr>
              <a:t> Nov, 1919, Lodge presented 14 reservations</a:t>
            </a:r>
            <a:br>
              <a:rPr lang="en-US" b="1" dirty="0">
                <a:solidFill>
                  <a:prstClr val="black"/>
                </a:solidFill>
              </a:rPr>
            </a:br>
            <a:endParaRPr lang="en-US" b="1" dirty="0">
              <a:solidFill>
                <a:prstClr val="black"/>
              </a:solidFill>
            </a:endParaRPr>
          </a:p>
          <a:p>
            <a:r>
              <a:rPr lang="en-US" b="1" dirty="0">
                <a:solidFill>
                  <a:srgbClr val="FF0000"/>
                </a:solidFill>
              </a:rPr>
              <a:t>Reservations: </a:t>
            </a:r>
            <a:r>
              <a:rPr lang="en-US" b="1" dirty="0">
                <a:solidFill>
                  <a:prstClr val="black"/>
                </a:solidFill>
              </a:rPr>
              <a:t>US will assume no obligations to preserve the territorial integrity or political independence of any country without approval of Congress.</a:t>
            </a:r>
            <a:br>
              <a:rPr lang="en-US" b="1" dirty="0">
                <a:solidFill>
                  <a:prstClr val="black"/>
                </a:solidFill>
              </a:rPr>
            </a:br>
            <a:endParaRPr lang="en-US" b="1" dirty="0">
              <a:solidFill>
                <a:prstClr val="black"/>
              </a:solidFill>
            </a:endParaRPr>
          </a:p>
          <a:p>
            <a:r>
              <a:rPr lang="en-US" b="1" dirty="0">
                <a:solidFill>
                  <a:prstClr val="black"/>
                </a:solidFill>
              </a:rPr>
              <a:t>On 20</a:t>
            </a:r>
            <a:r>
              <a:rPr lang="en-US" b="1" baseline="30000" dirty="0">
                <a:solidFill>
                  <a:prstClr val="black"/>
                </a:solidFill>
              </a:rPr>
              <a:t>th</a:t>
            </a:r>
            <a:r>
              <a:rPr lang="en-US" b="1" dirty="0">
                <a:solidFill>
                  <a:prstClr val="black"/>
                </a:solidFill>
              </a:rPr>
              <a:t> March 1920, the treaty with reservations was accepted in Senate by 49 members. </a:t>
            </a:r>
            <a:br>
              <a:rPr lang="en-US" b="1" dirty="0">
                <a:solidFill>
                  <a:prstClr val="black"/>
                </a:solidFill>
              </a:rPr>
            </a:br>
            <a:r>
              <a:rPr lang="en-US" b="1" dirty="0">
                <a:solidFill>
                  <a:prstClr val="black"/>
                </a:solidFill>
              </a:rPr>
              <a:t>2/3 Majority (did not happened), Treaty didn’t get ratified. </a:t>
            </a:r>
            <a:r>
              <a:rPr lang="en-US" dirty="0">
                <a:solidFill>
                  <a:prstClr val="black"/>
                </a:solidFill>
              </a:rPr>
              <a:t/>
            </a:r>
            <a:br>
              <a:rPr lang="en-US" dirty="0">
                <a:solidFill>
                  <a:prstClr val="black"/>
                </a:solidFill>
              </a:rPr>
            </a:br>
            <a:r>
              <a:rPr lang="en-US" dirty="0">
                <a:solidFill>
                  <a:prstClr val="black"/>
                </a:solidFill>
              </a:rPr>
              <a:t/>
            </a:r>
            <a:br>
              <a:rPr lang="en-US" dirty="0">
                <a:solidFill>
                  <a:prstClr val="black"/>
                </a:solidFill>
              </a:rPr>
            </a:b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7564979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774" y="39584"/>
            <a:ext cx="1371600" cy="1219200"/>
          </a:xfrm>
          <a:prstGeom prst="rect">
            <a:avLst/>
          </a:prstGeom>
        </p:spPr>
      </p:pic>
      <p:sp>
        <p:nvSpPr>
          <p:cNvPr id="3" name="TextBox 2"/>
          <p:cNvSpPr txBox="1"/>
          <p:nvPr/>
        </p:nvSpPr>
        <p:spPr>
          <a:xfrm>
            <a:off x="1676401" y="228601"/>
            <a:ext cx="7584375" cy="1200329"/>
          </a:xfrm>
          <a:prstGeom prst="rect">
            <a:avLst/>
          </a:prstGeom>
          <a:noFill/>
        </p:spPr>
        <p:txBody>
          <a:bodyPr wrap="square" rtlCol="0">
            <a:spAutoFit/>
          </a:bodyPr>
          <a:lstStyle/>
          <a:p>
            <a:pPr algn="ctr"/>
            <a:r>
              <a:rPr lang="en-US" sz="3600" b="1" dirty="0">
                <a:solidFill>
                  <a:srgbClr val="FF0000"/>
                </a:solidFill>
              </a:rPr>
              <a:t>Great Depression; Causes, Efforts &amp; Impacts</a:t>
            </a:r>
            <a:endParaRPr lang="en-US" sz="3600" b="1" dirty="0">
              <a:solidFill>
                <a:srgbClr val="FF0000"/>
              </a:solidFill>
            </a:endParaRPr>
          </a:p>
        </p:txBody>
      </p:sp>
      <p:sp>
        <p:nvSpPr>
          <p:cNvPr id="4" name="TextBox 3"/>
          <p:cNvSpPr txBox="1"/>
          <p:nvPr/>
        </p:nvSpPr>
        <p:spPr>
          <a:xfrm>
            <a:off x="2286000" y="1676401"/>
            <a:ext cx="7673896" cy="4524315"/>
          </a:xfrm>
          <a:prstGeom prst="rect">
            <a:avLst/>
          </a:prstGeom>
          <a:noFill/>
        </p:spPr>
        <p:txBody>
          <a:bodyPr wrap="none" rtlCol="0">
            <a:spAutoFit/>
          </a:bodyPr>
          <a:lstStyle/>
          <a:p>
            <a:pPr marL="342900" indent="-342900">
              <a:buFontTx/>
              <a:buAutoNum type="arabicPeriod"/>
            </a:pPr>
            <a:r>
              <a:rPr lang="en-US" sz="2400" b="1" dirty="0">
                <a:solidFill>
                  <a:srgbClr val="C00000"/>
                </a:solidFill>
              </a:rPr>
              <a:t>Introduction</a:t>
            </a:r>
            <a:r>
              <a:rPr lang="en-US" sz="2400" dirty="0">
                <a:solidFill>
                  <a:prstClr val="black"/>
                </a:solidFill>
              </a:rPr>
              <a:t> </a:t>
            </a:r>
            <a:br>
              <a:rPr lang="en-US" sz="2400" dirty="0">
                <a:solidFill>
                  <a:prstClr val="black"/>
                </a:solidFill>
              </a:rPr>
            </a:br>
            <a:r>
              <a:rPr lang="en-US" sz="2400" dirty="0">
                <a:solidFill>
                  <a:prstClr val="black"/>
                </a:solidFill>
              </a:rPr>
              <a:t>In 1929, 78% of dividends went to 0.3% of the Population</a:t>
            </a:r>
            <a:br>
              <a:rPr lang="en-US" sz="2400" dirty="0">
                <a:solidFill>
                  <a:prstClr val="black"/>
                </a:solidFill>
              </a:rPr>
            </a:br>
            <a:r>
              <a:rPr lang="en-US" sz="2400" dirty="0">
                <a:solidFill>
                  <a:prstClr val="black"/>
                </a:solidFill>
              </a:rPr>
              <a:t>Stock Speculation in 1927-29</a:t>
            </a:r>
          </a:p>
          <a:p>
            <a:pPr marL="342900" indent="-342900">
              <a:buFontTx/>
              <a:buAutoNum type="arabicPeriod"/>
            </a:pPr>
            <a:r>
              <a:rPr lang="en-US" sz="2400" b="1" dirty="0">
                <a:solidFill>
                  <a:srgbClr val="C00000"/>
                </a:solidFill>
              </a:rPr>
              <a:t>Causes of Depression </a:t>
            </a:r>
            <a:r>
              <a:rPr lang="en-US" sz="2400" dirty="0">
                <a:solidFill>
                  <a:prstClr val="black"/>
                </a:solidFill>
              </a:rPr>
              <a:t/>
            </a:r>
            <a:br>
              <a:rPr lang="en-US" sz="2400" dirty="0">
                <a:solidFill>
                  <a:prstClr val="black"/>
                </a:solidFill>
              </a:rPr>
            </a:br>
            <a:r>
              <a:rPr lang="en-US" sz="2400" dirty="0">
                <a:solidFill>
                  <a:prstClr val="black"/>
                </a:solidFill>
              </a:rPr>
              <a:t>Over Production of Agriculture Products </a:t>
            </a:r>
            <a:br>
              <a:rPr lang="en-US" sz="2400" dirty="0">
                <a:solidFill>
                  <a:prstClr val="black"/>
                </a:solidFill>
              </a:rPr>
            </a:br>
            <a:r>
              <a:rPr lang="en-US" sz="2400" dirty="0">
                <a:solidFill>
                  <a:prstClr val="black"/>
                </a:solidFill>
              </a:rPr>
              <a:t>Overproduction of Industrial Products</a:t>
            </a:r>
            <a:br>
              <a:rPr lang="en-US" sz="2400" dirty="0">
                <a:solidFill>
                  <a:prstClr val="black"/>
                </a:solidFill>
              </a:rPr>
            </a:br>
            <a:r>
              <a:rPr lang="en-US" sz="2400" dirty="0">
                <a:solidFill>
                  <a:prstClr val="black"/>
                </a:solidFill>
              </a:rPr>
              <a:t>Labor Saving Devices/Machines</a:t>
            </a:r>
            <a:br>
              <a:rPr lang="en-US" sz="2400" dirty="0">
                <a:solidFill>
                  <a:prstClr val="black"/>
                </a:solidFill>
              </a:rPr>
            </a:br>
            <a:r>
              <a:rPr lang="en-US" sz="2400" dirty="0">
                <a:solidFill>
                  <a:prstClr val="black"/>
                </a:solidFill>
              </a:rPr>
              <a:t>Concentration of Wealth in fewer hands</a:t>
            </a:r>
            <a:br>
              <a:rPr lang="en-US" sz="2400" dirty="0">
                <a:solidFill>
                  <a:prstClr val="black"/>
                </a:solidFill>
              </a:rPr>
            </a:br>
            <a:r>
              <a:rPr lang="en-US" sz="2400" dirty="0">
                <a:solidFill>
                  <a:prstClr val="black"/>
                </a:solidFill>
              </a:rPr>
              <a:t>Impacts of WW1</a:t>
            </a:r>
            <a:br>
              <a:rPr lang="en-US" sz="2400" dirty="0">
                <a:solidFill>
                  <a:prstClr val="black"/>
                </a:solidFill>
              </a:rPr>
            </a:br>
            <a:r>
              <a:rPr lang="en-US" sz="2400" dirty="0">
                <a:solidFill>
                  <a:prstClr val="black"/>
                </a:solidFill>
              </a:rPr>
              <a:t>Decline in American Foreign Trade </a:t>
            </a:r>
          </a:p>
          <a:p>
            <a:pPr marL="342900" indent="-342900">
              <a:buFontTx/>
              <a:buAutoNum type="arabicPeriod"/>
            </a:pPr>
            <a:r>
              <a:rPr lang="en-US" sz="2400" b="1" dirty="0">
                <a:solidFill>
                  <a:srgbClr val="C00000"/>
                </a:solidFill>
              </a:rPr>
              <a:t>Efforts made to cover Depression </a:t>
            </a:r>
            <a:r>
              <a:rPr lang="en-US" sz="2400" dirty="0">
                <a:solidFill>
                  <a:prstClr val="black"/>
                </a:solidFill>
              </a:rPr>
              <a:t/>
            </a:r>
            <a:br>
              <a:rPr lang="en-US" sz="2400" dirty="0">
                <a:solidFill>
                  <a:prstClr val="black"/>
                </a:solidFill>
              </a:rPr>
            </a:br>
            <a:endParaRPr lang="en-US" sz="2400" dirty="0">
              <a:solidFill>
                <a:prstClr val="black"/>
              </a:solidFill>
            </a:endParaRPr>
          </a:p>
        </p:txBody>
      </p:sp>
    </p:spTree>
    <p:extLst>
      <p:ext uri="{BB962C8B-B14F-4D97-AF65-F5344CB8AC3E}">
        <p14:creationId xmlns:p14="http://schemas.microsoft.com/office/powerpoint/2010/main" val="24265820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774" y="39584"/>
            <a:ext cx="1371600" cy="1219200"/>
          </a:xfrm>
          <a:prstGeom prst="rect">
            <a:avLst/>
          </a:prstGeom>
        </p:spPr>
      </p:pic>
      <p:sp>
        <p:nvSpPr>
          <p:cNvPr id="3" name="TextBox 2"/>
          <p:cNvSpPr txBox="1"/>
          <p:nvPr/>
        </p:nvSpPr>
        <p:spPr>
          <a:xfrm>
            <a:off x="1676401" y="228601"/>
            <a:ext cx="7584375" cy="1200329"/>
          </a:xfrm>
          <a:prstGeom prst="rect">
            <a:avLst/>
          </a:prstGeom>
          <a:noFill/>
        </p:spPr>
        <p:txBody>
          <a:bodyPr wrap="square" rtlCol="0">
            <a:spAutoFit/>
          </a:bodyPr>
          <a:lstStyle/>
          <a:p>
            <a:pPr algn="ctr"/>
            <a:r>
              <a:rPr lang="en-US" sz="3600" b="1" dirty="0">
                <a:solidFill>
                  <a:srgbClr val="FF0000"/>
                </a:solidFill>
              </a:rPr>
              <a:t>New Deal; (Relief, Reforms &amp; Recovery) of FDR</a:t>
            </a:r>
            <a:endParaRPr lang="en-US" sz="3600" b="1" dirty="0">
              <a:solidFill>
                <a:srgbClr val="FF0000"/>
              </a:solidFill>
            </a:endParaRPr>
          </a:p>
        </p:txBody>
      </p:sp>
      <p:sp>
        <p:nvSpPr>
          <p:cNvPr id="4" name="TextBox 3"/>
          <p:cNvSpPr txBox="1"/>
          <p:nvPr/>
        </p:nvSpPr>
        <p:spPr>
          <a:xfrm>
            <a:off x="2286000" y="1676401"/>
            <a:ext cx="7278916" cy="4524315"/>
          </a:xfrm>
          <a:prstGeom prst="rect">
            <a:avLst/>
          </a:prstGeom>
          <a:noFill/>
        </p:spPr>
        <p:txBody>
          <a:bodyPr wrap="none" rtlCol="0">
            <a:spAutoFit/>
          </a:bodyPr>
          <a:lstStyle/>
          <a:p>
            <a:pPr marL="342900" indent="-342900"/>
            <a:r>
              <a:rPr lang="en-US" sz="2400" dirty="0">
                <a:solidFill>
                  <a:prstClr val="black"/>
                </a:solidFill>
              </a:rPr>
              <a:t>FDR: Franklin D. Roosevelt </a:t>
            </a:r>
          </a:p>
          <a:p>
            <a:pPr marL="457200" indent="-457200">
              <a:buFontTx/>
              <a:buAutoNum type="arabicPeriod"/>
            </a:pPr>
            <a:r>
              <a:rPr lang="en-US" sz="2400" b="1" dirty="0">
                <a:solidFill>
                  <a:srgbClr val="C00000"/>
                </a:solidFill>
              </a:rPr>
              <a:t>Relief Reforms/Measures:</a:t>
            </a:r>
            <a:r>
              <a:rPr lang="en-US" sz="2400" dirty="0">
                <a:solidFill>
                  <a:prstClr val="black"/>
                </a:solidFill>
              </a:rPr>
              <a:t/>
            </a:r>
            <a:br>
              <a:rPr lang="en-US" sz="2400" dirty="0">
                <a:solidFill>
                  <a:prstClr val="black"/>
                </a:solidFill>
              </a:rPr>
            </a:br>
            <a:r>
              <a:rPr lang="en-US" sz="2400" dirty="0">
                <a:solidFill>
                  <a:prstClr val="black"/>
                </a:solidFill>
              </a:rPr>
              <a:t>Federal Emergency Relief Administration (FERA)</a:t>
            </a:r>
            <a:br>
              <a:rPr lang="en-US" sz="2400" dirty="0">
                <a:solidFill>
                  <a:prstClr val="black"/>
                </a:solidFill>
              </a:rPr>
            </a:br>
            <a:r>
              <a:rPr lang="en-US" sz="2400" dirty="0">
                <a:solidFill>
                  <a:prstClr val="black"/>
                </a:solidFill>
              </a:rPr>
              <a:t>Work Progress Administration (WPA)</a:t>
            </a:r>
            <a:br>
              <a:rPr lang="en-US" sz="2400" dirty="0">
                <a:solidFill>
                  <a:prstClr val="black"/>
                </a:solidFill>
              </a:rPr>
            </a:br>
            <a:r>
              <a:rPr lang="en-US" sz="2400" dirty="0">
                <a:solidFill>
                  <a:prstClr val="black"/>
                </a:solidFill>
              </a:rPr>
              <a:t>The Civilian Conservative Corps (CCC)</a:t>
            </a:r>
          </a:p>
          <a:p>
            <a:pPr marL="457200" indent="-457200">
              <a:buFontTx/>
              <a:buAutoNum type="arabicPeriod"/>
            </a:pPr>
            <a:r>
              <a:rPr lang="en-US" sz="2400" b="1" dirty="0">
                <a:solidFill>
                  <a:srgbClr val="C00000"/>
                </a:solidFill>
              </a:rPr>
              <a:t>Recovery Measures: </a:t>
            </a:r>
            <a:r>
              <a:rPr lang="en-US" sz="2400" dirty="0">
                <a:solidFill>
                  <a:prstClr val="black"/>
                </a:solidFill>
              </a:rPr>
              <a:t/>
            </a:r>
            <a:br>
              <a:rPr lang="en-US" sz="2400" dirty="0">
                <a:solidFill>
                  <a:prstClr val="black"/>
                </a:solidFill>
              </a:rPr>
            </a:br>
            <a:r>
              <a:rPr lang="en-US" sz="2400" dirty="0">
                <a:solidFill>
                  <a:prstClr val="black"/>
                </a:solidFill>
              </a:rPr>
              <a:t>Reconstruction of Finance Commission</a:t>
            </a:r>
            <a:br>
              <a:rPr lang="en-US" sz="2400" dirty="0">
                <a:solidFill>
                  <a:prstClr val="black"/>
                </a:solidFill>
              </a:rPr>
            </a:br>
            <a:r>
              <a:rPr lang="en-US" sz="2400" dirty="0">
                <a:solidFill>
                  <a:prstClr val="black"/>
                </a:solidFill>
              </a:rPr>
              <a:t>National Recovery Act (NRA), Having Three Features: </a:t>
            </a:r>
            <a:br>
              <a:rPr lang="en-US" sz="2400" dirty="0">
                <a:solidFill>
                  <a:prstClr val="black"/>
                </a:solidFill>
              </a:rPr>
            </a:br>
            <a:r>
              <a:rPr lang="en-US" sz="2400" dirty="0">
                <a:solidFill>
                  <a:srgbClr val="C00000"/>
                </a:solidFill>
              </a:rPr>
              <a:t>a. </a:t>
            </a:r>
            <a:r>
              <a:rPr lang="en-US" sz="2400" dirty="0">
                <a:solidFill>
                  <a:prstClr val="black"/>
                </a:solidFill>
              </a:rPr>
              <a:t>Public Works Administration (PWA)</a:t>
            </a:r>
            <a:br>
              <a:rPr lang="en-US" sz="2400" dirty="0">
                <a:solidFill>
                  <a:prstClr val="black"/>
                </a:solidFill>
              </a:rPr>
            </a:br>
            <a:r>
              <a:rPr lang="en-US" sz="2400" dirty="0">
                <a:solidFill>
                  <a:srgbClr val="C00000"/>
                </a:solidFill>
              </a:rPr>
              <a:t>b. </a:t>
            </a:r>
            <a:r>
              <a:rPr lang="en-US" sz="2400" dirty="0">
                <a:solidFill>
                  <a:prstClr val="black"/>
                </a:solidFill>
              </a:rPr>
              <a:t>National Recovery Administration (NRA)</a:t>
            </a:r>
            <a:br>
              <a:rPr lang="en-US" sz="2400" dirty="0">
                <a:solidFill>
                  <a:prstClr val="black"/>
                </a:solidFill>
              </a:rPr>
            </a:br>
            <a:r>
              <a:rPr lang="en-US" sz="2400" dirty="0">
                <a:solidFill>
                  <a:srgbClr val="C00000"/>
                </a:solidFill>
              </a:rPr>
              <a:t>c. </a:t>
            </a:r>
            <a:r>
              <a:rPr lang="en-US" sz="2400" dirty="0">
                <a:solidFill>
                  <a:prstClr val="black"/>
                </a:solidFill>
              </a:rPr>
              <a:t>National Labor Relation Board (NLRB)</a:t>
            </a:r>
            <a:br>
              <a:rPr lang="en-US" sz="2400" dirty="0">
                <a:solidFill>
                  <a:prstClr val="black"/>
                </a:solidFill>
              </a:rPr>
            </a:br>
            <a:r>
              <a:rPr lang="en-US" sz="2400" dirty="0">
                <a:solidFill>
                  <a:prstClr val="black"/>
                </a:solidFill>
              </a:rPr>
              <a:t>Encouragement to Trade Unions</a:t>
            </a:r>
          </a:p>
        </p:txBody>
      </p:sp>
    </p:spTree>
    <p:extLst>
      <p:ext uri="{BB962C8B-B14F-4D97-AF65-F5344CB8AC3E}">
        <p14:creationId xmlns:p14="http://schemas.microsoft.com/office/powerpoint/2010/main" val="19719805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774" y="39584"/>
            <a:ext cx="1371600" cy="1219200"/>
          </a:xfrm>
          <a:prstGeom prst="rect">
            <a:avLst/>
          </a:prstGeom>
        </p:spPr>
      </p:pic>
      <p:sp>
        <p:nvSpPr>
          <p:cNvPr id="3" name="TextBox 2"/>
          <p:cNvSpPr txBox="1"/>
          <p:nvPr/>
        </p:nvSpPr>
        <p:spPr>
          <a:xfrm>
            <a:off x="1676401" y="228601"/>
            <a:ext cx="7584375" cy="1200329"/>
          </a:xfrm>
          <a:prstGeom prst="rect">
            <a:avLst/>
          </a:prstGeom>
          <a:noFill/>
        </p:spPr>
        <p:txBody>
          <a:bodyPr wrap="square" rtlCol="0">
            <a:spAutoFit/>
          </a:bodyPr>
          <a:lstStyle/>
          <a:p>
            <a:pPr algn="ctr"/>
            <a:r>
              <a:rPr lang="en-US" sz="3600" b="1" dirty="0">
                <a:solidFill>
                  <a:srgbClr val="FF0000"/>
                </a:solidFill>
              </a:rPr>
              <a:t>New Deal; (Relief, Reforms &amp; Recovery) of FDR</a:t>
            </a:r>
            <a:endParaRPr lang="en-US" sz="3600" b="1" dirty="0">
              <a:solidFill>
                <a:srgbClr val="FF0000"/>
              </a:solidFill>
            </a:endParaRPr>
          </a:p>
        </p:txBody>
      </p:sp>
      <p:sp>
        <p:nvSpPr>
          <p:cNvPr id="4" name="TextBox 3"/>
          <p:cNvSpPr txBox="1"/>
          <p:nvPr/>
        </p:nvSpPr>
        <p:spPr>
          <a:xfrm>
            <a:off x="2286000" y="1676400"/>
            <a:ext cx="5489388" cy="4154984"/>
          </a:xfrm>
          <a:prstGeom prst="rect">
            <a:avLst/>
          </a:prstGeom>
          <a:noFill/>
        </p:spPr>
        <p:txBody>
          <a:bodyPr wrap="none" rtlCol="0">
            <a:spAutoFit/>
          </a:bodyPr>
          <a:lstStyle/>
          <a:p>
            <a:pPr marL="342900" indent="-342900"/>
            <a:r>
              <a:rPr lang="en-US" sz="2400" dirty="0">
                <a:solidFill>
                  <a:prstClr val="black"/>
                </a:solidFill>
              </a:rPr>
              <a:t>Continue…</a:t>
            </a:r>
            <a:br>
              <a:rPr lang="en-US" sz="2400" dirty="0">
                <a:solidFill>
                  <a:prstClr val="black"/>
                </a:solidFill>
              </a:rPr>
            </a:br>
            <a:r>
              <a:rPr lang="en-US" sz="2400" dirty="0">
                <a:solidFill>
                  <a:prstClr val="black"/>
                </a:solidFill>
              </a:rPr>
              <a:t>Agricultural Adjustment Administration </a:t>
            </a:r>
            <a:br>
              <a:rPr lang="en-US" sz="2400" dirty="0">
                <a:solidFill>
                  <a:prstClr val="black"/>
                </a:solidFill>
              </a:rPr>
            </a:br>
            <a:r>
              <a:rPr lang="en-US" sz="2400" dirty="0">
                <a:solidFill>
                  <a:prstClr val="black"/>
                </a:solidFill>
              </a:rPr>
              <a:t>Soil Conservation Act (SCA)</a:t>
            </a:r>
            <a:br>
              <a:rPr lang="en-US" sz="2400" dirty="0">
                <a:solidFill>
                  <a:prstClr val="black"/>
                </a:solidFill>
              </a:rPr>
            </a:br>
            <a:r>
              <a:rPr lang="en-US" sz="2400" dirty="0">
                <a:solidFill>
                  <a:prstClr val="black"/>
                </a:solidFill>
              </a:rPr>
              <a:t>New Agriculture Adjustment Act</a:t>
            </a:r>
            <a:br>
              <a:rPr lang="en-US" sz="2400" dirty="0">
                <a:solidFill>
                  <a:prstClr val="black"/>
                </a:solidFill>
              </a:rPr>
            </a:br>
            <a:r>
              <a:rPr lang="en-US" sz="2400" dirty="0">
                <a:solidFill>
                  <a:prstClr val="black"/>
                </a:solidFill>
              </a:rPr>
              <a:t>Banking and Finances</a:t>
            </a:r>
            <a:br>
              <a:rPr lang="en-US" sz="2400" dirty="0">
                <a:solidFill>
                  <a:prstClr val="black"/>
                </a:solidFill>
              </a:rPr>
            </a:br>
            <a:r>
              <a:rPr lang="en-US" sz="2400" dirty="0">
                <a:solidFill>
                  <a:prstClr val="black"/>
                </a:solidFill>
              </a:rPr>
              <a:t>Abandonment of Gold standard </a:t>
            </a:r>
          </a:p>
          <a:p>
            <a:pPr marL="342900" indent="-342900"/>
            <a:r>
              <a:rPr lang="en-US" sz="2400" dirty="0">
                <a:solidFill>
                  <a:prstClr val="black"/>
                </a:solidFill>
              </a:rPr>
              <a:t>3. </a:t>
            </a:r>
            <a:r>
              <a:rPr lang="en-US" sz="2400" b="1" dirty="0">
                <a:solidFill>
                  <a:srgbClr val="C00000"/>
                </a:solidFill>
              </a:rPr>
              <a:t>Reform Measures:</a:t>
            </a:r>
            <a:r>
              <a:rPr lang="en-US" sz="2400" dirty="0">
                <a:solidFill>
                  <a:prstClr val="black"/>
                </a:solidFill>
              </a:rPr>
              <a:t/>
            </a:r>
            <a:br>
              <a:rPr lang="en-US" sz="2400" dirty="0">
                <a:solidFill>
                  <a:prstClr val="black"/>
                </a:solidFill>
              </a:rPr>
            </a:br>
            <a:r>
              <a:rPr lang="en-US" sz="2400" dirty="0">
                <a:solidFill>
                  <a:prstClr val="black"/>
                </a:solidFill>
              </a:rPr>
              <a:t>Social Security Act (1935)</a:t>
            </a:r>
            <a:br>
              <a:rPr lang="en-US" sz="2400" dirty="0">
                <a:solidFill>
                  <a:prstClr val="black"/>
                </a:solidFill>
              </a:rPr>
            </a:br>
            <a:r>
              <a:rPr lang="en-US" sz="2400" dirty="0">
                <a:solidFill>
                  <a:prstClr val="black"/>
                </a:solidFill>
              </a:rPr>
              <a:t>Tennessee Valley Authority (TVA)</a:t>
            </a:r>
            <a:br>
              <a:rPr lang="en-US" sz="2400" dirty="0">
                <a:solidFill>
                  <a:prstClr val="black"/>
                </a:solidFill>
              </a:rPr>
            </a:br>
            <a:r>
              <a:rPr lang="en-US" sz="2400" dirty="0">
                <a:solidFill>
                  <a:prstClr val="black"/>
                </a:solidFill>
              </a:rPr>
              <a:t>Housing Problems </a:t>
            </a:r>
            <a:br>
              <a:rPr lang="en-US" sz="2400" dirty="0">
                <a:solidFill>
                  <a:prstClr val="black"/>
                </a:solidFill>
              </a:rPr>
            </a:br>
            <a:r>
              <a:rPr lang="en-US" sz="2400" dirty="0">
                <a:solidFill>
                  <a:prstClr val="black"/>
                </a:solidFill>
              </a:rPr>
              <a:t>Coordination of Railroad </a:t>
            </a:r>
          </a:p>
        </p:txBody>
      </p:sp>
    </p:spTree>
    <p:extLst>
      <p:ext uri="{BB962C8B-B14F-4D97-AF65-F5344CB8AC3E}">
        <p14:creationId xmlns:p14="http://schemas.microsoft.com/office/powerpoint/2010/main" val="3611262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685800"/>
            <a:ext cx="8686800" cy="5562600"/>
          </a:xfrm>
          <a:prstGeom prst="rect">
            <a:avLst/>
          </a:prstGeom>
        </p:spPr>
      </p:pic>
    </p:spTree>
    <p:extLst>
      <p:ext uri="{BB962C8B-B14F-4D97-AF65-F5344CB8AC3E}">
        <p14:creationId xmlns:p14="http://schemas.microsoft.com/office/powerpoint/2010/main" val="28355895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774" y="39584"/>
            <a:ext cx="1371600" cy="1219200"/>
          </a:xfrm>
          <a:prstGeom prst="rect">
            <a:avLst/>
          </a:prstGeom>
        </p:spPr>
      </p:pic>
      <p:sp>
        <p:nvSpPr>
          <p:cNvPr id="3" name="TextBox 2"/>
          <p:cNvSpPr txBox="1"/>
          <p:nvPr/>
        </p:nvSpPr>
        <p:spPr>
          <a:xfrm>
            <a:off x="1676401" y="228601"/>
            <a:ext cx="7584375" cy="1200329"/>
          </a:xfrm>
          <a:prstGeom prst="rect">
            <a:avLst/>
          </a:prstGeom>
          <a:noFill/>
        </p:spPr>
        <p:txBody>
          <a:bodyPr wrap="square" rtlCol="0">
            <a:spAutoFit/>
          </a:bodyPr>
          <a:lstStyle/>
          <a:p>
            <a:pPr algn="ctr"/>
            <a:r>
              <a:rPr lang="en-US" sz="3600" b="1" dirty="0">
                <a:solidFill>
                  <a:srgbClr val="FF0000"/>
                </a:solidFill>
              </a:rPr>
              <a:t>Failure of Neutrality Act or Circumstances of US entry in WW2</a:t>
            </a:r>
            <a:endParaRPr lang="en-US" sz="3600" b="1" dirty="0">
              <a:solidFill>
                <a:srgbClr val="FF0000"/>
              </a:solidFill>
            </a:endParaRPr>
          </a:p>
        </p:txBody>
      </p:sp>
      <p:sp>
        <p:nvSpPr>
          <p:cNvPr id="4" name="TextBox 3"/>
          <p:cNvSpPr txBox="1"/>
          <p:nvPr/>
        </p:nvSpPr>
        <p:spPr>
          <a:xfrm>
            <a:off x="2286000" y="1676400"/>
            <a:ext cx="7000956" cy="3416320"/>
          </a:xfrm>
          <a:prstGeom prst="rect">
            <a:avLst/>
          </a:prstGeom>
          <a:noFill/>
        </p:spPr>
        <p:txBody>
          <a:bodyPr wrap="none" rtlCol="0">
            <a:spAutoFit/>
          </a:bodyPr>
          <a:lstStyle/>
          <a:p>
            <a:pPr marL="342900" indent="-342900">
              <a:buFontTx/>
              <a:buAutoNum type="arabicPeriod"/>
            </a:pPr>
            <a:r>
              <a:rPr lang="en-US" sz="2400" dirty="0">
                <a:solidFill>
                  <a:prstClr val="black"/>
                </a:solidFill>
              </a:rPr>
              <a:t>Amendment of Neutrality Acts</a:t>
            </a:r>
          </a:p>
          <a:p>
            <a:pPr marL="342900" indent="-342900">
              <a:buFontTx/>
              <a:buAutoNum type="arabicPeriod"/>
            </a:pPr>
            <a:r>
              <a:rPr lang="en-US" sz="2400" dirty="0">
                <a:solidFill>
                  <a:prstClr val="black"/>
                </a:solidFill>
              </a:rPr>
              <a:t>Panama Declaration of Oct. 1939</a:t>
            </a:r>
          </a:p>
          <a:p>
            <a:pPr marL="342900" indent="-342900">
              <a:buFontTx/>
              <a:buAutoNum type="arabicPeriod"/>
            </a:pPr>
            <a:r>
              <a:rPr lang="en-US" sz="2400" dirty="0">
                <a:solidFill>
                  <a:prstClr val="black"/>
                </a:solidFill>
              </a:rPr>
              <a:t>Act of Havana (1940)</a:t>
            </a:r>
          </a:p>
          <a:p>
            <a:pPr marL="342900" indent="-342900">
              <a:buFontTx/>
              <a:buAutoNum type="arabicPeriod"/>
            </a:pPr>
            <a:r>
              <a:rPr lang="en-US" sz="2400" dirty="0">
                <a:solidFill>
                  <a:prstClr val="black"/>
                </a:solidFill>
              </a:rPr>
              <a:t>Presidential Election of 1940</a:t>
            </a:r>
          </a:p>
          <a:p>
            <a:pPr marL="342900" indent="-342900">
              <a:buFontTx/>
              <a:buAutoNum type="arabicPeriod"/>
            </a:pPr>
            <a:r>
              <a:rPr lang="en-US" sz="2400" dirty="0">
                <a:solidFill>
                  <a:prstClr val="black"/>
                </a:solidFill>
              </a:rPr>
              <a:t>Lend Lease Act of 1941</a:t>
            </a:r>
          </a:p>
          <a:p>
            <a:pPr marL="342900" indent="-342900">
              <a:buFontTx/>
              <a:buAutoNum type="arabicPeriod"/>
            </a:pPr>
            <a:r>
              <a:rPr lang="en-US" sz="2400" dirty="0">
                <a:solidFill>
                  <a:prstClr val="black"/>
                </a:solidFill>
              </a:rPr>
              <a:t>Pearl Harbor Saga</a:t>
            </a:r>
          </a:p>
          <a:p>
            <a:pPr marL="342900" indent="-342900">
              <a:buFontTx/>
              <a:buAutoNum type="arabicPeriod"/>
            </a:pPr>
            <a:r>
              <a:rPr lang="en-US" sz="2400" dirty="0">
                <a:solidFill>
                  <a:prstClr val="black"/>
                </a:solidFill>
              </a:rPr>
              <a:t>Motives for Attack</a:t>
            </a:r>
          </a:p>
          <a:p>
            <a:pPr marL="342900" indent="-342900">
              <a:buFontTx/>
              <a:buAutoNum type="arabicPeriod"/>
            </a:pPr>
            <a:r>
              <a:rPr lang="en-US" sz="2400" dirty="0">
                <a:solidFill>
                  <a:prstClr val="black"/>
                </a:solidFill>
              </a:rPr>
              <a:t>Far East and US</a:t>
            </a:r>
          </a:p>
          <a:p>
            <a:pPr marL="342900" indent="-342900">
              <a:buFontTx/>
              <a:buAutoNum type="arabicPeriod"/>
            </a:pPr>
            <a:r>
              <a:rPr lang="en-US" sz="2400" dirty="0">
                <a:solidFill>
                  <a:prstClr val="black"/>
                </a:solidFill>
              </a:rPr>
              <a:t>Germany’s Aggressive Behavior and US entry in War</a:t>
            </a:r>
          </a:p>
        </p:txBody>
      </p:sp>
    </p:spTree>
    <p:extLst>
      <p:ext uri="{BB962C8B-B14F-4D97-AF65-F5344CB8AC3E}">
        <p14:creationId xmlns:p14="http://schemas.microsoft.com/office/powerpoint/2010/main" val="3893101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086" y="381000"/>
            <a:ext cx="8740515" cy="6172200"/>
          </a:xfrm>
          <a:prstGeom prst="rect">
            <a:avLst/>
          </a:prstGeom>
        </p:spPr>
      </p:pic>
    </p:spTree>
    <p:extLst>
      <p:ext uri="{BB962C8B-B14F-4D97-AF65-F5344CB8AC3E}">
        <p14:creationId xmlns:p14="http://schemas.microsoft.com/office/powerpoint/2010/main" val="1719714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533400"/>
            <a:ext cx="8763000" cy="5715000"/>
          </a:xfrm>
          <a:prstGeom prst="rect">
            <a:avLst/>
          </a:prstGeom>
        </p:spPr>
      </p:pic>
    </p:spTree>
    <p:extLst>
      <p:ext uri="{BB962C8B-B14F-4D97-AF65-F5344CB8AC3E}">
        <p14:creationId xmlns:p14="http://schemas.microsoft.com/office/powerpoint/2010/main" val="2470444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1932</Words>
  <Application>Microsoft Office PowerPoint</Application>
  <PresentationFormat>Widescreen</PresentationFormat>
  <Paragraphs>453</Paragraphs>
  <Slides>70</Slides>
  <Notes>11</Notes>
  <HiddenSlides>0</HiddenSlides>
  <MMClips>0</MMClips>
  <ScaleCrop>false</ScaleCrop>
  <HeadingPairs>
    <vt:vector size="6" baseType="variant">
      <vt:variant>
        <vt:lpstr>Fonts Used</vt:lpstr>
      </vt:variant>
      <vt:variant>
        <vt:i4>5</vt:i4>
      </vt:variant>
      <vt:variant>
        <vt:lpstr>Theme</vt:lpstr>
      </vt:variant>
      <vt:variant>
        <vt:i4>46</vt:i4>
      </vt:variant>
      <vt:variant>
        <vt:lpstr>Slide Titles</vt:lpstr>
      </vt:variant>
      <vt:variant>
        <vt:i4>70</vt:i4>
      </vt:variant>
    </vt:vector>
  </HeadingPairs>
  <TitlesOfParts>
    <vt:vector size="121" baseType="lpstr">
      <vt:lpstr>Arial</vt:lpstr>
      <vt:lpstr>Calibri</vt:lpstr>
      <vt:lpstr>Calibri Light</vt:lpstr>
      <vt:lpstr>Helvetica Neue</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43_Office Theme</vt:lpstr>
      <vt:lpstr>44_Office Theme</vt:lpstr>
      <vt:lpstr>45_Office Theme</vt:lpstr>
      <vt:lpstr>PowerPoint Presentation</vt:lpstr>
      <vt:lpstr>Syllabus </vt:lpstr>
      <vt:lpstr>Lecture Plan</vt:lpstr>
      <vt:lpstr>PowerPoint Presentation</vt:lpstr>
      <vt:lpstr>The Arrival of British colonizer</vt:lpstr>
      <vt:lpstr>PowerPoint Presentation</vt:lpstr>
      <vt:lpstr>PowerPoint Presentation</vt:lpstr>
      <vt:lpstr>PowerPoint Presentation</vt:lpstr>
      <vt:lpstr>PowerPoint Presentation</vt:lpstr>
      <vt:lpstr>PowerPoint Presentation</vt:lpstr>
      <vt:lpstr>Factors for Colonization in 16th and 17th Century </vt:lpstr>
      <vt:lpstr>PowerPoint Presentation</vt:lpstr>
      <vt:lpstr>AMERICAN REVOLTUION (1775-1783)  </vt:lpstr>
      <vt:lpstr>Continue…</vt:lpstr>
      <vt:lpstr>Two Schools of thoughts</vt:lpstr>
      <vt:lpstr>B. American Colonists Preparation for War</vt:lpstr>
      <vt:lpstr>PowerPoint Presentation</vt:lpstr>
      <vt:lpstr>C. American War of Independence </vt:lpstr>
      <vt:lpstr>D. Impacts of American War of Independence </vt:lpstr>
      <vt:lpstr>PowerPoint Presentation</vt:lpstr>
      <vt:lpstr>Process of Framing American Constitution  (Philadelphia Convention Process in Framing Constitution) </vt:lpstr>
      <vt:lpstr>Continue…</vt:lpstr>
      <vt:lpstr>Chief Accomplishments of Federalist Regime </vt:lpstr>
      <vt:lpstr>Foreign Policy of America in Federalist Regime </vt:lpstr>
      <vt:lpstr>3. Relations with England</vt:lpstr>
      <vt:lpstr>George Washington (Feb 22, 1732-Dec 14, 1799)</vt:lpstr>
      <vt:lpstr>Jeffersonian Democracy (1801-09)</vt:lpstr>
      <vt:lpstr>Significance of the Purchase of Louisiana (1803)</vt:lpstr>
      <vt:lpstr>PowerPoint Presentation</vt:lpstr>
      <vt:lpstr>War of 1812</vt:lpstr>
      <vt:lpstr>The Hartford Convention </vt:lpstr>
      <vt:lpstr>PowerPoint Presentation</vt:lpstr>
      <vt:lpstr>Era of Good Feelings  (Monroe’s Administration) </vt:lpstr>
      <vt:lpstr>Circumstances which led to Monroe’s Doctrine</vt:lpstr>
      <vt:lpstr>PowerPoint Presentation</vt:lpstr>
      <vt:lpstr>Significance of Andrew Jackson’s Presidency(1829-37)</vt:lpstr>
      <vt:lpstr>Jackson’s Cabinet and Spoils System </vt:lpstr>
      <vt:lpstr>Jackson’s Bank Policy and withdrawal of National Deposits</vt:lpstr>
      <vt:lpstr>PowerPoint Presentation</vt:lpstr>
      <vt:lpstr>PowerPoint Presentation</vt:lpstr>
      <vt:lpstr>Economic and Industrial Development of US by 1850s </vt:lpstr>
      <vt:lpstr>History of Slavery Abolition Movements in America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HMS</dc:creator>
  <cp:lastModifiedBy>HMS</cp:lastModifiedBy>
  <cp:revision>6</cp:revision>
  <dcterms:created xsi:type="dcterms:W3CDTF">2024-07-31T19:16:16Z</dcterms:created>
  <dcterms:modified xsi:type="dcterms:W3CDTF">2024-07-31T19:40:44Z</dcterms:modified>
</cp:coreProperties>
</file>