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7" r:id="rId3"/>
    <p:sldId id="290" r:id="rId4"/>
    <p:sldId id="297" r:id="rId5"/>
    <p:sldId id="257" r:id="rId6"/>
    <p:sldId id="258" r:id="rId7"/>
    <p:sldId id="296" r:id="rId8"/>
    <p:sldId id="259" r:id="rId9"/>
    <p:sldId id="260" r:id="rId10"/>
    <p:sldId id="261" r:id="rId11"/>
    <p:sldId id="293" r:id="rId12"/>
    <p:sldId id="262" r:id="rId13"/>
    <p:sldId id="294" r:id="rId14"/>
    <p:sldId id="268" r:id="rId15"/>
    <p:sldId id="263" r:id="rId16"/>
    <p:sldId id="291" r:id="rId17"/>
    <p:sldId id="264" r:id="rId18"/>
    <p:sldId id="295" r:id="rId19"/>
    <p:sldId id="265" r:id="rId20"/>
    <p:sldId id="266" r:id="rId21"/>
    <p:sldId id="292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0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4B6C-A191-4719-97AD-0EF30C642636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D6DE-5CED-4073-B9C8-8349249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7D8-ADCA-4F81-B75E-885C82DE4DCB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1752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66D8-51C7-4B61-BD1D-CE2BA3481DC5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6F1-E446-497E-ABC2-5E7B9155474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945-9413-43D0-9F3B-78D339C8562C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2DB-F580-4347-9728-42ED50F1BEE4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251A-CA3B-4A01-9BBC-EECA8B4A4173}" type="datetime1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AD9-AD45-458A-9EEF-E8E0C2D8B9EA}" type="datetime1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A2F-2A9A-4A1A-86D6-ACB5D7C1A074}" type="datetime1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E88C-552A-4632-B082-DF726EEF2E0C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A42-9225-4105-A7F7-C8DBF3DC0E44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34B7-4324-496B-A018-0291AB5A6FFC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2717800"/>
            <a:ext cx="5595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95000"/>
                  </a:schemeClr>
                </a:solidFill>
              </a:rPr>
              <a:t>NOA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16200" y="2755900"/>
            <a:ext cx="312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41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2746375"/>
          </a:xfrm>
        </p:spPr>
        <p:txBody>
          <a:bodyPr/>
          <a:lstStyle/>
          <a:p>
            <a:r>
              <a:rPr lang="en-US" dirty="0"/>
              <a:t>Pakistan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6400800" cy="1752600"/>
          </a:xfrm>
        </p:spPr>
        <p:txBody>
          <a:bodyPr/>
          <a:lstStyle/>
          <a:p>
            <a:r>
              <a:rPr lang="en-US" dirty="0"/>
              <a:t>NOA CSS/PMS</a:t>
            </a:r>
          </a:p>
        </p:txBody>
      </p:sp>
    </p:spTree>
    <p:extLst>
      <p:ext uri="{BB962C8B-B14F-4D97-AF65-F5344CB8AC3E}">
        <p14:creationId xmlns:p14="http://schemas.microsoft.com/office/powerpoint/2010/main" val="24361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9144000" cy="1219200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712-14</a:t>
            </a:r>
            <a:br>
              <a:rPr lang="en-US" sz="2200" b="1" dirty="0"/>
            </a:br>
            <a:r>
              <a:rPr lang="en-US" sz="2700" b="1" dirty="0"/>
              <a:t>Conquest of Sind and Multan by </a:t>
            </a:r>
            <a:br>
              <a:rPr lang="en-US" sz="2700" b="1" dirty="0"/>
            </a:br>
            <a:r>
              <a:rPr lang="en-US" sz="2700" b="1" dirty="0"/>
              <a:t>Muhammad Bin </a:t>
            </a:r>
            <a:r>
              <a:rPr lang="en-US" sz="2700" b="1" dirty="0" err="1"/>
              <a:t>Qasim</a:t>
            </a:r>
            <a:br>
              <a:rPr lang="en-US" sz="49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Beginning of Muslim Rule </a:t>
            </a:r>
            <a:endParaRPr lang="en-US" sz="2400" b="1" dirty="0"/>
          </a:p>
          <a:p>
            <a:pPr lvl="1"/>
            <a:r>
              <a:rPr lang="en-US" sz="2000" b="1" dirty="0"/>
              <a:t>"The </a:t>
            </a:r>
            <a:r>
              <a:rPr lang="en-US" sz="2000" b="1" dirty="0" err="1"/>
              <a:t>Brahmanabad</a:t>
            </a:r>
            <a:r>
              <a:rPr lang="en-US" sz="2000" b="1" dirty="0"/>
              <a:t> settlement"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 basic principle was to treat the Hindus as "the people of the book," and to confer on them the status of the </a:t>
            </a:r>
            <a:r>
              <a:rPr lang="en-US" sz="2800" i="1" dirty="0" err="1"/>
              <a:t>zimmis</a:t>
            </a:r>
            <a:r>
              <a:rPr lang="en-US" sz="2800" dirty="0"/>
              <a:t> (the protected) and impose </a:t>
            </a:r>
            <a:r>
              <a:rPr lang="en-US" sz="2800" dirty="0" err="1"/>
              <a:t>Jizya</a:t>
            </a:r>
            <a:r>
              <a:rPr lang="en-US" sz="2800" dirty="0"/>
              <a:t> -A tax of protection levied on non-Muslims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Intellectual Achievements – Cultural exchange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Medicine- Pharmacology, toxicology, philosophy, and astrology, music etc.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Writing of History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Land Measurement &amp; construction of Cantonments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612"/>
            <a:ext cx="8229600" cy="800895"/>
          </a:xfrm>
        </p:spPr>
        <p:txBody>
          <a:bodyPr>
            <a:noAutofit/>
          </a:bodyPr>
          <a:lstStyle/>
          <a:p>
            <a:r>
              <a:rPr lang="en-US" sz="2800" b="1" dirty="0"/>
              <a:t>712 </a:t>
            </a:r>
            <a:r>
              <a:rPr lang="en-US" sz="3200" b="1" dirty="0"/>
              <a:t>Conquest of Sind and Multan 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6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Change of Script from </a:t>
            </a:r>
            <a:r>
              <a:rPr lang="en-US" dirty="0" err="1"/>
              <a:t>Devanagari</a:t>
            </a:r>
            <a:r>
              <a:rPr lang="en-US" dirty="0"/>
              <a:t> to Arabic Script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Beginning of a new civilization-Language- culture-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554164"/>
            <a:ext cx="7315200" cy="191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32780"/>
            <a:ext cx="6934200" cy="190281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8229600" y="2625327"/>
            <a:ext cx="914400" cy="2221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700" b="1" dirty="0"/>
            </a:br>
            <a:br>
              <a:rPr lang="en-US" sz="2700" dirty="0"/>
            </a:br>
            <a:r>
              <a:rPr lang="en-US" sz="2700" b="1" dirty="0"/>
              <a:t>Empire of  Mahmud of </a:t>
            </a:r>
            <a:r>
              <a:rPr lang="en-US" sz="2700" b="1" dirty="0" err="1"/>
              <a:t>Ghazna</a:t>
            </a:r>
            <a:r>
              <a:rPr lang="en-US" sz="2700" b="1" dirty="0"/>
              <a:t> / Mahmud </a:t>
            </a:r>
            <a:r>
              <a:rPr lang="en-US" sz="2700" b="1" dirty="0" err="1"/>
              <a:t>Ghaznavi</a:t>
            </a:r>
            <a:br>
              <a:rPr lang="en-US" sz="2700" b="1" dirty="0"/>
            </a:br>
            <a:r>
              <a:rPr lang="en-US" b="1" dirty="0"/>
              <a:t>998-1030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AF7-A5BA-4FC3-94AF-10AA14F0B44C}" type="datetime1">
              <a:rPr lang="en-US" smtClean="0"/>
              <a:t>3/23/2024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/>
              <a:t>Reign of  Mahmud of </a:t>
            </a:r>
            <a:r>
              <a:rPr lang="en-US" sz="2800" b="1" dirty="0" err="1"/>
              <a:t>Ghazna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Impact on Muslim Civilization in 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1020- Lahore’s Annexation - conquered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Rout established between Lahore &amp; rest of the Muslim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Movement of people, scholars, saints, traders , travelers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Spread of Islam in Punjab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Subsequent emergence of Lahore as a centre of learning and cultural hub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Attacks on India- superiority of Muslim arms- Psychological superiority of Muslims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the successive Muslim rulers to invade and establish a </a:t>
            </a:r>
            <a:r>
              <a:rPr lang="en-US" b="1" dirty="0"/>
              <a:t>Muslim Sultanate </a:t>
            </a:r>
            <a:r>
              <a:rPr lang="en-US" dirty="0"/>
              <a:t>in the </a:t>
            </a:r>
            <a:r>
              <a:rPr lang="en-US" b="1" dirty="0"/>
              <a:t>Northern India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6096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BD0-6E8F-48A1-9B81-E9D5CC704919}" type="datetime1">
              <a:rPr lang="en-US" smtClean="0"/>
              <a:t>3/23/2024</a:t>
            </a:fld>
            <a:endParaRPr lang="en-US"/>
          </a:p>
        </p:txBody>
      </p:sp>
      <p:sp>
        <p:nvSpPr>
          <p:cNvPr id="2" name="Curved Up Arrow 1"/>
          <p:cNvSpPr/>
          <p:nvPr/>
        </p:nvSpPr>
        <p:spPr>
          <a:xfrm>
            <a:off x="3810000" y="1828800"/>
            <a:ext cx="1752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N-India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848100" y="3090862"/>
            <a:ext cx="17145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4724400" y="1828800"/>
            <a:ext cx="10668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Eastern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360265">
            <a:off x="3494338" y="957808"/>
            <a:ext cx="1047750" cy="21306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W-India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br>
              <a:rPr lang="en-US" sz="3100" b="1" dirty="0"/>
            </a:br>
            <a:r>
              <a:rPr lang="en-US" sz="3100" b="1" dirty="0"/>
              <a:t>1192</a:t>
            </a:r>
            <a:br>
              <a:rPr lang="en-US" sz="3100" dirty="0"/>
            </a:br>
            <a:r>
              <a:rPr lang="en-US" sz="3100" b="1" dirty="0"/>
              <a:t>Defeat of </a:t>
            </a:r>
            <a:r>
              <a:rPr lang="en-US" sz="3100" b="1" dirty="0" err="1"/>
              <a:t>Prithvi</a:t>
            </a:r>
            <a:r>
              <a:rPr lang="en-US" sz="3100" b="1" dirty="0"/>
              <a:t> Raj by Muhammad </a:t>
            </a:r>
            <a:r>
              <a:rPr lang="en-US" sz="3100" b="1" dirty="0" err="1"/>
              <a:t>Ghuri</a:t>
            </a:r>
            <a:r>
              <a:rPr lang="en-US" sz="3100" b="1" dirty="0"/>
              <a:t> at </a:t>
            </a:r>
            <a:r>
              <a:rPr lang="en-US" sz="3100" b="1" dirty="0" err="1"/>
              <a:t>Tarain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Conquest of Northern India – </a:t>
            </a:r>
            <a:r>
              <a:rPr lang="en-US" dirty="0" err="1"/>
              <a:t>Dehli</a:t>
            </a:r>
            <a:r>
              <a:rPr lang="en-US" dirty="0"/>
              <a:t> &amp; Ajmer</a:t>
            </a:r>
          </a:p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Aibak</a:t>
            </a:r>
            <a:r>
              <a:rPr lang="en-US" dirty="0"/>
              <a:t> as viceroy or Deputy </a:t>
            </a:r>
          </a:p>
          <a:p>
            <a:r>
              <a:rPr lang="en-US" dirty="0"/>
              <a:t>In 1193, </a:t>
            </a:r>
            <a:r>
              <a:rPr lang="en-US" dirty="0" err="1"/>
              <a:t>Aibak</a:t>
            </a:r>
            <a:r>
              <a:rPr lang="en-US" dirty="0"/>
              <a:t> occupied Delhi, the future seat of Muslim power in India</a:t>
            </a:r>
          </a:p>
          <a:p>
            <a:r>
              <a:rPr lang="en-US" dirty="0"/>
              <a:t>1206- </a:t>
            </a:r>
            <a:r>
              <a:rPr lang="en-US" dirty="0" err="1"/>
              <a:t>Ghuri</a:t>
            </a:r>
            <a:r>
              <a:rPr lang="en-US" dirty="0"/>
              <a:t> was killed </a:t>
            </a:r>
          </a:p>
          <a:p>
            <a:r>
              <a:rPr lang="en-US" dirty="0"/>
              <a:t>Beginning of Sultanate Period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75-4949-4615-B74F-B70B63679014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3469" r="14030" b="5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609600"/>
            <a:ext cx="2819400" cy="304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19800" y="1295400"/>
            <a:ext cx="144780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Aibek</a:t>
            </a:r>
            <a:r>
              <a:rPr lang="en-US" dirty="0"/>
              <a:t>- the 1</a:t>
            </a:r>
            <a:r>
              <a:rPr lang="en-US" baseline="30000" dirty="0"/>
              <a:t>st</a:t>
            </a:r>
            <a:r>
              <a:rPr lang="en-US" dirty="0"/>
              <a:t> Muslim Sultan of India 1206-1210</a:t>
            </a:r>
          </a:p>
          <a:p>
            <a:r>
              <a:rPr lang="en-US" dirty="0"/>
              <a:t>Established the Slave dynasty and Delhi Sultanate</a:t>
            </a:r>
          </a:p>
          <a:p>
            <a:r>
              <a:rPr lang="en-US" dirty="0"/>
              <a:t> Established Delhi as his Capital </a:t>
            </a:r>
          </a:p>
          <a:p>
            <a:r>
              <a:rPr lang="en-US" dirty="0"/>
              <a:t>Died in 1210</a:t>
            </a:r>
          </a:p>
          <a:p>
            <a:r>
              <a:rPr lang="en-US" dirty="0"/>
              <a:t>Buried in Anarkali,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FC53-6ECD-47F8-81DF-DB8581B5F1C1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Slave Dynasty 1206-1290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76337"/>
              </p:ext>
            </p:extLst>
          </p:nvPr>
        </p:nvGraphicFramePr>
        <p:xfrm>
          <a:off x="76200" y="792163"/>
          <a:ext cx="8915400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89">
                <a:tc>
                  <a:txBody>
                    <a:bodyPr/>
                    <a:lstStyle/>
                    <a:p>
                      <a:r>
                        <a:rPr lang="en-GB" dirty="0"/>
                        <a:t>Sultans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Period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382">
                <a:tc>
                  <a:txBody>
                    <a:bodyPr/>
                    <a:lstStyle/>
                    <a:p>
                      <a:r>
                        <a:rPr lang="en-GB" dirty="0"/>
                        <a:t>Sultan </a:t>
                      </a:r>
                      <a:r>
                        <a:rPr lang="en-GB" dirty="0" err="1"/>
                        <a:t>Qutab</a:t>
                      </a:r>
                      <a:r>
                        <a:rPr lang="en-GB" dirty="0"/>
                        <a:t>-u-Din </a:t>
                      </a:r>
                      <a:r>
                        <a:rPr lang="en-GB" dirty="0" err="1"/>
                        <a:t>Aibak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1206-1210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Independent Muslim Ruler of India</a:t>
                      </a:r>
                    </a:p>
                    <a:p>
                      <a:r>
                        <a:rPr lang="en-GB" dirty="0"/>
                        <a:t>Muslim</a:t>
                      </a:r>
                      <a:r>
                        <a:rPr lang="en-GB" baseline="0" dirty="0"/>
                        <a:t> Sultanate </a:t>
                      </a:r>
                    </a:p>
                    <a:p>
                      <a:r>
                        <a:rPr lang="en-GB" baseline="0" dirty="0"/>
                        <a:t>Slave Dynasty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706">
                <a:tc>
                  <a:txBody>
                    <a:bodyPr/>
                    <a:lstStyle/>
                    <a:p>
                      <a:r>
                        <a:rPr lang="en-GB" dirty="0"/>
                        <a:t>Sultan Shams-u- din</a:t>
                      </a:r>
                      <a:r>
                        <a:rPr lang="en-GB" baseline="0" dirty="0"/>
                        <a:t> Iltutmish (Altamash)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1211-1236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Consolidation and strengthening</a:t>
                      </a:r>
                      <a:r>
                        <a:rPr lang="en-GB" baseline="0" dirty="0"/>
                        <a:t> of Muslim Empire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system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territory to the sultanate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56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Sultan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Ghiyas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-u-Din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 to 1287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Fought off several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Mongol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invasions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Defeated Hindu chiefs (principally Rajput)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elaborate ceremonies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Administration f Justice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 err="1"/>
              <a:t>Iltutmish</a:t>
            </a:r>
            <a:r>
              <a:rPr lang="en-US" sz="2800" dirty="0"/>
              <a:t> 1211-1236</a:t>
            </a:r>
          </a:p>
          <a:p>
            <a:pPr marL="514350" indent="-457200"/>
            <a:r>
              <a:rPr lang="en-US" sz="2800" b="1" dirty="0"/>
              <a:t>Internal vs external threats </a:t>
            </a:r>
          </a:p>
          <a:p>
            <a:pPr marL="514350" indent="-457200"/>
            <a:r>
              <a:rPr lang="en-US" sz="2400" dirty="0"/>
              <a:t>Internal Threats - Independent Muslim governors , Hindu Rajas, religious orthodoxy </a:t>
            </a:r>
          </a:p>
          <a:p>
            <a:pPr marL="514350" indent="-457200"/>
            <a:r>
              <a:rPr lang="en-US" sz="2400" dirty="0"/>
              <a:t>External Threat - Mongol attack </a:t>
            </a:r>
          </a:p>
          <a:p>
            <a:r>
              <a:rPr lang="en-US" sz="2800" b="1" dirty="0"/>
              <a:t>Consolidation of the nascent Muslim empire</a:t>
            </a:r>
          </a:p>
          <a:p>
            <a:r>
              <a:rPr lang="en-US" sz="2400" dirty="0"/>
              <a:t>Fabric of a new administration </a:t>
            </a:r>
          </a:p>
          <a:p>
            <a:r>
              <a:rPr lang="en-US" sz="2400" dirty="0"/>
              <a:t>Organized different departments of the central government at Delhi</a:t>
            </a:r>
          </a:p>
          <a:p>
            <a:r>
              <a:rPr lang="en-US" sz="2400" dirty="0" err="1"/>
              <a:t>Qutab</a:t>
            </a:r>
            <a:r>
              <a:rPr lang="en-US" sz="2400" dirty="0"/>
              <a:t> </a:t>
            </a:r>
            <a:r>
              <a:rPr lang="en-US" sz="2400" dirty="0" err="1"/>
              <a:t>Minar</a:t>
            </a:r>
            <a:r>
              <a:rPr lang="en-US" sz="2400" dirty="0"/>
              <a:t>- </a:t>
            </a:r>
            <a:r>
              <a:rPr lang="en-US" sz="2400" dirty="0" err="1"/>
              <a:t>Hauz</a:t>
            </a:r>
            <a:r>
              <a:rPr lang="en-US" sz="2400" dirty="0"/>
              <a:t>-e- </a:t>
            </a:r>
            <a:r>
              <a:rPr lang="en-US" sz="2400" dirty="0" err="1"/>
              <a:t>Shamsi</a:t>
            </a:r>
            <a:r>
              <a:rPr lang="en-US" sz="2400" dirty="0"/>
              <a:t> - Madrasa-</a:t>
            </a:r>
            <a:r>
              <a:rPr lang="en-US" sz="2400" dirty="0" err="1"/>
              <a:t>i</a:t>
            </a:r>
            <a:r>
              <a:rPr lang="en-US" sz="2400" dirty="0"/>
              <a:t>-</a:t>
            </a:r>
            <a:r>
              <a:rPr lang="en-US" sz="2400" dirty="0" err="1"/>
              <a:t>Nasiri</a:t>
            </a:r>
            <a:r>
              <a:rPr lang="en-US" sz="2400" dirty="0"/>
              <a:t>,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D422-7856-480F-AAE4-705E8A313F81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244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E874-2F73-4C60-AFC6-BA59B2093354}" type="datetime1">
              <a:rPr lang="en-US" smtClean="0"/>
              <a:t>3/23/2024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err="1"/>
              <a:t>Ghiyas</a:t>
            </a:r>
            <a:r>
              <a:rPr lang="en-US" sz="3500" b="1" dirty="0"/>
              <a:t>-</a:t>
            </a:r>
            <a:r>
              <a:rPr lang="en-US" sz="3500" b="1" dirty="0" err="1"/>
              <a:t>ud</a:t>
            </a:r>
            <a:r>
              <a:rPr lang="en-US" sz="3500" b="1" dirty="0"/>
              <a:t>-din Balban1265-1287</a:t>
            </a:r>
          </a:p>
          <a:p>
            <a:r>
              <a:rPr lang="en-US" dirty="0"/>
              <a:t>Iranian theory of kingship- </a:t>
            </a:r>
          </a:p>
          <a:p>
            <a:r>
              <a:rPr lang="en-US" dirty="0"/>
              <a:t>Kingship next to </a:t>
            </a:r>
            <a:r>
              <a:rPr lang="en-US" dirty="0" err="1"/>
              <a:t>Prophethood</a:t>
            </a:r>
            <a:endParaRPr lang="en-US" dirty="0"/>
          </a:p>
          <a:p>
            <a:r>
              <a:rPr lang="en-US" dirty="0"/>
              <a:t>Court decorum- Grandeur </a:t>
            </a:r>
          </a:p>
          <a:p>
            <a:r>
              <a:rPr lang="en-US" dirty="0"/>
              <a:t>Reforms in government – centralization- reduction in the power of nobility (</a:t>
            </a:r>
            <a:r>
              <a:rPr lang="en-US" dirty="0" err="1"/>
              <a:t>Chihilgan</a:t>
            </a:r>
            <a:r>
              <a:rPr lang="en-US" dirty="0"/>
              <a:t> or "the Forty)- standing army </a:t>
            </a:r>
          </a:p>
          <a:p>
            <a:r>
              <a:rPr lang="en-US" dirty="0"/>
              <a:t>Successfully defended Muslim Empire against Mongol Attack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3015-26D5-44E0-B865-3E3D61CA6323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1786" r="15923" b="40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" y="914400"/>
            <a:ext cx="350520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53200" y="2438400"/>
            <a:ext cx="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Other Dynasties in the Sultanate Period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32196"/>
              </p:ext>
            </p:extLst>
          </p:nvPr>
        </p:nvGraphicFramePr>
        <p:xfrm>
          <a:off x="-1" y="457200"/>
          <a:ext cx="9144002" cy="645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63">
                <a:tc>
                  <a:txBody>
                    <a:bodyPr/>
                    <a:lstStyle/>
                    <a:p>
                      <a:r>
                        <a:rPr lang="en-US" dirty="0"/>
                        <a:t>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181">
                <a:tc>
                  <a:txBody>
                    <a:bodyPr/>
                    <a:lstStyle/>
                    <a:p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Dynasty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1290-1320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Sultan </a:t>
                      </a:r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Firuz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– 1290-1296</a:t>
                      </a:r>
                    </a:p>
                    <a:p>
                      <a:r>
                        <a:rPr lang="en-US" baseline="0" dirty="0"/>
                        <a:t>Sultan </a:t>
                      </a:r>
                      <a:r>
                        <a:rPr lang="en-US" baseline="0" dirty="0" err="1"/>
                        <a:t>Alaudin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Khilji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Juna</a:t>
                      </a:r>
                      <a:r>
                        <a:rPr lang="en-US" baseline="0" dirty="0"/>
                        <a:t> Khan)– 1296-1316</a:t>
                      </a:r>
                    </a:p>
                    <a:p>
                      <a:r>
                        <a:rPr lang="en-US" baseline="0" dirty="0"/>
                        <a:t>Conquests of Gujrat, </a:t>
                      </a:r>
                      <a:r>
                        <a:rPr lang="en-US" baseline="0" dirty="0" err="1"/>
                        <a:t>Rathanbhor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Chittor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Malwa</a:t>
                      </a:r>
                      <a:r>
                        <a:rPr lang="en-US" baseline="0" dirty="0"/>
                        <a:t>  &amp; Deccan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578">
                <a:tc>
                  <a:txBody>
                    <a:bodyPr/>
                    <a:lstStyle/>
                    <a:p>
                      <a:r>
                        <a:rPr lang="en-US" dirty="0" err="1"/>
                        <a:t>Tughluq</a:t>
                      </a:r>
                      <a:r>
                        <a:rPr lang="en-US" baseline="0" dirty="0"/>
                        <a:t> Dynasty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1320-1414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Ghiyasudin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1320-1325</a:t>
                      </a:r>
                    </a:p>
                    <a:p>
                      <a:r>
                        <a:rPr lang="en-US" baseline="0" dirty="0"/>
                        <a:t>Muhammad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1325-1351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Capital in Deccan—</a:t>
                      </a:r>
                      <a:r>
                        <a:rPr lang="en-US" baseline="0" dirty="0" err="1"/>
                        <a:t>Doulatabad</a:t>
                      </a:r>
                      <a:r>
                        <a:rPr lang="en-US" baseline="0" dirty="0"/>
                        <a:t> -1327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currency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Feroz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Tughluq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1351-1388</a:t>
                      </a:r>
                      <a:endParaRPr lang="en-US" b="0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Amir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Taimur’s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Invasion 1398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387">
                <a:tc>
                  <a:txBody>
                    <a:bodyPr/>
                    <a:lstStyle/>
                    <a:p>
                      <a:r>
                        <a:rPr lang="en-US" dirty="0"/>
                        <a:t>Syed 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1414-1451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Khizer</a:t>
                      </a:r>
                      <a:r>
                        <a:rPr lang="en-US" baseline="0" dirty="0"/>
                        <a:t> Khan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Muubarak</a:t>
                      </a:r>
                      <a:r>
                        <a:rPr lang="en-US" baseline="0" dirty="0"/>
                        <a:t>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/>
                        <a:t>Muhammad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 err="1"/>
                        <a:t>Ala</a:t>
                      </a:r>
                      <a:r>
                        <a:rPr lang="en-GB" dirty="0"/>
                        <a:t>-u-Din Shah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90">
                <a:tc>
                  <a:txBody>
                    <a:bodyPr/>
                    <a:lstStyle/>
                    <a:p>
                      <a:r>
                        <a:rPr lang="en-US" dirty="0" err="1"/>
                        <a:t>Lodhi</a:t>
                      </a:r>
                      <a:r>
                        <a:rPr lang="en-US" dirty="0"/>
                        <a:t> Dynasty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1451-1526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Bahlul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Lodhi</a:t>
                      </a:r>
                      <a:r>
                        <a:rPr lang="en-US" dirty="0"/>
                        <a:t>  1451-1489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Sikander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1489-1517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Ibrahim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1517-1526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F46-04DE-4ACD-BCE6-727CF55944A0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599" cy="670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D8CB-9784-4BF2-9411-E79E95280BCC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6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8681"/>
              </p:ext>
            </p:extLst>
          </p:nvPr>
        </p:nvGraphicFramePr>
        <p:xfrm>
          <a:off x="76200" y="838200"/>
          <a:ext cx="8915400" cy="544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76">
                <a:tc>
                  <a:txBody>
                    <a:bodyPr/>
                    <a:lstStyle/>
                    <a:p>
                      <a:r>
                        <a:rPr lang="en-US" dirty="0"/>
                        <a:t>Emperor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24">
                <a:tc>
                  <a:txBody>
                    <a:bodyPr/>
                    <a:lstStyle/>
                    <a:p>
                      <a:r>
                        <a:rPr lang="en-US" dirty="0" err="1"/>
                        <a:t>Zahirudin</a:t>
                      </a:r>
                      <a:r>
                        <a:rPr lang="en-US" baseline="0" dirty="0"/>
                        <a:t> Babur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1526-1530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Attacked &amp; conquered India -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battle of </a:t>
                      </a:r>
                      <a:r>
                        <a:rPr lang="en-US" baseline="0" dirty="0" err="1"/>
                        <a:t>Panipat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1526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Mughal</a:t>
                      </a:r>
                      <a:r>
                        <a:rPr lang="en-US" baseline="0" dirty="0"/>
                        <a:t> Dynasty 1526-1857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Battle of </a:t>
                      </a:r>
                      <a:r>
                        <a:rPr lang="en-US" baseline="0" dirty="0" err="1"/>
                        <a:t>Khanua</a:t>
                      </a:r>
                      <a:r>
                        <a:rPr lang="en-US" baseline="0" dirty="0"/>
                        <a:t> -1527 against Rana Sangha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25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1530-1540</a:t>
                      </a:r>
                    </a:p>
                    <a:p>
                      <a:r>
                        <a:rPr lang="en-US" dirty="0"/>
                        <a:t>&amp;</a:t>
                      </a:r>
                      <a:r>
                        <a:rPr lang="en-US" baseline="0" dirty="0"/>
                        <a:t> 1556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Conquered Gujrat -1535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Was defeated by Sher</a:t>
                      </a:r>
                      <a:r>
                        <a:rPr lang="en-US" baseline="0" dirty="0"/>
                        <a:t> Shah Suri-1540. he went to Iran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/>
                        <a:t>Sher Shah Suri (Suri Dynasty 1540-1555)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new</a:t>
                      </a:r>
                      <a:r>
                        <a:rPr lang="en-US" baseline="0" dirty="0"/>
                        <a:t> dynasty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Administration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Law &amp; order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Incompetent successor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1555-1556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Retuned to India –captured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Dehli</a:t>
                      </a:r>
                      <a:r>
                        <a:rPr lang="en-US" baseline="0" dirty="0"/>
                        <a:t> &amp; restored his monarchy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Died after 6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55F0-64FD-4A56-B289-35B0008A8B4C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71809"/>
              </p:ext>
            </p:extLst>
          </p:nvPr>
        </p:nvGraphicFramePr>
        <p:xfrm>
          <a:off x="381000" y="9144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Emperor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Akkbar</a:t>
                      </a:r>
                      <a:endParaRPr lang="en-US" dirty="0"/>
                    </a:p>
                    <a:p>
                      <a:r>
                        <a:rPr lang="en-US" dirty="0"/>
                        <a:t>1556-1605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Crowned at the age of 13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battle of </a:t>
                      </a:r>
                      <a:r>
                        <a:rPr lang="en-US" dirty="0" err="1"/>
                        <a:t>Panipat</a:t>
                      </a:r>
                      <a:r>
                        <a:rPr lang="en-US" baseline="0" dirty="0"/>
                        <a:t> 1556 with </a:t>
                      </a:r>
                      <a:r>
                        <a:rPr lang="en-US" baseline="0" dirty="0" err="1"/>
                        <a:t>Hemu</a:t>
                      </a:r>
                      <a:r>
                        <a:rPr lang="en-US" baseline="0" dirty="0"/>
                        <a:t>– the Hindu ruler, defeated him and recaptured </a:t>
                      </a:r>
                      <a:r>
                        <a:rPr lang="en-US" baseline="0" dirty="0" err="1"/>
                        <a:t>Dehli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The policy of </a:t>
                      </a:r>
                      <a:r>
                        <a:rPr lang="en-US" baseline="0" dirty="0" err="1"/>
                        <a:t>vigrous</a:t>
                      </a:r>
                      <a:r>
                        <a:rPr lang="en-US" baseline="0" dirty="0"/>
                        <a:t> conquest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Consolidation and strengthening of Mughal Empire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Marriages with Rajput Princesses –impact of such marriages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Appointment of Hindus in the Mughal court like Raja </a:t>
                      </a:r>
                      <a:r>
                        <a:rPr lang="en-US" baseline="0" dirty="0" err="1"/>
                        <a:t>Baghwan</a:t>
                      </a:r>
                      <a:r>
                        <a:rPr lang="en-US" baseline="0" dirty="0"/>
                        <a:t> Das &amp; Raja Man Singh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Religious Policy The principle of </a:t>
                      </a:r>
                      <a:r>
                        <a:rPr lang="en-US" baseline="0" dirty="0" err="1"/>
                        <a:t>sulah-i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kul</a:t>
                      </a:r>
                      <a:r>
                        <a:rPr lang="en-US" baseline="0" dirty="0"/>
                        <a:t>, or universal tolerance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1564- Akbar abolished “Pilgrimage Tax”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1565-abolition of </a:t>
                      </a:r>
                      <a:r>
                        <a:rPr lang="en-US" baseline="0" dirty="0" err="1"/>
                        <a:t>Jizya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Patronage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classical Indian arts – painting- music-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dancing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e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Elahe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Orthodox response against Secular Policies—reform movement 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F1F4-43D1-466C-AEA3-27864E5347A7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Sheik Ahmed </a:t>
            </a:r>
            <a:r>
              <a:rPr lang="en-US" b="1" dirty="0" err="1">
                <a:solidFill>
                  <a:srgbClr val="00B050"/>
                </a:solidFill>
              </a:rPr>
              <a:t>Sirhindi</a:t>
            </a:r>
            <a:r>
              <a:rPr lang="en-US" b="1" dirty="0">
                <a:solidFill>
                  <a:srgbClr val="00B050"/>
                </a:solidFill>
              </a:rPr>
              <a:t> 1564-1624 </a:t>
            </a:r>
            <a:r>
              <a:rPr lang="en-US" dirty="0"/>
              <a:t>also known as </a:t>
            </a:r>
            <a:r>
              <a:rPr lang="en-US" dirty="0" err="1"/>
              <a:t>Mujjadad</a:t>
            </a:r>
            <a:r>
              <a:rPr lang="en-US" dirty="0"/>
              <a:t> Alf Sani (</a:t>
            </a:r>
            <a:r>
              <a:rPr lang="en-US" dirty="0" err="1"/>
              <a:t>Thani</a:t>
            </a:r>
            <a:r>
              <a:rPr lang="en-US" dirty="0"/>
              <a:t>)</a:t>
            </a:r>
          </a:p>
          <a:p>
            <a:r>
              <a:rPr lang="en-US" dirty="0"/>
              <a:t> literally means Reviver of Islam during the second millennium </a:t>
            </a:r>
          </a:p>
          <a:p>
            <a:r>
              <a:rPr lang="en-US" dirty="0"/>
              <a:t>Sheikh Ahmed , the most prominent disciple of Khawaja </a:t>
            </a:r>
            <a:r>
              <a:rPr lang="en-US" dirty="0" err="1"/>
              <a:t>Baqi</a:t>
            </a:r>
            <a:r>
              <a:rPr lang="en-US" dirty="0"/>
              <a:t> </a:t>
            </a:r>
            <a:r>
              <a:rPr lang="en-US" dirty="0" err="1"/>
              <a:t>Billah</a:t>
            </a:r>
            <a:r>
              <a:rPr lang="en-US" dirty="0"/>
              <a:t>- who started </a:t>
            </a:r>
            <a:r>
              <a:rPr lang="en-US" b="1" dirty="0">
                <a:solidFill>
                  <a:srgbClr val="00B050"/>
                </a:solidFill>
              </a:rPr>
              <a:t>Naqshbandi Order</a:t>
            </a:r>
            <a:r>
              <a:rPr lang="en-US" dirty="0"/>
              <a:t> in India </a:t>
            </a:r>
          </a:p>
          <a:p>
            <a:r>
              <a:rPr lang="en-US" dirty="0"/>
              <a:t>“The most forceful and “</a:t>
            </a:r>
            <a:r>
              <a:rPr lang="en-US" b="1" dirty="0">
                <a:solidFill>
                  <a:srgbClr val="FF0000"/>
                </a:solidFill>
              </a:rPr>
              <a:t>original thinker</a:t>
            </a:r>
            <a:r>
              <a:rPr lang="en-US" dirty="0"/>
              <a:t>” in India, before Shah </a:t>
            </a:r>
            <a:r>
              <a:rPr lang="en-US" dirty="0" err="1"/>
              <a:t>Waliulla</a:t>
            </a:r>
            <a:r>
              <a:rPr lang="en-US" dirty="0"/>
              <a:t> &amp; Iqbal- SM </a:t>
            </a:r>
            <a:r>
              <a:rPr lang="en-US" dirty="0" err="1"/>
              <a:t>Ikram</a:t>
            </a:r>
            <a:endParaRPr lang="en-US" dirty="0"/>
          </a:p>
          <a:p>
            <a:r>
              <a:rPr lang="en-US" dirty="0"/>
              <a:t>A high place in the Muslim world –</a:t>
            </a:r>
            <a:r>
              <a:rPr lang="en-US" b="1" u="sng" dirty="0">
                <a:solidFill>
                  <a:srgbClr val="00B050"/>
                </a:solidFill>
              </a:rPr>
              <a:t>Tawhid-</a:t>
            </a:r>
            <a:r>
              <a:rPr lang="en-US" b="1" u="sng" dirty="0" err="1">
                <a:solidFill>
                  <a:srgbClr val="00B050"/>
                </a:solidFill>
              </a:rPr>
              <a:t>i</a:t>
            </a:r>
            <a:r>
              <a:rPr lang="en-US" b="1" u="sng" dirty="0">
                <a:solidFill>
                  <a:srgbClr val="00B050"/>
                </a:solidFill>
              </a:rPr>
              <a:t>-</a:t>
            </a:r>
            <a:r>
              <a:rPr lang="en-US" b="1" u="sng" dirty="0" err="1">
                <a:solidFill>
                  <a:srgbClr val="00B050"/>
                </a:solidFill>
              </a:rPr>
              <a:t>shahudi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Self-confidence</a:t>
            </a:r>
            <a:r>
              <a:rPr lang="en-US" dirty="0"/>
              <a:t> to the Muslim thinking in India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05B-B81E-4481-AEDF-3DA6B7501797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position </a:t>
            </a:r>
            <a:r>
              <a:rPr lang="en-US" dirty="0"/>
              <a:t>of Islam under Akbar</a:t>
            </a:r>
          </a:p>
          <a:p>
            <a:r>
              <a:rPr lang="en-US" dirty="0"/>
              <a:t>Hindus 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court</a:t>
            </a:r>
            <a:r>
              <a:rPr lang="en-US" dirty="0"/>
              <a:t>, Hindu wives worshiping in palaces, </a:t>
            </a:r>
            <a:r>
              <a:rPr lang="en-US" dirty="0">
                <a:solidFill>
                  <a:srgbClr val="FF0000"/>
                </a:solidFill>
              </a:rPr>
              <a:t>abolition of </a:t>
            </a:r>
            <a:r>
              <a:rPr lang="en-US" dirty="0" err="1">
                <a:solidFill>
                  <a:srgbClr val="FF0000"/>
                </a:solidFill>
              </a:rPr>
              <a:t>Jizya</a:t>
            </a:r>
            <a:r>
              <a:rPr lang="en-US" dirty="0">
                <a:solidFill>
                  <a:srgbClr val="FF0000"/>
                </a:solidFill>
              </a:rPr>
              <a:t> and of pilgrimage tax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rehabilitation and construction of Hindu temples</a:t>
            </a:r>
            <a:r>
              <a:rPr lang="en-US" dirty="0"/>
              <a:t> etc.</a:t>
            </a:r>
          </a:p>
          <a:p>
            <a:r>
              <a:rPr lang="en-US" dirty="0"/>
              <a:t>"Non-</a:t>
            </a:r>
            <a:r>
              <a:rPr lang="en-US" dirty="0" err="1"/>
              <a:t>muslims</a:t>
            </a:r>
            <a:r>
              <a:rPr lang="en-US" dirty="0"/>
              <a:t> carried out aggressively the ordinances of their own religion in a Muslim state and the Muslims were powerless to carry out the ordinances of Islam; if they carried them out, they were executed” SM </a:t>
            </a:r>
            <a:r>
              <a:rPr lang="en-US" dirty="0" err="1"/>
              <a:t>Ikam</a:t>
            </a:r>
            <a:endParaRPr lang="en-US" dirty="0"/>
          </a:p>
          <a:p>
            <a:r>
              <a:rPr lang="en-US" dirty="0"/>
              <a:t>Muslims…….. 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humiliated and powerless”</a:t>
            </a:r>
          </a:p>
          <a:p>
            <a:r>
              <a:rPr lang="en-US" dirty="0"/>
              <a:t>Non-Muslim enjoyed </a:t>
            </a:r>
            <a:r>
              <a:rPr lang="en-US" dirty="0">
                <a:solidFill>
                  <a:srgbClr val="7030A0"/>
                </a:solidFill>
              </a:rPr>
              <a:t>high positions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DD99-7A26-4E89-A366-090DFD155764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Withdrawal of </a:t>
            </a:r>
            <a:r>
              <a:rPr lang="en-US" dirty="0">
                <a:solidFill>
                  <a:srgbClr val="7030A0"/>
                </a:solidFill>
              </a:rPr>
              <a:t>patronage of Islam</a:t>
            </a:r>
          </a:p>
          <a:p>
            <a:r>
              <a:rPr lang="en-US" dirty="0"/>
              <a:t>Aggressive </a:t>
            </a:r>
            <a:r>
              <a:rPr lang="en-US" dirty="0">
                <a:solidFill>
                  <a:srgbClr val="FF0000"/>
                </a:solidFill>
              </a:rPr>
              <a:t>Hindu religious revival</a:t>
            </a:r>
          </a:p>
          <a:p>
            <a:r>
              <a:rPr lang="en-US" dirty="0"/>
              <a:t>Demolishing of mosques &amp; setting up of temples</a:t>
            </a:r>
          </a:p>
          <a:p>
            <a:r>
              <a:rPr lang="en-US" dirty="0"/>
              <a:t>Ban on </a:t>
            </a:r>
            <a:r>
              <a:rPr lang="en-US" dirty="0">
                <a:solidFill>
                  <a:srgbClr val="FF0000"/>
                </a:solidFill>
              </a:rPr>
              <a:t>cow slaughter </a:t>
            </a:r>
          </a:p>
          <a:p>
            <a:r>
              <a:rPr lang="en-US" dirty="0"/>
              <a:t>Cultural influences of Hindus on Muslims</a:t>
            </a:r>
          </a:p>
          <a:p>
            <a:r>
              <a:rPr lang="en-US" dirty="0"/>
              <a:t>Weakening of Islamic principles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Empowering Hindus would weaken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Muslim rule </a:t>
            </a:r>
            <a:r>
              <a:rPr lang="en-US" dirty="0"/>
              <a:t>and end it eventually</a:t>
            </a:r>
          </a:p>
          <a:p>
            <a:r>
              <a:rPr lang="en-US" dirty="0"/>
              <a:t>Akbar’s policy has emboldened Hindus it must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reversed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075-9CB6-43B3-BB40-A68A0F9EF63F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Advocated re-imposing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Jizya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cow slaughter</a:t>
            </a:r>
          </a:p>
          <a:p>
            <a:r>
              <a:rPr lang="en-US" dirty="0"/>
              <a:t>Hindus &amp; Muslim are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people- </a:t>
            </a:r>
            <a:r>
              <a:rPr lang="en-US" dirty="0">
                <a:solidFill>
                  <a:srgbClr val="00B050"/>
                </a:solidFill>
              </a:rPr>
              <a:t>Two Nation theory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Muslim shouldn’t intermingle- inter-dine- and intermarry with Hindus</a:t>
            </a:r>
          </a:p>
          <a:p>
            <a:r>
              <a:rPr lang="en-US" dirty="0"/>
              <a:t>Muslim ruler should distance themselves from Hindus</a:t>
            </a:r>
          </a:p>
          <a:p>
            <a:r>
              <a:rPr lang="en-US" dirty="0"/>
              <a:t>Hindus to be expelled from the court and removed from important positions</a:t>
            </a:r>
          </a:p>
          <a:p>
            <a:r>
              <a:rPr lang="en-US" dirty="0"/>
              <a:t>Muslim rulers should distance themselves from the Hindus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8DF-CE25-4ACF-9120-7A6F86185E1C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History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past if you would define the future. </a:t>
            </a:r>
            <a:r>
              <a:rPr lang="en-US" b="1" dirty="0"/>
              <a:t>Confucius</a:t>
            </a:r>
          </a:p>
          <a:p>
            <a:r>
              <a:rPr lang="en-US" dirty="0"/>
              <a:t>"Who </a:t>
            </a:r>
            <a:r>
              <a:rPr lang="en-US" b="1" dirty="0"/>
              <a:t>controls</a:t>
            </a:r>
            <a:r>
              <a:rPr lang="en-US" dirty="0"/>
              <a:t> the past </a:t>
            </a:r>
            <a:r>
              <a:rPr lang="en-US" b="1" dirty="0"/>
              <a:t>controls</a:t>
            </a:r>
            <a:r>
              <a:rPr lang="en-US" dirty="0"/>
              <a:t> the future: who </a:t>
            </a:r>
            <a:r>
              <a:rPr lang="en-US" b="1" dirty="0"/>
              <a:t>controls the present controls</a:t>
            </a:r>
            <a:r>
              <a:rPr lang="en-US" dirty="0"/>
              <a:t> the past." George Orwell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Methodology </a:t>
            </a:r>
          </a:p>
          <a:p>
            <a:r>
              <a:rPr lang="en-US" dirty="0"/>
              <a:t>Sheikh Ahmed </a:t>
            </a:r>
            <a:r>
              <a:rPr lang="en-US" dirty="0" err="1"/>
              <a:t>Sirhindi</a:t>
            </a:r>
            <a:r>
              <a:rPr lang="en-US" dirty="0"/>
              <a:t> used</a:t>
            </a:r>
          </a:p>
          <a:p>
            <a:pPr lvl="1"/>
            <a:r>
              <a:rPr lang="en-US" dirty="0"/>
              <a:t>Sermons</a:t>
            </a:r>
          </a:p>
          <a:p>
            <a:pPr lvl="1"/>
            <a:r>
              <a:rPr lang="en-US" dirty="0"/>
              <a:t>Wrote Letters to influential people/ nobility, governors, </a:t>
            </a:r>
            <a:r>
              <a:rPr lang="en-US" dirty="0" err="1"/>
              <a:t>Ullema</a:t>
            </a:r>
            <a:r>
              <a:rPr lang="en-US" dirty="0"/>
              <a:t> and </a:t>
            </a:r>
            <a:r>
              <a:rPr lang="en-US" dirty="0" err="1"/>
              <a:t>Mashaikh</a:t>
            </a:r>
            <a:endParaRPr lang="en-US" dirty="0"/>
          </a:p>
          <a:p>
            <a:pPr lvl="1"/>
            <a:r>
              <a:rPr lang="en-US" dirty="0"/>
              <a:t>Wrote Booklets </a:t>
            </a:r>
          </a:p>
          <a:p>
            <a:pPr lvl="1"/>
            <a:r>
              <a:rPr lang="en-US" dirty="0"/>
              <a:t>Books and treatises</a:t>
            </a:r>
          </a:p>
          <a:p>
            <a:r>
              <a:rPr lang="en-US" dirty="0"/>
              <a:t>Paid price for his views / actions- was arrested by </a:t>
            </a:r>
            <a:r>
              <a:rPr lang="en-US" dirty="0" err="1"/>
              <a:t>Jehangir</a:t>
            </a:r>
            <a:r>
              <a:rPr lang="en-US" dirty="0"/>
              <a:t> and imprisoned for two years 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C7F5-00E9-4669-858F-0D768DEB0AE1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and Legacy</a:t>
            </a:r>
          </a:p>
          <a:p>
            <a:r>
              <a:rPr lang="en-US" dirty="0"/>
              <a:t>He couldn’t achieve his targets during his life time</a:t>
            </a:r>
          </a:p>
          <a:p>
            <a:r>
              <a:rPr lang="en-US" dirty="0"/>
              <a:t>But his dreams were realized when </a:t>
            </a:r>
            <a:r>
              <a:rPr lang="en-US" dirty="0" err="1"/>
              <a:t>Aurangzeib</a:t>
            </a:r>
            <a:r>
              <a:rPr lang="en-US" dirty="0"/>
              <a:t> became the Emperor in 1659</a:t>
            </a:r>
          </a:p>
          <a:p>
            <a:r>
              <a:rPr lang="en-US" dirty="0" err="1"/>
              <a:t>Aurangzeib’s</a:t>
            </a:r>
            <a:r>
              <a:rPr lang="en-US" dirty="0"/>
              <a:t> policies and regime are considered to be influenced  immensely by his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3D8-1F25-480F-A887-BA7A5A4C2A5B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and Legacy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Jizya</a:t>
            </a:r>
            <a:r>
              <a:rPr lang="en-US" dirty="0"/>
              <a:t> was re-imposed</a:t>
            </a:r>
          </a:p>
          <a:p>
            <a:r>
              <a:rPr lang="en-US" dirty="0"/>
              <a:t>Pilgrimage Tax was re-imposed</a:t>
            </a:r>
          </a:p>
          <a:p>
            <a:r>
              <a:rPr lang="en-US" dirty="0"/>
              <a:t>Patronage of Hindu fine arts was withdrawn</a:t>
            </a:r>
          </a:p>
          <a:p>
            <a:r>
              <a:rPr lang="en-US" dirty="0"/>
              <a:t>Patronage of Hindu temples was withdrawn</a:t>
            </a:r>
          </a:p>
          <a:p>
            <a:r>
              <a:rPr lang="en-US" dirty="0"/>
              <a:t>Cow slaughter was allowed</a:t>
            </a:r>
          </a:p>
          <a:p>
            <a:r>
              <a:rPr lang="en-US" dirty="0"/>
              <a:t>New mosques were built to manifest prominence of Islam like </a:t>
            </a:r>
            <a:r>
              <a:rPr lang="en-US" dirty="0" err="1"/>
              <a:t>Badshahi</a:t>
            </a:r>
            <a:r>
              <a:rPr lang="en-US" dirty="0"/>
              <a:t> Mosque in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6BD-A17D-4306-951B-F9BA54B1841B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8392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26A-1A93-4978-B25C-71BE91B7549D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Causes of Decline of Muslim Rule in India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59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Weak Successor of Aurangzeb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law of Succession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Wastage of resources in the civil wars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Secular and liberal policies of Akbar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Waning of Jihad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Luxurious lifestyle—spread of effeminacy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Weakening of Central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Dissipating Military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Foreign Invasions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Obsolete Education  system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Navy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Internal conspiracies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role of East India Company (1600-1873)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B448-28B8-4FAF-96ED-688E70F63A4D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Shah </a:t>
            </a:r>
            <a:r>
              <a:rPr lang="en-US" dirty="0" err="1"/>
              <a:t>Waliullah</a:t>
            </a:r>
            <a:r>
              <a:rPr lang="en-US" dirty="0"/>
              <a:t> 1703-1762</a:t>
            </a:r>
          </a:p>
          <a:p>
            <a:r>
              <a:rPr lang="en-US" dirty="0"/>
              <a:t>Born to a religious family in </a:t>
            </a:r>
            <a:r>
              <a:rPr lang="en-US" dirty="0" err="1"/>
              <a:t>Dehli</a:t>
            </a:r>
            <a:r>
              <a:rPr lang="en-US" dirty="0"/>
              <a:t> –Nobility </a:t>
            </a:r>
          </a:p>
          <a:p>
            <a:r>
              <a:rPr lang="en-US" dirty="0"/>
              <a:t>Got his early education at madrassa </a:t>
            </a:r>
            <a:r>
              <a:rPr lang="en-US" dirty="0" err="1"/>
              <a:t>Rahimya</a:t>
            </a:r>
            <a:r>
              <a:rPr lang="en-US" dirty="0"/>
              <a:t> &amp; started teaching </a:t>
            </a:r>
          </a:p>
          <a:p>
            <a:r>
              <a:rPr lang="en-US" dirty="0"/>
              <a:t>Went to Arabia for higher education of Quran and Sunna 1724-1732</a:t>
            </a:r>
          </a:p>
          <a:p>
            <a:r>
              <a:rPr lang="en-US" dirty="0"/>
              <a:t> After his return, he resumed teaching and started his reform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0D5C-4055-483F-9951-28AE6FA21637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original thinkers </a:t>
            </a:r>
            <a:r>
              <a:rPr lang="en-US" dirty="0"/>
              <a:t>of Muslim India </a:t>
            </a:r>
          </a:p>
          <a:p>
            <a:r>
              <a:rPr lang="en-US" dirty="0"/>
              <a:t>Deeply troubled at </a:t>
            </a: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 of Muslim &amp; Islam in India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Political Power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Economic Power</a:t>
            </a:r>
          </a:p>
          <a:p>
            <a:r>
              <a:rPr lang="en-US" dirty="0">
                <a:solidFill>
                  <a:srgbClr val="FF0000"/>
                </a:solidFill>
              </a:rPr>
              <a:t>Civil war &amp; loss of life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culture and resources </a:t>
            </a:r>
          </a:p>
          <a:p>
            <a:r>
              <a:rPr lang="en-US" dirty="0"/>
              <a:t>Resurgence of Hindu Power </a:t>
            </a:r>
          </a:p>
          <a:p>
            <a:r>
              <a:rPr lang="en-US" dirty="0"/>
              <a:t>Conspiracies and betrayal of </a:t>
            </a:r>
            <a:r>
              <a:rPr lang="en-US" dirty="0">
                <a:solidFill>
                  <a:srgbClr val="002060"/>
                </a:solidFill>
              </a:rPr>
              <a:t>Muslim elite </a:t>
            </a:r>
          </a:p>
          <a:p>
            <a:r>
              <a:rPr lang="en-US" dirty="0"/>
              <a:t>Degeneration of </a:t>
            </a:r>
            <a:r>
              <a:rPr lang="en-US" dirty="0">
                <a:solidFill>
                  <a:srgbClr val="C00000"/>
                </a:solidFill>
              </a:rPr>
              <a:t>Muslim Nobility</a:t>
            </a:r>
          </a:p>
          <a:p>
            <a:r>
              <a:rPr lang="en-US" dirty="0">
                <a:solidFill>
                  <a:srgbClr val="C00000"/>
                </a:solidFill>
              </a:rPr>
              <a:t>Future of Islam </a:t>
            </a:r>
            <a:r>
              <a:rPr lang="en-US" dirty="0"/>
              <a:t>and Muslims in India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232C-59E6-4A84-8AFF-E536076FB0DB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 Movements-Shah </a:t>
            </a:r>
            <a:r>
              <a:rPr lang="en-US" dirty="0" err="1"/>
              <a:t>Waliullah</a:t>
            </a:r>
            <a:br>
              <a:rPr lang="en-US" dirty="0"/>
            </a:br>
            <a:r>
              <a:rPr lang="en-US" dirty="0"/>
              <a:t>Main Ideas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Start of a new reform movement </a:t>
            </a:r>
          </a:p>
          <a:p>
            <a:r>
              <a:rPr lang="en-US" dirty="0"/>
              <a:t>Rationality of Islam</a:t>
            </a:r>
          </a:p>
          <a:p>
            <a:r>
              <a:rPr lang="en-US" dirty="0"/>
              <a:t>Preaching pristine values of Islam</a:t>
            </a:r>
          </a:p>
          <a:p>
            <a:r>
              <a:rPr lang="en-US" dirty="0"/>
              <a:t>Unity among different schools of thought ---</a:t>
            </a:r>
            <a:r>
              <a:rPr lang="en-US" dirty="0" err="1"/>
              <a:t>Hanafi-Shafi</a:t>
            </a:r>
            <a:r>
              <a:rPr lang="en-US" dirty="0"/>
              <a:t>- Malaki-</a:t>
            </a:r>
            <a:r>
              <a:rPr lang="en-US" dirty="0" err="1"/>
              <a:t>Humbali</a:t>
            </a:r>
            <a:r>
              <a:rPr lang="en-US" dirty="0"/>
              <a:t>- Sunni and Shia</a:t>
            </a:r>
          </a:p>
          <a:p>
            <a:r>
              <a:rPr lang="en-US" dirty="0"/>
              <a:t>Spreading understanding of Quran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CEE9-63BF-46F7-B2B5-FF4AAD33CCC8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Methodology</a:t>
            </a:r>
          </a:p>
          <a:p>
            <a:r>
              <a:rPr lang="en-US" dirty="0"/>
              <a:t>Translation of Quran in Persian language as it was language of the educated Muslims in India</a:t>
            </a:r>
          </a:p>
          <a:p>
            <a:r>
              <a:rPr lang="en-US" dirty="0"/>
              <a:t>Later on the Quran was translated into Urdu by his sons Shah </a:t>
            </a:r>
            <a:r>
              <a:rPr lang="en-US" dirty="0" err="1"/>
              <a:t>Rafiudin</a:t>
            </a:r>
            <a:r>
              <a:rPr lang="en-US" dirty="0"/>
              <a:t> and Shah Abdul </a:t>
            </a:r>
            <a:r>
              <a:rPr lang="en-US" dirty="0" err="1"/>
              <a:t>Qadir</a:t>
            </a:r>
            <a:endParaRPr lang="en-US" dirty="0"/>
          </a:p>
          <a:p>
            <a:r>
              <a:rPr lang="en-US" dirty="0"/>
              <a:t>Writing of </a:t>
            </a:r>
            <a:r>
              <a:rPr lang="en-US" dirty="0" err="1"/>
              <a:t>Hujjatullah-il-Baligha</a:t>
            </a:r>
            <a:r>
              <a:rPr lang="en-US" dirty="0"/>
              <a:t>– suitability of Islam for all people for all the times &amp; the ability of Islam to solve all the problems faced by humanity</a:t>
            </a:r>
          </a:p>
          <a:p>
            <a:r>
              <a:rPr lang="en-US" dirty="0" err="1"/>
              <a:t>Izalat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Ikhfa</a:t>
            </a:r>
            <a:r>
              <a:rPr lang="en-US" dirty="0"/>
              <a:t> </a:t>
            </a:r>
            <a:r>
              <a:rPr lang="en-US" dirty="0" err="1"/>
              <a:t>wul</a:t>
            </a:r>
            <a:r>
              <a:rPr lang="en-US" dirty="0"/>
              <a:t> Khilafat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Khulufa</a:t>
            </a:r>
            <a:r>
              <a:rPr lang="en-US" dirty="0"/>
              <a:t> to remove misunderstanding</a:t>
            </a:r>
          </a:p>
          <a:p>
            <a:r>
              <a:rPr lang="en-US" dirty="0"/>
              <a:t>Synthesized two </a:t>
            </a:r>
            <a:r>
              <a:rPr lang="en-US" dirty="0" err="1"/>
              <a:t>philosphies</a:t>
            </a:r>
            <a:r>
              <a:rPr lang="en-US" dirty="0"/>
              <a:t> , that is,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&amp;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Shuhud</a:t>
            </a:r>
            <a:r>
              <a:rPr lang="en-US" dirty="0"/>
              <a:t>----Thin difference between two</a:t>
            </a:r>
          </a:p>
          <a:p>
            <a:r>
              <a:rPr lang="en-US" dirty="0"/>
              <a:t>51 books on different problems faced by Muslim community in India</a:t>
            </a:r>
          </a:p>
          <a:p>
            <a:r>
              <a:rPr lang="en-US" dirty="0"/>
              <a:t>Presented solution to these problems in the light of Quran and Sunna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D0EB-0A9D-418E-ACC1-64581C05AD84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83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Opposition of Maratha Power</a:t>
            </a:r>
          </a:p>
          <a:p>
            <a:r>
              <a:rPr lang="en-US" dirty="0"/>
              <a:t>Political Unity among Muslims </a:t>
            </a:r>
          </a:p>
          <a:p>
            <a:r>
              <a:rPr lang="en-US" dirty="0"/>
              <a:t>Wrote a letters to Ahmed Shah </a:t>
            </a:r>
            <a:r>
              <a:rPr lang="en-US" dirty="0" err="1"/>
              <a:t>Abdali</a:t>
            </a:r>
            <a:r>
              <a:rPr lang="en-US" dirty="0"/>
              <a:t> to attack India </a:t>
            </a:r>
          </a:p>
          <a:p>
            <a:r>
              <a:rPr lang="en-US" dirty="0"/>
              <a:t>1761, Ahmad Shah </a:t>
            </a:r>
            <a:r>
              <a:rPr lang="en-US" dirty="0" err="1"/>
              <a:t>Abdali</a:t>
            </a:r>
            <a:r>
              <a:rPr lang="en-US" dirty="0"/>
              <a:t> came to India and defeated Maratha confederacy at the 3</a:t>
            </a:r>
            <a:r>
              <a:rPr lang="en-US" baseline="30000" dirty="0"/>
              <a:t>rd</a:t>
            </a:r>
            <a:r>
              <a:rPr lang="en-US" dirty="0"/>
              <a:t> battle of </a:t>
            </a:r>
            <a:r>
              <a:rPr lang="en-US" dirty="0" err="1"/>
              <a:t>Panipat</a:t>
            </a:r>
            <a:endParaRPr lang="en-US" dirty="0"/>
          </a:p>
          <a:p>
            <a:r>
              <a:rPr lang="en-US" dirty="0"/>
              <a:t>Against the hopes of Shah Waliullah, </a:t>
            </a:r>
            <a:r>
              <a:rPr lang="en-US" dirty="0" err="1"/>
              <a:t>Abdali</a:t>
            </a:r>
            <a:r>
              <a:rPr lang="en-US" dirty="0"/>
              <a:t> went back to Afghanistan and didn’t initiate a new Afghan Dynasty in India</a:t>
            </a:r>
          </a:p>
          <a:p>
            <a:r>
              <a:rPr lang="en-US" dirty="0"/>
              <a:t>The “What if Question” &amp; food for thought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0510-760C-4617-B411-CC0CCBE5C7BD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856-46D0-4137-A1C0-B6AA01A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BBAC-A493-4681-9068-E1BABEB6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 Muslim rule in the sub-continent and its down fall. Muslim renaissance, reform and educational movements. Pakistan Movement; Role of Sir Syed Ahmad Khan, </a:t>
            </a:r>
            <a:r>
              <a:rPr lang="en-US" dirty="0" err="1"/>
              <a:t>Allama</a:t>
            </a:r>
            <a:r>
              <a:rPr lang="en-US" dirty="0"/>
              <a:t> Iqbal and Quaid-e-Azam in the making of Pakistan.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. Land and People of Pakistan. Geography, Society, Culture, Natural Resources, Agriculture, Industry, Education. </a:t>
            </a:r>
          </a:p>
          <a:p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A9BB-121B-4D83-93D6-9A2D0C36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83F4F-BEFA-4D65-8D37-1F54E6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Legacy- Shah </a:t>
            </a:r>
            <a:r>
              <a:rPr lang="en-US" dirty="0" err="1"/>
              <a:t>Waliullah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Intellectual/ Religious/Educational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Translation of Quran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Decline due to abandoning Islamic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Bridging the gap between Sunni and Shia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Importance of </a:t>
            </a:r>
            <a:r>
              <a:rPr lang="en-US" dirty="0" err="1"/>
              <a:t>Ijthad</a:t>
            </a:r>
            <a:r>
              <a:rPr lang="en-US" dirty="0"/>
              <a:t> over </a:t>
            </a:r>
            <a:r>
              <a:rPr lang="en-US" dirty="0" err="1"/>
              <a:t>Taqlid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on avoidance from social evils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Teaching and researching Islamic though at Madrassa </a:t>
            </a:r>
            <a:r>
              <a:rPr lang="en-US" dirty="0" err="1"/>
              <a:t>Rahimya</a:t>
            </a:r>
            <a:endParaRPr lang="en-US" dirty="0"/>
          </a:p>
          <a:p>
            <a:r>
              <a:rPr lang="en-US" sz="4400" b="1" dirty="0">
                <a:solidFill>
                  <a:srgbClr val="C00000"/>
                </a:solidFill>
              </a:rPr>
              <a:t>Political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Unity of Muslim Nobility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Character building of Muslims-spirit of Jihad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Muslim Community form annihilation by inviting Ahmad Shah </a:t>
            </a:r>
            <a:r>
              <a:rPr lang="en-US" dirty="0" err="1"/>
              <a:t>Abdali</a:t>
            </a:r>
            <a:r>
              <a:rPr lang="en-US" dirty="0"/>
              <a:t> to India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Jihad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late generations – Pakistan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2BD-80E4-4F90-B05C-68F3D52C7CEA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Syllabus</a:t>
            </a:r>
          </a:p>
          <a:p>
            <a:r>
              <a:rPr lang="en-US" sz="9600" dirty="0"/>
              <a:t>Ideology of Pakistan-----definition and elucidation, historical aspects</a:t>
            </a:r>
          </a:p>
          <a:p>
            <a:r>
              <a:rPr lang="en-US" sz="9600" dirty="0"/>
              <a:t>Muslim rule in the Sub-Continent, its downfall and efforts for Renaissance.</a:t>
            </a:r>
          </a:p>
          <a:p>
            <a:r>
              <a:rPr lang="en-US" sz="9600" dirty="0"/>
              <a:t> Movements for reforms-- Shaikh Ahmad </a:t>
            </a:r>
            <a:r>
              <a:rPr lang="en-US" sz="9600" dirty="0" err="1"/>
              <a:t>Sarhindi</a:t>
            </a:r>
            <a:r>
              <a:rPr lang="en-US" sz="9600" dirty="0"/>
              <a:t>, Shah Waliullah, </a:t>
            </a:r>
            <a:r>
              <a:rPr lang="en-US" sz="9600" dirty="0" err="1"/>
              <a:t>Sayyid</a:t>
            </a:r>
            <a:r>
              <a:rPr lang="en-US" sz="9600" dirty="0"/>
              <a:t> Ahmad Shaheed</a:t>
            </a:r>
          </a:p>
          <a:p>
            <a:r>
              <a:rPr lang="en-US" sz="9600" dirty="0"/>
              <a:t>Aligarh, </a:t>
            </a:r>
            <a:r>
              <a:rPr lang="en-US" sz="9600" dirty="0" err="1"/>
              <a:t>Deoband</a:t>
            </a:r>
            <a:r>
              <a:rPr lang="en-US" sz="9600" dirty="0"/>
              <a:t>, </a:t>
            </a:r>
            <a:r>
              <a:rPr lang="en-US" sz="9600" dirty="0" err="1"/>
              <a:t>Nadwah</a:t>
            </a:r>
            <a:r>
              <a:rPr lang="en-US" sz="9600" dirty="0"/>
              <a:t>, and other educational institutions-------Sindh Madrassah and </a:t>
            </a:r>
            <a:r>
              <a:rPr lang="en-US" sz="9600" dirty="0" err="1"/>
              <a:t>Islamia</a:t>
            </a:r>
            <a:r>
              <a:rPr lang="en-US" sz="9600" dirty="0"/>
              <a:t> College Peshawar</a:t>
            </a:r>
          </a:p>
          <a:p>
            <a:r>
              <a:rPr lang="en-US" sz="9600" b="1" dirty="0">
                <a:solidFill>
                  <a:srgbClr val="FF0000"/>
                </a:solidFill>
              </a:rPr>
              <a:t>Pakistan Movement – historical developments, important events</a:t>
            </a:r>
            <a:endParaRPr lang="en-US" sz="9600" dirty="0"/>
          </a:p>
          <a:p>
            <a:r>
              <a:rPr lang="en-US" sz="9600" dirty="0"/>
              <a:t>Ideology of Pakistan in the light of Speeches and statements of Allama Iqbal and Quaid- i </a:t>
            </a:r>
            <a:r>
              <a:rPr lang="en-US" sz="9600" dirty="0" err="1"/>
              <a:t>Azam</a:t>
            </a:r>
            <a:r>
              <a:rPr lang="en-US" sz="9600" dirty="0"/>
              <a:t> Muhammad Ali Jinnah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698-F1D6-4E7D-8183-6FA951C57A1C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r>
              <a:rPr lang="en-US" dirty="0"/>
              <a:t>Chapter- 02</a:t>
            </a:r>
          </a:p>
          <a:p>
            <a:r>
              <a:rPr lang="en-US" dirty="0"/>
              <a:t>Land and people of Pakistan</a:t>
            </a:r>
          </a:p>
          <a:p>
            <a:r>
              <a:rPr lang="en-US" dirty="0"/>
              <a:t>Geography, Society, Natural resources</a:t>
            </a:r>
          </a:p>
          <a:p>
            <a:r>
              <a:rPr lang="en-US" dirty="0"/>
              <a:t>Agriculture, Industry &amp; Education with reference to characteristics, trends and problems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85B-B62C-4E4C-AFF0-B0ED17E718C8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0572-4710-4EB6-A834-0916A7B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9D1BD-627E-4BFD-829A-812F1F4A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59261"/>
            <a:ext cx="8229600" cy="12242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0BEB-B08F-4115-92F7-1BDE1038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6F03-D7C7-484F-AB84-A341166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52ED7-3B86-40F8-840C-BD1E3CFE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2622732"/>
            <a:ext cx="9144000" cy="65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A162-1304-4417-9949-5F0FFAF01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37321"/>
            <a:ext cx="9144000" cy="2144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43DD0-0E8F-40BF-B542-C1511F3E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341724"/>
            <a:ext cx="9144000" cy="8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743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CSS Compendium Pakistan Affairs by NOA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 Brief History of Pakistan by James </a:t>
            </a:r>
            <a:r>
              <a:rPr lang="en-US" sz="2800" dirty="0" err="1"/>
              <a:t>Wynbrandt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BCFA-BDB5-4A36-B705-3B860C921D97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" y="454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Muslim rule in the Sub-Continent, its downfall and efforts for Renaissance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16456"/>
              </p:ext>
            </p:extLst>
          </p:nvPr>
        </p:nvGraphicFramePr>
        <p:xfrm>
          <a:off x="152400" y="1280160"/>
          <a:ext cx="8839201" cy="53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8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Conquest of Sind and Multan by </a:t>
                      </a:r>
                      <a:r>
                        <a:rPr lang="en-US" dirty="0"/>
                        <a:t>Muhammad Bin </a:t>
                      </a:r>
                      <a:r>
                        <a:rPr lang="en-US" dirty="0" err="1"/>
                        <a:t>Qasim</a:t>
                      </a:r>
                      <a:endParaRPr lang="en-US" dirty="0"/>
                    </a:p>
                    <a:p>
                      <a:r>
                        <a:rPr lang="en-US" dirty="0"/>
                        <a:t>New civilization- culture, </a:t>
                      </a:r>
                      <a:r>
                        <a:rPr lang="en-US" dirty="0" err="1"/>
                        <a:t>langauge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998-1030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Reign of  </a:t>
                      </a:r>
                      <a:r>
                        <a:rPr lang="en-US" dirty="0" err="1"/>
                        <a:t>Mehmud</a:t>
                      </a:r>
                      <a:r>
                        <a:rPr lang="en-US" baseline="0" dirty="0"/>
                        <a:t> of </a:t>
                      </a:r>
                      <a:r>
                        <a:rPr lang="en-US" baseline="0" dirty="0" err="1"/>
                        <a:t>Ghazna</a:t>
                      </a:r>
                      <a:r>
                        <a:rPr lang="en-US" baseline="0" dirty="0"/>
                        <a:t> / Mahmud </a:t>
                      </a:r>
                      <a:r>
                        <a:rPr lang="en-US" baseline="0" dirty="0" err="1"/>
                        <a:t>Ghaznavi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Lahore</a:t>
                      </a:r>
                      <a:r>
                        <a:rPr lang="en-US" baseline="0" dirty="0"/>
                        <a:t> Annexed – Impact on Punjab- Spread of Islam- emergence of Lahore as centre of culture and learning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 of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Prithvi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Raj by Muhammad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Ghuri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1192 *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Muʿizz al-Din Muhammad ibn Sam)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 of Muslim Rule in the North of India – Delhi ,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Ajmair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Beginning of Sultanate Period </a:t>
                      </a:r>
                      <a:r>
                        <a:rPr lang="en-US" dirty="0"/>
                        <a:t>1206-1526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  <a:r>
                        <a:rPr lang="en-US" baseline="0" dirty="0"/>
                        <a:t> of Ghouri and beginning of the  Sultanate Period</a:t>
                      </a:r>
                    </a:p>
                    <a:p>
                      <a:r>
                        <a:rPr lang="en-US" baseline="0" dirty="0" err="1"/>
                        <a:t>Qutab</a:t>
                      </a:r>
                      <a:r>
                        <a:rPr lang="en-US" baseline="0" dirty="0"/>
                        <a:t>-u-Din </a:t>
                      </a:r>
                      <a:r>
                        <a:rPr lang="en-US" baseline="0" dirty="0" err="1"/>
                        <a:t>Aibak</a:t>
                      </a:r>
                      <a:r>
                        <a:rPr lang="en-US" baseline="0" dirty="0"/>
                        <a:t>- 1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Muslim Independent Sultan – Founder of Slave Dynasty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9D2B-1147-46DA-956E-C32BE7F93BFA}" type="datetime1">
              <a:rPr lang="en-US" smtClean="0"/>
              <a:t>3/23/2024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9768</TotalTime>
  <Words>2104</Words>
  <Application>Microsoft Office PowerPoint</Application>
  <PresentationFormat>On-screen Show (4:3)</PresentationFormat>
  <Paragraphs>394</Paragraphs>
  <Slides>41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Pakistan Affairs</vt:lpstr>
      <vt:lpstr>PowerPoint Presentation</vt:lpstr>
      <vt:lpstr>Is History boring?</vt:lpstr>
      <vt:lpstr>Introduction - Syllabus</vt:lpstr>
      <vt:lpstr>Introduction - Syllabus</vt:lpstr>
      <vt:lpstr>Introduction - Syllabus</vt:lpstr>
      <vt:lpstr>Questions </vt:lpstr>
      <vt:lpstr>Introduction</vt:lpstr>
      <vt:lpstr>Muslim rule in the Sub-Continent, its downfall and efforts for Renaissance</vt:lpstr>
      <vt:lpstr>  712-14 Conquest of Sind and Multan by  Muhammad Bin Qasim </vt:lpstr>
      <vt:lpstr>712 Conquest of Sind and Multan  </vt:lpstr>
      <vt:lpstr>  Empire of  Mahmud of Ghazna / Mahmud Ghaznavi 998-1030 </vt:lpstr>
      <vt:lpstr>Reign of  Mahmud of Ghazna</vt:lpstr>
      <vt:lpstr>PowerPoint Presentation</vt:lpstr>
      <vt:lpstr> 1192 Defeat of Prithvi Raj by Muhammad Ghuri at Tarain </vt:lpstr>
      <vt:lpstr>PowerPoint Presentation</vt:lpstr>
      <vt:lpstr>Sultanate Period 1206-1526</vt:lpstr>
      <vt:lpstr>Slave Dynasty 1206-1290</vt:lpstr>
      <vt:lpstr>Sultanate Period 1206-1526</vt:lpstr>
      <vt:lpstr>Sultanate Period 1206-1526</vt:lpstr>
      <vt:lpstr>PowerPoint Presentation</vt:lpstr>
      <vt:lpstr>Other Dynasties in the Sultanate Period</vt:lpstr>
      <vt:lpstr>PowerPoint Presentation</vt:lpstr>
      <vt:lpstr>Mughal Period-Age of Empire</vt:lpstr>
      <vt:lpstr>Mughal Period-Age of Empire</vt:lpstr>
      <vt:lpstr>1st Revival/Reform Movement</vt:lpstr>
      <vt:lpstr>1st Revival/Reform Movement Main Concerns </vt:lpstr>
      <vt:lpstr>1st Revival/Reform Movement Main Concerns </vt:lpstr>
      <vt:lpstr>1st Revival/Reform Movement Strategy </vt:lpstr>
      <vt:lpstr>1st Revival/Reform Movement</vt:lpstr>
      <vt:lpstr>1st Revival/Reform Movement</vt:lpstr>
      <vt:lpstr>Success and Legacy </vt:lpstr>
      <vt:lpstr>PowerPoint Presentation</vt:lpstr>
      <vt:lpstr>Causes of Decline of Muslim Rule in India </vt:lpstr>
      <vt:lpstr>Reform Movements-Shah Waliullah</vt:lpstr>
      <vt:lpstr>Reform Movements-Shah Waliullah</vt:lpstr>
      <vt:lpstr>Reform Movements-Shah Waliullah Main Ideas </vt:lpstr>
      <vt:lpstr>Reform Movements-Shah Waliullah</vt:lpstr>
      <vt:lpstr>Methodology </vt:lpstr>
      <vt:lpstr>Legacy- Shah Waliullah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Hp</dc:creator>
  <cp:lastModifiedBy>NITB</cp:lastModifiedBy>
  <cp:revision>103</cp:revision>
  <dcterms:created xsi:type="dcterms:W3CDTF">2006-08-16T00:00:00Z</dcterms:created>
  <dcterms:modified xsi:type="dcterms:W3CDTF">2024-03-24T10:08:32Z</dcterms:modified>
</cp:coreProperties>
</file>