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78" r:id="rId8"/>
    <p:sldId id="262" r:id="rId9"/>
    <p:sldId id="276" r:id="rId10"/>
    <p:sldId id="277" r:id="rId11"/>
    <p:sldId id="265" r:id="rId12"/>
    <p:sldId id="263" r:id="rId13"/>
    <p:sldId id="266" r:id="rId14"/>
    <p:sldId id="267" r:id="rId15"/>
    <p:sldId id="268" r:id="rId16"/>
    <p:sldId id="269" r:id="rId17"/>
    <p:sldId id="270" r:id="rId18"/>
    <p:sldId id="273" r:id="rId19"/>
    <p:sldId id="274" r:id="rId20"/>
    <p:sldId id="280" r:id="rId21"/>
    <p:sldId id="281" r:id="rId22"/>
    <p:sldId id="279" r:id="rId23"/>
    <p:sldId id="271" r:id="rId24"/>
    <p:sldId id="275" r:id="rId25"/>
    <p:sldId id="282"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523" autoAdjust="0"/>
  </p:normalViewPr>
  <p:slideViewPr>
    <p:cSldViewPr>
      <p:cViewPr varScale="1">
        <p:scale>
          <a:sx n="52" d="100"/>
          <a:sy n="52" d="100"/>
        </p:scale>
        <p:origin x="-180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010A04-42C0-4497-A46F-6F317DDFFD4D}" type="datetimeFigureOut">
              <a:rPr lang="en-US" smtClean="0"/>
              <a:pPr/>
              <a:t>10/2/2018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61938-674A-43A9-B9B6-C69403C8F1F3}" type="slidenum">
              <a:rPr lang="en-US" smtClean="0"/>
              <a:pPr/>
              <a:t>‹#›</a:t>
            </a:fld>
            <a:endParaRPr lang="en-US"/>
          </a:p>
        </p:txBody>
      </p:sp>
    </p:spTree>
    <p:extLst>
      <p:ext uri="{BB962C8B-B14F-4D97-AF65-F5344CB8AC3E}">
        <p14:creationId xmlns:p14="http://schemas.microsoft.com/office/powerpoint/2010/main" val="2405217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B61938-674A-43A9-B9B6-C69403C8F1F3}" type="slidenum">
              <a:rPr lang="en-US" smtClean="0"/>
              <a:pPr/>
              <a:t>9</a:t>
            </a:fld>
            <a:endParaRPr lang="en-US"/>
          </a:p>
        </p:txBody>
      </p:sp>
    </p:spTree>
    <p:extLst>
      <p:ext uri="{BB962C8B-B14F-4D97-AF65-F5344CB8AC3E}">
        <p14:creationId xmlns:p14="http://schemas.microsoft.com/office/powerpoint/2010/main" val="155976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Congruous means harmony</a:t>
            </a:r>
            <a:endParaRPr lang="en-US"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Cultural </a:t>
            </a:r>
            <a:r>
              <a:rPr lang="en-US" sz="1200" b="1" i="0" kern="1200" dirty="0" smtClean="0">
                <a:solidFill>
                  <a:schemeClr val="tx1"/>
                </a:solidFill>
                <a:latin typeface="+mn-lt"/>
                <a:ea typeface="+mn-ea"/>
                <a:cs typeface="+mn-cs"/>
              </a:rPr>
              <a:t>assimilation</a:t>
            </a:r>
            <a:r>
              <a:rPr lang="en-US" sz="1200" b="0" i="0" kern="1200" dirty="0" smtClean="0">
                <a:solidFill>
                  <a:schemeClr val="tx1"/>
                </a:solidFill>
                <a:latin typeface="+mn-lt"/>
                <a:ea typeface="+mn-ea"/>
                <a:cs typeface="+mn-cs"/>
              </a:rPr>
              <a:t> is the process by which a person or a group's language and/or culture come to resemble those of another group.</a:t>
            </a:r>
            <a:endParaRPr lang="en-US"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19</a:t>
            </a:fld>
            <a:endParaRPr lang="en-US"/>
          </a:p>
        </p:txBody>
      </p:sp>
    </p:spTree>
    <p:extLst>
      <p:ext uri="{BB962C8B-B14F-4D97-AF65-F5344CB8AC3E}">
        <p14:creationId xmlns:p14="http://schemas.microsoft.com/office/powerpoint/2010/main" val="783004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b="1" dirty="0" smtClean="0"/>
              <a:t>In 1955 among 19 CSP secretaries no Bengali among JSs 38 only 3 Bengalis  In army 1.5 % Bengalis in Navy 1.2 % &amp; Air force 8.6 % Bengalis</a:t>
            </a:r>
            <a:endParaRPr lang="en-US" sz="2400" b="1"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865F6D-8778-4698-BC5E-EFEB155B39CF}" type="datetimeFigureOut">
              <a:rPr lang="en-US" smtClean="0"/>
              <a:pPr/>
              <a:t>10/2/2018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65F6D-8778-4698-BC5E-EFEB155B39CF}" type="datetimeFigureOut">
              <a:rPr lang="en-US" smtClean="0"/>
              <a:pPr/>
              <a:t>10/2/2018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B3382-2672-4D11-9EDA-0DE361B8258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Ethnic Issues and National Integration</a:t>
            </a:r>
          </a:p>
        </p:txBody>
      </p:sp>
      <p:sp>
        <p:nvSpPr>
          <p:cNvPr id="3" name="Subtitle 2"/>
          <p:cNvSpPr>
            <a:spLocks noGrp="1"/>
          </p:cNvSpPr>
          <p:nvPr>
            <p:ph type="subTitle" idx="1"/>
          </p:nvPr>
        </p:nvSpPr>
        <p:spPr/>
        <p:txBody>
          <a:bodyPr/>
          <a:lstStyle/>
          <a:p>
            <a:r>
              <a:rPr lang="en-US" dirty="0" smtClean="0"/>
              <a:t>Mohammad Ali Babakhe</a:t>
            </a:r>
            <a:r>
              <a:rPr lang="en-US" dirty="0"/>
              <a:t>l</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Some considerable Ethno-lingual-Nationalist movements :Nature of Conflicts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2157822"/>
              </p:ext>
            </p:extLst>
          </p:nvPr>
        </p:nvGraphicFramePr>
        <p:xfrm>
          <a:off x="457200" y="1600200"/>
          <a:ext cx="8229600" cy="5717771"/>
        </p:xfrm>
        <a:graphic>
          <a:graphicData uri="http://schemas.openxmlformats.org/drawingml/2006/table">
            <a:tbl>
              <a:tblPr firstRow="1" bandRow="1">
                <a:tableStyleId>{5C22544A-7EE6-4342-B048-85BDC9FD1C3A}</a:tableStyleId>
              </a:tblPr>
              <a:tblGrid>
                <a:gridCol w="2667000"/>
                <a:gridCol w="5562600"/>
              </a:tblGrid>
              <a:tr h="5056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Period</a:t>
                      </a:r>
                    </a:p>
                  </a:txBody>
                  <a:tcPr/>
                </a:tc>
                <a:tc>
                  <a:txBody>
                    <a:bodyPr/>
                    <a:lstStyle/>
                    <a:p>
                      <a:r>
                        <a:rPr lang="en-US" dirty="0" smtClean="0"/>
                        <a:t>Nature of conflict</a:t>
                      </a:r>
                      <a:endParaRPr lang="en-US" dirty="0"/>
                    </a:p>
                  </a:txBody>
                  <a:tcPr/>
                </a:tc>
              </a:tr>
              <a:tr h="1995055">
                <a:tc>
                  <a:txBody>
                    <a:bodyPr/>
                    <a:lstStyle/>
                    <a:p>
                      <a:pPr algn="just"/>
                      <a:r>
                        <a:rPr lang="en-US" sz="2400" dirty="0" smtClean="0"/>
                        <a:t>1973-1977</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smtClean="0"/>
                        <a:t>2002-2005</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err="1" smtClean="0"/>
                        <a:t>Baloch</a:t>
                      </a:r>
                      <a:endParaRPr lang="en-US" sz="2400" dirty="0" smtClean="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smtClean="0"/>
                        <a:t>Baluchistan</a:t>
                      </a:r>
                    </a:p>
                    <a:p>
                      <a:pPr algn="just"/>
                      <a:endParaRPr lang="en-US" sz="2400" dirty="0"/>
                    </a:p>
                  </a:txBody>
                  <a:tcPr/>
                </a:tc>
                <a:tc>
                  <a:txBody>
                    <a:bodyPr/>
                    <a:lstStyle/>
                    <a:p>
                      <a:pPr algn="just"/>
                      <a:r>
                        <a:rPr lang="en-US" sz="2400" dirty="0" smtClean="0"/>
                        <a:t>Insurgency</a:t>
                      </a:r>
                      <a:r>
                        <a:rPr lang="en-US" sz="2400" baseline="0" dirty="0" smtClean="0"/>
                        <a:t> against central government which was forcefully crushed by PPP Government major reasons of revived movement are denial of adequate representation in the government.</a:t>
                      </a:r>
                    </a:p>
                    <a:p>
                      <a:pPr algn="just"/>
                      <a:r>
                        <a:rPr lang="en-US" sz="2400" baseline="0" dirty="0" smtClean="0"/>
                        <a:t>Political Migration, issue of royalty of natural resources, Target killing</a:t>
                      </a:r>
                      <a:r>
                        <a:rPr lang="en-US" sz="2400" baseline="0" dirty="0" smtClean="0"/>
                        <a:t>. </a:t>
                      </a:r>
                      <a:r>
                        <a:rPr lang="en-US" sz="2400" baseline="0" smtClean="0"/>
                        <a:t>Afghan refugees</a:t>
                      </a:r>
                      <a:endParaRPr lang="en-US" sz="2400" dirty="0"/>
                    </a:p>
                  </a:txBody>
                  <a:tcPr/>
                </a:tc>
              </a:tr>
              <a:tr h="1995055">
                <a:tc>
                  <a:txBody>
                    <a:bodyPr/>
                    <a:lstStyle/>
                    <a:p>
                      <a:r>
                        <a:rPr lang="en-US" sz="2400" dirty="0" smtClean="0"/>
                        <a:t>1973   74-77</a:t>
                      </a:r>
                    </a:p>
                    <a:p>
                      <a:r>
                        <a:rPr lang="en-US" sz="2400" dirty="0" smtClean="0"/>
                        <a:t>2009-2010</a:t>
                      </a:r>
                    </a:p>
                    <a:p>
                      <a:r>
                        <a:rPr lang="en-US" sz="2400" dirty="0" err="1" smtClean="0"/>
                        <a:t>Pashtun</a:t>
                      </a:r>
                      <a:endParaRPr lang="en-US" sz="24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Hindko</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KPK</a:t>
                      </a:r>
                    </a:p>
                    <a:p>
                      <a:endParaRPr lang="en-US" dirty="0" smtClean="0"/>
                    </a:p>
                  </a:txBody>
                  <a:tcPr/>
                </a:tc>
                <a:tc>
                  <a:txBody>
                    <a:bodyPr/>
                    <a:lstStyle/>
                    <a:p>
                      <a:pPr algn="just"/>
                      <a:r>
                        <a:rPr lang="en-US" sz="2400" dirty="0" smtClean="0"/>
                        <a:t>Counteraction</a:t>
                      </a:r>
                      <a:r>
                        <a:rPr lang="en-US" sz="2400" baseline="0" dirty="0" smtClean="0"/>
                        <a:t> to dismissal of elected government and against intervention in provincial matters.</a:t>
                      </a:r>
                    </a:p>
                    <a:p>
                      <a:pPr algn="just"/>
                      <a:r>
                        <a:rPr lang="en-US" sz="2400" baseline="0" dirty="0" smtClean="0"/>
                        <a:t>Hazara sooba movement on the basis of Hindko dialect.</a:t>
                      </a:r>
                      <a:endParaRPr lang="en-US" sz="2400" dirty="0"/>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sz="3600" dirty="0" smtClean="0"/>
              <a:t>Some considerable Ethno-lingual-Nationalist movements: Nature of Conflicts</a:t>
            </a:r>
            <a:r>
              <a:rPr lang="en-US" dirty="0" smtClean="0"/>
              <a:t>	</a:t>
            </a:r>
            <a:endParaRPr lang="en-US" dirty="0"/>
          </a:p>
        </p:txBody>
      </p:sp>
      <p:graphicFrame>
        <p:nvGraphicFramePr>
          <p:cNvPr id="4" name="Content Placeholder 3"/>
          <p:cNvGraphicFramePr>
            <a:graphicFrameLocks noGrp="1"/>
          </p:cNvGraphicFramePr>
          <p:nvPr>
            <p:ph idx="1"/>
          </p:nvPr>
        </p:nvGraphicFramePr>
        <p:xfrm>
          <a:off x="990600" y="1752599"/>
          <a:ext cx="7620000" cy="5212080"/>
        </p:xfrm>
        <a:graphic>
          <a:graphicData uri="http://schemas.openxmlformats.org/drawingml/2006/table">
            <a:tbl>
              <a:tblPr firstRow="1" bandRow="1">
                <a:tableStyleId>{5C22544A-7EE6-4342-B048-85BDC9FD1C3A}</a:tableStyleId>
              </a:tblPr>
              <a:tblGrid>
                <a:gridCol w="1905000"/>
                <a:gridCol w="5715000"/>
              </a:tblGrid>
              <a:tr h="5895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Period</a:t>
                      </a:r>
                    </a:p>
                    <a:p>
                      <a:endParaRPr lang="en-US" dirty="0"/>
                    </a:p>
                  </a:txBody>
                  <a:tcPr/>
                </a:tc>
                <a:tc>
                  <a:txBody>
                    <a:bodyPr/>
                    <a:lstStyle/>
                    <a:p>
                      <a:r>
                        <a:rPr lang="en-US" dirty="0" smtClean="0"/>
                        <a:t>Nature of conflict</a:t>
                      </a:r>
                      <a:endParaRPr lang="en-US" dirty="0"/>
                    </a:p>
                  </a:txBody>
                  <a:tcPr/>
                </a:tc>
              </a:tr>
              <a:tr h="1768642">
                <a:tc>
                  <a:txBody>
                    <a:bodyPr/>
                    <a:lstStyle/>
                    <a:p>
                      <a:r>
                        <a:rPr lang="en-US" sz="2400" dirty="0" smtClean="0"/>
                        <a:t>1980-1985</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2003Mohajir(Urban Sindh)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p>
                    <a:p>
                      <a:endParaRPr lang="en-US" sz="2400" dirty="0"/>
                    </a:p>
                  </a:txBody>
                  <a:tcPr/>
                </a:tc>
                <a:tc>
                  <a:txBody>
                    <a:bodyPr/>
                    <a:lstStyle/>
                    <a:p>
                      <a:pPr algn="just"/>
                      <a:r>
                        <a:rPr lang="en-US" sz="2400" dirty="0" smtClean="0"/>
                        <a:t>Against</a:t>
                      </a:r>
                      <a:r>
                        <a:rPr lang="en-US" sz="2400" baseline="0" dirty="0" smtClean="0"/>
                        <a:t> the central authorities </a:t>
                      </a:r>
                      <a:r>
                        <a:rPr lang="en-US" sz="2400" baseline="0" dirty="0" smtClean="0">
                          <a:solidFill>
                            <a:srgbClr val="FF0000"/>
                          </a:solidFill>
                        </a:rPr>
                        <a:t>lack of representation in bureaucracy and Army </a:t>
                      </a:r>
                      <a:r>
                        <a:rPr lang="en-US" sz="2400" baseline="0" dirty="0" smtClean="0"/>
                        <a:t>against </a:t>
                      </a:r>
                      <a:r>
                        <a:rPr lang="en-US" sz="2400" u="sng" baseline="0" dirty="0" smtClean="0"/>
                        <a:t>quota system</a:t>
                      </a:r>
                      <a:r>
                        <a:rPr lang="en-US" sz="2400" baseline="0" dirty="0" smtClean="0"/>
                        <a:t>, loss of </a:t>
                      </a:r>
                      <a:r>
                        <a:rPr lang="en-US" sz="2400" u="sng" baseline="0" dirty="0" smtClean="0"/>
                        <a:t>identity</a:t>
                      </a:r>
                      <a:r>
                        <a:rPr lang="en-US" sz="2400" baseline="0" dirty="0" smtClean="0"/>
                        <a:t>, killings in Karachi.</a:t>
                      </a:r>
                      <a:endParaRPr lang="en-US" sz="2400" dirty="0"/>
                    </a:p>
                  </a:txBody>
                  <a:tcPr/>
                </a:tc>
              </a:tr>
              <a:tr h="2442411">
                <a:tc>
                  <a:txBody>
                    <a:bodyPr/>
                    <a:lstStyle/>
                    <a:p>
                      <a:r>
                        <a:rPr lang="en-US" sz="2400" dirty="0" smtClean="0"/>
                        <a:t>1960-70</a:t>
                      </a:r>
                    </a:p>
                    <a:p>
                      <a:r>
                        <a:rPr lang="en-US" sz="2400" dirty="0" smtClean="0"/>
                        <a:t>1988-2009</a:t>
                      </a:r>
                    </a:p>
                    <a:p>
                      <a:r>
                        <a:rPr lang="en-US" sz="2400" dirty="0" smtClean="0"/>
                        <a:t>To</a:t>
                      </a:r>
                      <a:r>
                        <a:rPr lang="en-US" sz="2400" baseline="0" dirty="0" smtClean="0"/>
                        <a:t> date</a:t>
                      </a:r>
                    </a:p>
                    <a:p>
                      <a:r>
                        <a:rPr lang="en-US" sz="2400" dirty="0" smtClean="0"/>
                        <a:t>Saraiki (Southern</a:t>
                      </a:r>
                    </a:p>
                    <a:p>
                      <a:r>
                        <a:rPr lang="en-US" sz="2400" dirty="0" smtClean="0"/>
                        <a:t>Punjab)</a:t>
                      </a:r>
                    </a:p>
                    <a:p>
                      <a:endParaRPr lang="en-US" sz="2400" dirty="0"/>
                    </a:p>
                  </a:txBody>
                  <a:tcPr/>
                </a:tc>
                <a:tc>
                  <a:txBody>
                    <a:bodyPr/>
                    <a:lstStyle/>
                    <a:p>
                      <a:pPr algn="just"/>
                      <a:r>
                        <a:rPr lang="en-US" sz="2400" dirty="0" smtClean="0"/>
                        <a:t>To gain </a:t>
                      </a:r>
                      <a:r>
                        <a:rPr lang="en-US" sz="2400" b="1" dirty="0" smtClean="0"/>
                        <a:t>language rights </a:t>
                      </a:r>
                      <a:r>
                        <a:rPr lang="en-US" sz="2400" dirty="0" smtClean="0"/>
                        <a:t>against</a:t>
                      </a:r>
                      <a:r>
                        <a:rPr lang="en-US" sz="2400" baseline="0" dirty="0" smtClean="0"/>
                        <a:t> Punjabi </a:t>
                      </a:r>
                      <a:r>
                        <a:rPr lang="en-US" sz="2400" u="sng" baseline="0" dirty="0" smtClean="0"/>
                        <a:t>dominance and creation of separate province, </a:t>
                      </a:r>
                      <a:r>
                        <a:rPr lang="en-US" sz="2400" u="sng" baseline="0" smtClean="0"/>
                        <a:t>Siraikistan</a:t>
                      </a:r>
                      <a:r>
                        <a:rPr lang="en-US" sz="2400" u="sng" baseline="0" dirty="0" smtClean="0"/>
                        <a:t>.</a:t>
                      </a:r>
                      <a:endParaRPr lang="en-US" sz="2400" u="sng" dirty="0"/>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t>Approaches to National Integration &amp; State Strategies</a:t>
            </a:r>
            <a:endParaRPr lang="en-US" dirty="0"/>
          </a:p>
        </p:txBody>
      </p:sp>
      <p:sp>
        <p:nvSpPr>
          <p:cNvPr id="5" name="Text Placeholder 4"/>
          <p:cNvSpPr>
            <a:spLocks noGrp="1"/>
          </p:cNvSpPr>
          <p:nvPr>
            <p:ph type="body" idx="1"/>
          </p:nvPr>
        </p:nvSpPr>
        <p:spPr/>
        <p:txBody>
          <a:bodyPr>
            <a:normAutofit fontScale="40000" lnSpcReduction="20000"/>
          </a:bodyPr>
          <a:lstStyle/>
          <a:p>
            <a:endParaRPr lang="en-US" dirty="0" smtClean="0"/>
          </a:p>
          <a:p>
            <a:endParaRPr lang="en-US" dirty="0" smtClean="0"/>
          </a:p>
          <a:p>
            <a:pPr algn="ctr"/>
            <a:r>
              <a:rPr lang="en-US" sz="4200" dirty="0" smtClean="0">
                <a:solidFill>
                  <a:srgbClr val="FF0000"/>
                </a:solidFill>
              </a:rPr>
              <a:t>Modernist school of thought</a:t>
            </a:r>
          </a:p>
          <a:p>
            <a:pPr algn="ctr"/>
            <a:endParaRPr lang="en-US" dirty="0"/>
          </a:p>
        </p:txBody>
      </p:sp>
      <p:sp>
        <p:nvSpPr>
          <p:cNvPr id="6" name="Content Placeholder 5"/>
          <p:cNvSpPr>
            <a:spLocks noGrp="1"/>
          </p:cNvSpPr>
          <p:nvPr>
            <p:ph sz="half" idx="2"/>
          </p:nvPr>
        </p:nvSpPr>
        <p:spPr>
          <a:xfrm>
            <a:off x="457200" y="2174875"/>
            <a:ext cx="8229600" cy="3951288"/>
          </a:xfrm>
        </p:spPr>
        <p:txBody>
          <a:bodyPr>
            <a:normAutofit/>
          </a:bodyPr>
          <a:lstStyle/>
          <a:p>
            <a:pPr algn="just"/>
            <a:endParaRPr lang="en-US" dirty="0" smtClean="0"/>
          </a:p>
          <a:p>
            <a:pPr algn="just"/>
            <a:endParaRPr lang="en-US" dirty="0"/>
          </a:p>
          <a:p>
            <a:pPr algn="just"/>
            <a:r>
              <a:rPr lang="en-US" dirty="0" smtClean="0"/>
              <a:t>Discusses primarily, societal trends</a:t>
            </a:r>
          </a:p>
          <a:p>
            <a:pPr algn="just"/>
            <a:r>
              <a:rPr lang="en-US" dirty="0" smtClean="0"/>
              <a:t>They want to convert different social, cultural linguistic and religious groups into a </a:t>
            </a:r>
            <a:r>
              <a:rPr lang="en-US" dirty="0" smtClean="0">
                <a:solidFill>
                  <a:srgbClr val="FF0000"/>
                </a:solidFill>
              </a:rPr>
              <a:t>congruous whole</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
            </a:r>
            <a:br>
              <a:rPr lang="en-US" smtClean="0"/>
            </a:br>
            <a:r>
              <a:rPr lang="en-US" smtClean="0"/>
              <a:t>Assimilation </a:t>
            </a:r>
            <a:r>
              <a:rPr lang="en-US" dirty="0" smtClean="0"/>
              <a:t>policy</a:t>
            </a:r>
            <a:br>
              <a:rPr lang="en-US" dirty="0" smtClean="0"/>
            </a:br>
            <a:endParaRPr lang="en-US" dirty="0"/>
          </a:p>
        </p:txBody>
      </p:sp>
      <p:sp>
        <p:nvSpPr>
          <p:cNvPr id="4" name="Content Placeholder 3"/>
          <p:cNvSpPr>
            <a:spLocks noGrp="1"/>
          </p:cNvSpPr>
          <p:nvPr>
            <p:ph sz="half" idx="2"/>
          </p:nvPr>
        </p:nvSpPr>
        <p:spPr/>
        <p:txBody>
          <a:bodyPr>
            <a:normAutofit fontScale="92500"/>
          </a:bodyPr>
          <a:lstStyle/>
          <a:p>
            <a:pPr algn="just"/>
            <a:r>
              <a:rPr lang="en-US" dirty="0" smtClean="0"/>
              <a:t>Based on </a:t>
            </a:r>
            <a:r>
              <a:rPr lang="en-US" b="1" dirty="0" smtClean="0"/>
              <a:t>social integration</a:t>
            </a:r>
          </a:p>
          <a:p>
            <a:pPr algn="just"/>
            <a:r>
              <a:rPr lang="en-US" b="1" dirty="0" smtClean="0"/>
              <a:t>Different cultures </a:t>
            </a:r>
            <a:r>
              <a:rPr lang="en-US" dirty="0" smtClean="0"/>
              <a:t>are to be incorporated with </a:t>
            </a:r>
            <a:r>
              <a:rPr lang="en-US" u="sng" dirty="0" smtClean="0"/>
              <a:t>national culture </a:t>
            </a:r>
          </a:p>
          <a:p>
            <a:pPr algn="just"/>
            <a:r>
              <a:rPr lang="en-US" dirty="0" smtClean="0"/>
              <a:t>It is helpful </a:t>
            </a:r>
            <a:r>
              <a:rPr lang="en-US" u="sng" dirty="0" smtClean="0"/>
              <a:t>to eradicate estrangement </a:t>
            </a:r>
            <a:r>
              <a:rPr lang="en-US" dirty="0" smtClean="0"/>
              <a:t>&amp; </a:t>
            </a:r>
            <a:r>
              <a:rPr lang="en-US" b="1" dirty="0" smtClean="0"/>
              <a:t>unifying</a:t>
            </a:r>
            <a:r>
              <a:rPr lang="en-US" dirty="0" smtClean="0"/>
              <a:t> the society</a:t>
            </a:r>
          </a:p>
          <a:p>
            <a:pPr algn="just"/>
            <a:r>
              <a:rPr lang="en-US" dirty="0" smtClean="0">
                <a:solidFill>
                  <a:srgbClr val="FF0000"/>
                </a:solidFill>
              </a:rPr>
              <a:t>France </a:t>
            </a:r>
            <a:r>
              <a:rPr lang="en-US" dirty="0" smtClean="0"/>
              <a:t>successfully tried it</a:t>
            </a:r>
          </a:p>
          <a:p>
            <a:pPr algn="just"/>
            <a:r>
              <a:rPr lang="en-US" dirty="0" smtClean="0"/>
              <a:t>After French revolution govts  assimilated the minorities </a:t>
            </a:r>
          </a:p>
          <a:p>
            <a:endParaRPr lang="en-US" dirty="0"/>
          </a:p>
        </p:txBody>
      </p:sp>
      <p:sp>
        <p:nvSpPr>
          <p:cNvPr id="6" name="Content Placeholder 5"/>
          <p:cNvSpPr>
            <a:spLocks noGrp="1"/>
          </p:cNvSpPr>
          <p:nvPr>
            <p:ph sz="quarter" idx="4"/>
          </p:nvPr>
        </p:nvSpPr>
        <p:spPr>
          <a:xfrm>
            <a:off x="4645025" y="1219200"/>
            <a:ext cx="4041775" cy="5333999"/>
          </a:xfrm>
        </p:spPr>
        <p:txBody>
          <a:bodyPr>
            <a:normAutofit lnSpcReduction="10000"/>
          </a:bodyPr>
          <a:lstStyle/>
          <a:p>
            <a:pPr algn="just"/>
            <a:r>
              <a:rPr lang="en-US" u="sng" dirty="0" smtClean="0"/>
              <a:t>Centralized cultural &amp; educational policies </a:t>
            </a:r>
          </a:p>
          <a:p>
            <a:pPr algn="just"/>
            <a:r>
              <a:rPr lang="en-US" dirty="0" smtClean="0"/>
              <a:t>In Turkey (urban ) areas </a:t>
            </a:r>
            <a:r>
              <a:rPr lang="en-US" u="sng" dirty="0" smtClean="0"/>
              <a:t>Kurdish minorities </a:t>
            </a:r>
            <a:r>
              <a:rPr lang="en-US" dirty="0" smtClean="0"/>
              <a:t>accepted assimilated policy </a:t>
            </a:r>
            <a:r>
              <a:rPr lang="en-US" u="sng" dirty="0" smtClean="0"/>
              <a:t>however</a:t>
            </a:r>
            <a:r>
              <a:rPr lang="en-US" dirty="0" smtClean="0"/>
              <a:t> in certain parts they did demand recognition of </a:t>
            </a:r>
            <a:r>
              <a:rPr lang="en-US" dirty="0" smtClean="0">
                <a:solidFill>
                  <a:srgbClr val="FF0000"/>
                </a:solidFill>
              </a:rPr>
              <a:t>Kurdish language &amp; culture</a:t>
            </a:r>
            <a:r>
              <a:rPr lang="en-US" dirty="0" smtClean="0"/>
              <a:t>.</a:t>
            </a:r>
          </a:p>
          <a:p>
            <a:pPr algn="just"/>
            <a:r>
              <a:rPr lang="en-US" dirty="0" smtClean="0"/>
              <a:t>It seems </a:t>
            </a:r>
            <a:r>
              <a:rPr lang="en-US" b="1" dirty="0" smtClean="0"/>
              <a:t>alluring </a:t>
            </a:r>
          </a:p>
          <a:p>
            <a:pPr algn="just"/>
            <a:r>
              <a:rPr lang="en-US" dirty="0" smtClean="0"/>
              <a:t>Some minorities accept it </a:t>
            </a:r>
            <a:r>
              <a:rPr lang="en-US" b="1" dirty="0" smtClean="0"/>
              <a:t>voluntarily</a:t>
            </a:r>
            <a:r>
              <a:rPr lang="en-US" dirty="0" smtClean="0"/>
              <a:t> but when imposed they may to react </a:t>
            </a:r>
          </a:p>
          <a:p>
            <a:pPr algn="just"/>
            <a:r>
              <a:rPr lang="en-US" dirty="0" smtClean="0"/>
              <a:t>In 1</a:t>
            </a:r>
            <a:r>
              <a:rPr lang="en-US" dirty="0" smtClean="0">
                <a:solidFill>
                  <a:srgbClr val="FF0000"/>
                </a:solidFill>
              </a:rPr>
              <a:t>948</a:t>
            </a:r>
            <a:r>
              <a:rPr lang="en-US" dirty="0" smtClean="0"/>
              <a:t> when one </a:t>
            </a:r>
            <a:r>
              <a:rPr lang="en-US" dirty="0" smtClean="0">
                <a:solidFill>
                  <a:srgbClr val="FF0000"/>
                </a:solidFill>
              </a:rPr>
              <a:t>national  language was imposed </a:t>
            </a:r>
            <a:r>
              <a:rPr lang="en-US" dirty="0" smtClean="0"/>
              <a:t>it led to dismemberment in 1971</a:t>
            </a:r>
          </a:p>
          <a:p>
            <a:pPr algn="just"/>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14800" cy="11430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000" dirty="0" smtClean="0"/>
              <a:t>Exclusionary Policy</a:t>
            </a:r>
            <a:endParaRPr lang="en-US" sz="2000" dirty="0"/>
          </a:p>
        </p:txBody>
      </p:sp>
      <p:sp>
        <p:nvSpPr>
          <p:cNvPr id="4" name="Content Placeholder 3"/>
          <p:cNvSpPr>
            <a:spLocks noGrp="1"/>
          </p:cNvSpPr>
          <p:nvPr>
            <p:ph sz="half" idx="2"/>
          </p:nvPr>
        </p:nvSpPr>
        <p:spPr>
          <a:xfrm>
            <a:off x="457200" y="1371600"/>
            <a:ext cx="4040188" cy="4754563"/>
          </a:xfrm>
        </p:spPr>
        <p:txBody>
          <a:bodyPr/>
          <a:lstStyle/>
          <a:p>
            <a:r>
              <a:rPr lang="en-US" dirty="0" smtClean="0"/>
              <a:t>To minimize contacts with minorities</a:t>
            </a:r>
          </a:p>
          <a:p>
            <a:r>
              <a:rPr lang="en-US" dirty="0" smtClean="0"/>
              <a:t>Process to </a:t>
            </a:r>
            <a:r>
              <a:rPr lang="en-US" u="sng" dirty="0" smtClean="0"/>
              <a:t>eliminate ethnic minorities</a:t>
            </a:r>
          </a:p>
          <a:p>
            <a:r>
              <a:rPr lang="en-US" dirty="0" smtClean="0"/>
              <a:t>Policy of </a:t>
            </a:r>
            <a:r>
              <a:rPr lang="en-US" u="sng" dirty="0" smtClean="0"/>
              <a:t>segregation</a:t>
            </a:r>
          </a:p>
          <a:p>
            <a:r>
              <a:rPr lang="en-US" dirty="0" smtClean="0"/>
              <a:t>Physical  genocide</a:t>
            </a:r>
          </a:p>
          <a:p>
            <a:r>
              <a:rPr lang="en-US" dirty="0" smtClean="0">
                <a:solidFill>
                  <a:srgbClr val="FF0000"/>
                </a:solidFill>
              </a:rPr>
              <a:t>Rwanda</a:t>
            </a:r>
            <a:r>
              <a:rPr lang="en-US" dirty="0" smtClean="0"/>
              <a:t> -1990-1994</a:t>
            </a:r>
          </a:p>
          <a:p>
            <a:r>
              <a:rPr lang="en-US" dirty="0" smtClean="0"/>
              <a:t>800000 killed</a:t>
            </a:r>
          </a:p>
          <a:p>
            <a:r>
              <a:rPr lang="en-US" dirty="0" smtClean="0"/>
              <a:t>In </a:t>
            </a:r>
            <a:r>
              <a:rPr lang="en-US" dirty="0" smtClean="0">
                <a:solidFill>
                  <a:srgbClr val="FF0000"/>
                </a:solidFill>
              </a:rPr>
              <a:t>USA</a:t>
            </a:r>
            <a:r>
              <a:rPr lang="en-US" dirty="0" smtClean="0"/>
              <a:t> policy of segregation against Negros</a:t>
            </a:r>
          </a:p>
          <a:p>
            <a:endParaRPr lang="en-US" dirty="0" smtClean="0"/>
          </a:p>
          <a:p>
            <a:endParaRPr lang="en-US" dirty="0" smtClean="0"/>
          </a:p>
          <a:p>
            <a:endParaRPr lang="en-US" dirty="0"/>
          </a:p>
        </p:txBody>
      </p:sp>
      <p:sp>
        <p:nvSpPr>
          <p:cNvPr id="6" name="Content Placeholder 5"/>
          <p:cNvSpPr>
            <a:spLocks noGrp="1"/>
          </p:cNvSpPr>
          <p:nvPr>
            <p:ph sz="quarter" idx="4"/>
          </p:nvPr>
        </p:nvSpPr>
        <p:spPr>
          <a:xfrm>
            <a:off x="4645025" y="1371600"/>
            <a:ext cx="4041775" cy="4754563"/>
          </a:xfrm>
        </p:spPr>
        <p:txBody>
          <a:bodyPr/>
          <a:lstStyle/>
          <a:p>
            <a:r>
              <a:rPr lang="en-US" dirty="0" smtClean="0"/>
              <a:t>Diverse interest groups are accommodated by the state</a:t>
            </a:r>
          </a:p>
          <a:p>
            <a:r>
              <a:rPr lang="en-US" dirty="0" smtClean="0">
                <a:solidFill>
                  <a:srgbClr val="FF0000"/>
                </a:solidFill>
              </a:rPr>
              <a:t>federal form </a:t>
            </a:r>
            <a:r>
              <a:rPr lang="en-US" dirty="0" smtClean="0"/>
              <a:t>of govt  are widely accepted to resolve the ethnic problems</a:t>
            </a:r>
          </a:p>
          <a:p>
            <a:r>
              <a:rPr lang="en-US" u="sng" dirty="0" smtClean="0"/>
              <a:t>2 or more ethnic groups </a:t>
            </a:r>
            <a:r>
              <a:rPr lang="en-US" dirty="0" smtClean="0"/>
              <a:t>develop consensus ,recognize rights of each other &amp; form a govt</a:t>
            </a:r>
          </a:p>
          <a:p>
            <a:r>
              <a:rPr lang="en-US" u="sng" dirty="0" smtClean="0"/>
              <a:t>High degree of </a:t>
            </a:r>
            <a:r>
              <a:rPr lang="en-US" u="sng" dirty="0" smtClean="0">
                <a:solidFill>
                  <a:srgbClr val="FF0000"/>
                </a:solidFill>
              </a:rPr>
              <a:t>autonomy </a:t>
            </a:r>
            <a:r>
              <a:rPr lang="en-US" dirty="0" smtClean="0"/>
              <a:t>for each segment </a:t>
            </a:r>
          </a:p>
          <a:p>
            <a:endParaRPr lang="en-US" dirty="0"/>
          </a:p>
        </p:txBody>
      </p:sp>
      <p:sp>
        <p:nvSpPr>
          <p:cNvPr id="5" name="Rectangle 4"/>
          <p:cNvSpPr/>
          <p:nvPr/>
        </p:nvSpPr>
        <p:spPr>
          <a:xfrm>
            <a:off x="4648200" y="457200"/>
            <a:ext cx="4038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Pluralist policy</a:t>
            </a: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smtClean="0"/>
              <a:t>Federalism-ethnicity in Pakistan</a:t>
            </a:r>
            <a:endParaRPr lang="en-US" dirty="0"/>
          </a:p>
        </p:txBody>
      </p:sp>
      <p:sp>
        <p:nvSpPr>
          <p:cNvPr id="4" name="Content Placeholder 3"/>
          <p:cNvSpPr>
            <a:spLocks noGrp="1"/>
          </p:cNvSpPr>
          <p:nvPr>
            <p:ph sz="half" idx="2"/>
          </p:nvPr>
        </p:nvSpPr>
        <p:spPr>
          <a:xfrm>
            <a:off x="457200" y="1295400"/>
            <a:ext cx="4040188" cy="4830763"/>
          </a:xfrm>
        </p:spPr>
        <p:txBody>
          <a:bodyPr/>
          <a:lstStyle/>
          <a:p>
            <a:r>
              <a:rPr lang="en-US" dirty="0" smtClean="0"/>
              <a:t>Accommodates </a:t>
            </a:r>
            <a:r>
              <a:rPr lang="en-US" dirty="0" smtClean="0">
                <a:solidFill>
                  <a:srgbClr val="FF0000"/>
                </a:solidFill>
              </a:rPr>
              <a:t>diversity</a:t>
            </a:r>
          </a:p>
          <a:p>
            <a:r>
              <a:rPr lang="en-US" dirty="0" smtClean="0"/>
              <a:t>To </a:t>
            </a:r>
            <a:r>
              <a:rPr lang="en-US" u="sng" dirty="0" smtClean="0"/>
              <a:t>regulate</a:t>
            </a:r>
            <a:r>
              <a:rPr lang="en-US" dirty="0" smtClean="0"/>
              <a:t> ethnic divide</a:t>
            </a:r>
          </a:p>
          <a:p>
            <a:r>
              <a:rPr lang="en-US" u="sng" dirty="0" smtClean="0"/>
              <a:t>Defines relationship </a:t>
            </a:r>
            <a:r>
              <a:rPr lang="en-US" dirty="0" smtClean="0"/>
              <a:t>between center &amp; provinces</a:t>
            </a:r>
          </a:p>
          <a:p>
            <a:r>
              <a:rPr lang="en-US" dirty="0" smtClean="0"/>
              <a:t>Objectives resolution</a:t>
            </a:r>
          </a:p>
          <a:p>
            <a:r>
              <a:rPr lang="en-US" dirty="0" smtClean="0"/>
              <a:t>Constitutions</a:t>
            </a:r>
          </a:p>
          <a:p>
            <a:r>
              <a:rPr lang="en-US" u="sng" dirty="0" smtClean="0"/>
              <a:t>Ethnicity</a:t>
            </a:r>
            <a:r>
              <a:rPr lang="en-US" dirty="0" smtClean="0"/>
              <a:t> overpowered the </a:t>
            </a:r>
            <a:r>
              <a:rPr lang="en-US" u="sng" dirty="0" smtClean="0"/>
              <a:t>religious fever</a:t>
            </a:r>
          </a:p>
          <a:p>
            <a:pPr algn="just"/>
            <a:r>
              <a:rPr lang="en-US" b="1" u="sng" dirty="0" smtClean="0">
                <a:solidFill>
                  <a:srgbClr val="FF0000"/>
                </a:solidFill>
              </a:rPr>
              <a:t>Instrumentalist approach </a:t>
            </a:r>
          </a:p>
          <a:p>
            <a:pPr marL="514350" indent="-514350" algn="just">
              <a:buFont typeface="+mj-lt"/>
              <a:buAutoNum type="romanUcPeriod"/>
            </a:pPr>
            <a:r>
              <a:rPr lang="en-US" dirty="0" smtClean="0"/>
              <a:t>Elite /state uses ethnicity to get power </a:t>
            </a:r>
          </a:p>
          <a:p>
            <a:endParaRPr lang="en-US" dirty="0" smtClean="0"/>
          </a:p>
        </p:txBody>
      </p:sp>
      <p:sp>
        <p:nvSpPr>
          <p:cNvPr id="6" name="Content Placeholder 5"/>
          <p:cNvSpPr>
            <a:spLocks noGrp="1"/>
          </p:cNvSpPr>
          <p:nvPr>
            <p:ph sz="quarter" idx="4"/>
          </p:nvPr>
        </p:nvSpPr>
        <p:spPr>
          <a:xfrm>
            <a:off x="4645025" y="1295400"/>
            <a:ext cx="4041775" cy="4830763"/>
          </a:xfrm>
        </p:spPr>
        <p:txBody>
          <a:bodyPr>
            <a:normAutofit lnSpcReduction="10000"/>
          </a:bodyPr>
          <a:lstStyle/>
          <a:p>
            <a:pPr algn="just"/>
            <a:r>
              <a:rPr lang="en-US" dirty="0" smtClean="0"/>
              <a:t>Ethnicity proved a </a:t>
            </a:r>
            <a:r>
              <a:rPr lang="en-US" dirty="0" smtClean="0">
                <a:solidFill>
                  <a:srgbClr val="FF0000"/>
                </a:solidFill>
              </a:rPr>
              <a:t>divisive factor</a:t>
            </a:r>
          </a:p>
          <a:p>
            <a:pPr algn="just"/>
            <a:r>
              <a:rPr lang="en-US" dirty="0" smtClean="0"/>
              <a:t>Religion &amp; language important attributes to nationhood</a:t>
            </a:r>
          </a:p>
          <a:p>
            <a:pPr algn="just"/>
            <a:r>
              <a:rPr lang="en-US" dirty="0" smtClean="0"/>
              <a:t>After independence declaration of “</a:t>
            </a:r>
            <a:r>
              <a:rPr lang="en-US" dirty="0" smtClean="0">
                <a:solidFill>
                  <a:srgbClr val="FF0000"/>
                </a:solidFill>
              </a:rPr>
              <a:t>Urdu “ as national language </a:t>
            </a:r>
            <a:r>
              <a:rPr lang="en-US" dirty="0" smtClean="0"/>
              <a:t>threatened other regional languages</a:t>
            </a:r>
          </a:p>
          <a:p>
            <a:pPr algn="just"/>
            <a:r>
              <a:rPr lang="en-US" dirty="0" smtClean="0"/>
              <a:t>Transformation of loyalty to state to regional or social identities.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half" idx="2"/>
          </p:nvPr>
        </p:nvSpPr>
        <p:spPr>
          <a:xfrm>
            <a:off x="457200" y="1447800"/>
            <a:ext cx="4040188" cy="4678363"/>
          </a:xfrm>
        </p:spPr>
        <p:txBody>
          <a:bodyPr>
            <a:normAutofit/>
          </a:bodyPr>
          <a:lstStyle/>
          <a:p>
            <a:pPr algn="just"/>
            <a:r>
              <a:rPr lang="en-US" dirty="0" smtClean="0"/>
              <a:t>Muslim nationalism lost significance</a:t>
            </a:r>
          </a:p>
          <a:p>
            <a:pPr algn="just"/>
            <a:r>
              <a:rPr lang="en-US" dirty="0" smtClean="0"/>
              <a:t>Multi-lingual-ethnic composition</a:t>
            </a:r>
          </a:p>
          <a:p>
            <a:pPr algn="just"/>
            <a:r>
              <a:rPr lang="en-US" dirty="0" smtClean="0"/>
              <a:t>Emergence of </a:t>
            </a:r>
            <a:r>
              <a:rPr lang="en-US" dirty="0" smtClean="0">
                <a:solidFill>
                  <a:srgbClr val="FF0000"/>
                </a:solidFill>
              </a:rPr>
              <a:t>Bengali ethnic politics</a:t>
            </a:r>
          </a:p>
          <a:p>
            <a:pPr algn="just"/>
            <a:r>
              <a:rPr lang="en-US" dirty="0" smtClean="0"/>
              <a:t>Bengali </a:t>
            </a:r>
            <a:r>
              <a:rPr lang="en-US" dirty="0" smtClean="0">
                <a:solidFill>
                  <a:srgbClr val="FF0000"/>
                </a:solidFill>
              </a:rPr>
              <a:t>nationalism </a:t>
            </a:r>
          </a:p>
          <a:p>
            <a:pPr algn="just"/>
            <a:r>
              <a:rPr lang="en-US" dirty="0" smtClean="0"/>
              <a:t>Based on </a:t>
            </a:r>
            <a:r>
              <a:rPr lang="en-US" dirty="0" smtClean="0">
                <a:solidFill>
                  <a:srgbClr val="FF0000"/>
                </a:solidFill>
              </a:rPr>
              <a:t>secular connotation</a:t>
            </a:r>
          </a:p>
          <a:p>
            <a:pPr algn="just"/>
            <a:r>
              <a:rPr lang="en-US" dirty="0" smtClean="0"/>
              <a:t>Focused on </a:t>
            </a:r>
            <a:r>
              <a:rPr lang="en-US" dirty="0" smtClean="0">
                <a:solidFill>
                  <a:srgbClr val="FF0000"/>
                </a:solidFill>
              </a:rPr>
              <a:t>cultural identity </a:t>
            </a:r>
            <a:r>
              <a:rPr lang="en-US" dirty="0" smtClean="0"/>
              <a:t>&amp; </a:t>
            </a:r>
            <a:r>
              <a:rPr lang="en-US" dirty="0" smtClean="0">
                <a:solidFill>
                  <a:srgbClr val="FF0000"/>
                </a:solidFill>
              </a:rPr>
              <a:t>language</a:t>
            </a:r>
            <a:r>
              <a:rPr lang="en-US" dirty="0" smtClean="0"/>
              <a:t> </a:t>
            </a:r>
            <a:endParaRPr lang="en-US" dirty="0"/>
          </a:p>
        </p:txBody>
      </p:sp>
      <p:sp>
        <p:nvSpPr>
          <p:cNvPr id="6" name="Content Placeholder 5"/>
          <p:cNvSpPr>
            <a:spLocks noGrp="1"/>
          </p:cNvSpPr>
          <p:nvPr>
            <p:ph sz="quarter" idx="4"/>
          </p:nvPr>
        </p:nvSpPr>
        <p:spPr>
          <a:xfrm>
            <a:off x="4645025" y="1447800"/>
            <a:ext cx="4041775" cy="4678363"/>
          </a:xfrm>
        </p:spPr>
        <p:txBody>
          <a:bodyPr/>
          <a:lstStyle/>
          <a:p>
            <a:pPr algn="just"/>
            <a:r>
              <a:rPr lang="en-US" dirty="0" smtClean="0"/>
              <a:t>East Pak considered itself as a </a:t>
            </a:r>
            <a:r>
              <a:rPr lang="en-US" u="sng" dirty="0" smtClean="0"/>
              <a:t>periphery</a:t>
            </a:r>
            <a:r>
              <a:rPr lang="en-US" dirty="0" smtClean="0"/>
              <a:t> ,colonized by </a:t>
            </a:r>
            <a:r>
              <a:rPr lang="en-US" dirty="0"/>
              <a:t>W</a:t>
            </a:r>
            <a:r>
              <a:rPr lang="en-US" dirty="0" smtClean="0"/>
              <a:t>est </a:t>
            </a:r>
            <a:r>
              <a:rPr lang="en-US" dirty="0"/>
              <a:t>P</a:t>
            </a:r>
            <a:r>
              <a:rPr lang="en-US" dirty="0" smtClean="0"/>
              <a:t>akistan</a:t>
            </a:r>
          </a:p>
          <a:p>
            <a:pPr algn="just"/>
            <a:r>
              <a:rPr lang="en-US" u="sng" dirty="0" smtClean="0"/>
              <a:t>One Unit plan </a:t>
            </a:r>
            <a:endParaRPr lang="en-US" u="sng"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GB" dirty="0"/>
              <a:t>Language Movement</a:t>
            </a:r>
          </a:p>
        </p:txBody>
      </p:sp>
      <p:sp>
        <p:nvSpPr>
          <p:cNvPr id="34819" name="Rectangle 3"/>
          <p:cNvSpPr>
            <a:spLocks noGrp="1" noChangeArrowheads="1"/>
          </p:cNvSpPr>
          <p:nvPr>
            <p:ph type="body" idx="1"/>
          </p:nvPr>
        </p:nvSpPr>
        <p:spPr/>
        <p:txBody>
          <a:bodyPr>
            <a:normAutofit lnSpcReduction="10000"/>
          </a:bodyPr>
          <a:lstStyle/>
          <a:p>
            <a:pPr algn="just" eaLnBrk="1" hangingPunct="1">
              <a:lnSpc>
                <a:spcPct val="80000"/>
              </a:lnSpc>
              <a:defRPr/>
            </a:pPr>
            <a:r>
              <a:rPr lang="en-GB" sz="2800" dirty="0"/>
              <a:t>A movement launched for the </a:t>
            </a:r>
            <a:r>
              <a:rPr lang="en-GB" sz="2800" u="sng" dirty="0"/>
              <a:t>advocacy of Bengali language </a:t>
            </a:r>
            <a:r>
              <a:rPr lang="en-GB" sz="2800" dirty="0"/>
              <a:t>to be recognized as an </a:t>
            </a:r>
            <a:r>
              <a:rPr lang="en-GB" sz="2800" dirty="0">
                <a:solidFill>
                  <a:srgbClr val="FF0000"/>
                </a:solidFill>
              </a:rPr>
              <a:t>official language</a:t>
            </a:r>
          </a:p>
          <a:p>
            <a:pPr algn="just" eaLnBrk="1" hangingPunct="1">
              <a:lnSpc>
                <a:spcPct val="80000"/>
              </a:lnSpc>
              <a:defRPr/>
            </a:pPr>
            <a:r>
              <a:rPr lang="en-GB" sz="2800" dirty="0"/>
              <a:t>In </a:t>
            </a:r>
            <a:r>
              <a:rPr lang="en-GB" sz="2800" dirty="0">
                <a:solidFill>
                  <a:srgbClr val="FF0000"/>
                </a:solidFill>
              </a:rPr>
              <a:t>1948 </a:t>
            </a:r>
            <a:r>
              <a:rPr lang="en-GB" sz="2800" dirty="0"/>
              <a:t>the Government declared Urdu as sole official language, sparked violent protests</a:t>
            </a:r>
          </a:p>
          <a:p>
            <a:pPr algn="just" eaLnBrk="1" hangingPunct="1">
              <a:lnSpc>
                <a:spcPct val="80000"/>
              </a:lnSpc>
              <a:defRPr/>
            </a:pPr>
            <a:r>
              <a:rPr lang="en-GB" sz="2800" u="sng" dirty="0"/>
              <a:t>21 Feb 1952 </a:t>
            </a:r>
            <a:r>
              <a:rPr lang="en-GB" sz="2800" dirty="0"/>
              <a:t>students of Dhaka University were killed by Police firing</a:t>
            </a:r>
          </a:p>
          <a:p>
            <a:pPr algn="just" eaLnBrk="1" hangingPunct="1">
              <a:lnSpc>
                <a:spcPct val="80000"/>
              </a:lnSpc>
              <a:defRPr/>
            </a:pPr>
            <a:r>
              <a:rPr lang="en-GB" sz="2800" u="sng" dirty="0"/>
              <a:t>Language movement </a:t>
            </a:r>
            <a:r>
              <a:rPr lang="en-GB" sz="2800" dirty="0"/>
              <a:t>was a base for </a:t>
            </a:r>
            <a:r>
              <a:rPr lang="en-GB" sz="2800" dirty="0">
                <a:solidFill>
                  <a:srgbClr val="FF0000"/>
                </a:solidFill>
              </a:rPr>
              <a:t>6 Point Formula </a:t>
            </a:r>
            <a:r>
              <a:rPr lang="en-GB" sz="2800" dirty="0"/>
              <a:t>&amp; Bengali nationalism</a:t>
            </a:r>
          </a:p>
          <a:p>
            <a:pPr algn="just" eaLnBrk="1" hangingPunct="1">
              <a:lnSpc>
                <a:spcPct val="80000"/>
              </a:lnSpc>
              <a:defRPr/>
            </a:pPr>
            <a:r>
              <a:rPr lang="en-GB" sz="2800" dirty="0"/>
              <a:t>Out of </a:t>
            </a:r>
            <a:r>
              <a:rPr lang="en-GB" sz="2800" dirty="0">
                <a:solidFill>
                  <a:srgbClr val="FF0000"/>
                </a:solidFill>
              </a:rPr>
              <a:t>69</a:t>
            </a:r>
            <a:r>
              <a:rPr lang="en-GB" sz="2800" dirty="0"/>
              <a:t> million 44 million were Bengali </a:t>
            </a:r>
          </a:p>
          <a:p>
            <a:pPr algn="just" eaLnBrk="1" hangingPunct="1">
              <a:lnSpc>
                <a:spcPct val="80000"/>
              </a:lnSpc>
              <a:defRPr/>
            </a:pPr>
            <a:r>
              <a:rPr lang="en-GB" sz="2800" dirty="0"/>
              <a:t>21 Feb. celebrated as Language movement </a:t>
            </a:r>
            <a:r>
              <a:rPr lang="en-GB" sz="2800" dirty="0" smtClean="0"/>
              <a:t>day</a:t>
            </a:r>
          </a:p>
          <a:p>
            <a:pPr algn="just"/>
            <a:r>
              <a:rPr lang="en-US" sz="2800" dirty="0" smtClean="0"/>
              <a:t>Economic imbalance</a:t>
            </a:r>
          </a:p>
          <a:p>
            <a:pPr algn="just"/>
            <a:r>
              <a:rPr lang="en-US" sz="2800" dirty="0" err="1" smtClean="0"/>
              <a:t>Mukti</a:t>
            </a:r>
            <a:r>
              <a:rPr lang="en-US" sz="2800" dirty="0" smtClean="0"/>
              <a:t> </a:t>
            </a:r>
            <a:r>
              <a:rPr lang="en-US" sz="2800" dirty="0" err="1" smtClean="0"/>
              <a:t>Bahni</a:t>
            </a:r>
            <a:r>
              <a:rPr lang="en-US" sz="2800" dirty="0" smtClean="0"/>
              <a:t> </a:t>
            </a:r>
          </a:p>
          <a:p>
            <a:pPr algn="just" eaLnBrk="1" hangingPunct="1">
              <a:lnSpc>
                <a:spcPct val="80000"/>
              </a:lnSpc>
              <a:defRPr/>
            </a:pPr>
            <a:endParaRPr lang="en-GB" sz="2800" dirty="0"/>
          </a:p>
          <a:p>
            <a:pPr algn="just" eaLnBrk="1" hangingPunct="1">
              <a:lnSpc>
                <a:spcPct val="80000"/>
              </a:lnSpc>
              <a:defRPr/>
            </a:pPr>
            <a:endParaRPr lang="en-GB" sz="2800" dirty="0"/>
          </a:p>
          <a:p>
            <a:pPr eaLnBrk="1" hangingPunct="1">
              <a:lnSpc>
                <a:spcPct val="80000"/>
              </a:lnSpc>
              <a:defRPr/>
            </a:pPr>
            <a:endParaRPr lang="en-GB"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1973 constitution</a:t>
            </a:r>
            <a:endParaRPr lang="en-US" dirty="0"/>
          </a:p>
        </p:txBody>
      </p:sp>
      <p:sp>
        <p:nvSpPr>
          <p:cNvPr id="4" name="Content Placeholder 3"/>
          <p:cNvSpPr>
            <a:spLocks noGrp="1"/>
          </p:cNvSpPr>
          <p:nvPr>
            <p:ph sz="half" idx="2"/>
          </p:nvPr>
        </p:nvSpPr>
        <p:spPr/>
        <p:txBody>
          <a:bodyPr>
            <a:normAutofit lnSpcReduction="10000"/>
          </a:bodyPr>
          <a:lstStyle/>
          <a:p>
            <a:pPr algn="just"/>
            <a:r>
              <a:rPr lang="en-US" dirty="0" smtClean="0">
                <a:solidFill>
                  <a:srgbClr val="FF0000"/>
                </a:solidFill>
              </a:rPr>
              <a:t>Federal </a:t>
            </a:r>
            <a:r>
              <a:rPr lang="en-US" dirty="0" smtClean="0"/>
              <a:t>system</a:t>
            </a:r>
          </a:p>
          <a:p>
            <a:pPr algn="just"/>
            <a:r>
              <a:rPr lang="en-US" dirty="0" smtClean="0"/>
              <a:t>Division of </a:t>
            </a:r>
            <a:r>
              <a:rPr lang="en-US" dirty="0" smtClean="0">
                <a:solidFill>
                  <a:srgbClr val="FF0000"/>
                </a:solidFill>
              </a:rPr>
              <a:t>power</a:t>
            </a:r>
          </a:p>
          <a:p>
            <a:pPr algn="just"/>
            <a:r>
              <a:rPr lang="en-US" dirty="0" smtClean="0">
                <a:solidFill>
                  <a:srgbClr val="FF0000"/>
                </a:solidFill>
              </a:rPr>
              <a:t>Bicameral </a:t>
            </a:r>
            <a:r>
              <a:rPr lang="en-US" dirty="0" smtClean="0"/>
              <a:t>legislature</a:t>
            </a:r>
          </a:p>
          <a:p>
            <a:pPr algn="just"/>
            <a:r>
              <a:rPr lang="en-US" dirty="0" smtClean="0"/>
              <a:t>Conflict resolution </a:t>
            </a:r>
            <a:r>
              <a:rPr lang="en-US" dirty="0" smtClean="0">
                <a:solidFill>
                  <a:srgbClr val="FF0000"/>
                </a:solidFill>
              </a:rPr>
              <a:t>apparatus</a:t>
            </a:r>
          </a:p>
          <a:p>
            <a:pPr algn="just"/>
            <a:r>
              <a:rPr lang="en-US" dirty="0" smtClean="0">
                <a:solidFill>
                  <a:srgbClr val="FF0000"/>
                </a:solidFill>
              </a:rPr>
              <a:t>Senate</a:t>
            </a:r>
            <a:r>
              <a:rPr lang="en-US" dirty="0" smtClean="0"/>
              <a:t> had no authority over </a:t>
            </a:r>
            <a:r>
              <a:rPr lang="en-US" u="sng" dirty="0" smtClean="0"/>
              <a:t>finance &amp; budget</a:t>
            </a:r>
          </a:p>
          <a:p>
            <a:pPr algn="just"/>
            <a:r>
              <a:rPr lang="en-US" dirty="0" smtClean="0"/>
              <a:t>17</a:t>
            </a:r>
            <a:r>
              <a:rPr lang="en-US" baseline="30000" dirty="0" smtClean="0"/>
              <a:t>th</a:t>
            </a:r>
            <a:r>
              <a:rPr lang="en-US" dirty="0" smtClean="0"/>
              <a:t> amendment- money bills now presented to the Senate</a:t>
            </a:r>
            <a:endParaRPr lang="en-US" dirty="0"/>
          </a:p>
        </p:txBody>
      </p:sp>
      <p:sp>
        <p:nvSpPr>
          <p:cNvPr id="6" name="Content Placeholder 5"/>
          <p:cNvSpPr>
            <a:spLocks noGrp="1"/>
          </p:cNvSpPr>
          <p:nvPr>
            <p:ph sz="quarter" idx="4"/>
          </p:nvPr>
        </p:nvSpPr>
        <p:spPr/>
        <p:txBody>
          <a:bodyPr>
            <a:normAutofit fontScale="92500" lnSpcReduction="10000"/>
          </a:bodyPr>
          <a:lstStyle/>
          <a:p>
            <a:pPr algn="just">
              <a:buNone/>
            </a:pPr>
            <a:r>
              <a:rPr lang="en-US" u="sng" dirty="0" smtClean="0">
                <a:solidFill>
                  <a:srgbClr val="FF0000"/>
                </a:solidFill>
              </a:rPr>
              <a:t>National Economic Council (NEC) Article # 156</a:t>
            </a:r>
          </a:p>
          <a:p>
            <a:pPr algn="just"/>
            <a:r>
              <a:rPr lang="en-US" dirty="0" smtClean="0"/>
              <a:t>Headed by PM, all 4 CMs and representation from all provinces</a:t>
            </a:r>
          </a:p>
          <a:p>
            <a:pPr algn="just"/>
            <a:r>
              <a:rPr lang="en-US" dirty="0" smtClean="0"/>
              <a:t>Shall at least meet twice</a:t>
            </a:r>
          </a:p>
          <a:p>
            <a:pPr algn="just"/>
            <a:r>
              <a:rPr lang="en-US" dirty="0" smtClean="0"/>
              <a:t>Body to promote </a:t>
            </a:r>
            <a:r>
              <a:rPr lang="en-US" u="sng" dirty="0" smtClean="0"/>
              <a:t>economic development</a:t>
            </a:r>
          </a:p>
          <a:p>
            <a:pPr algn="just"/>
            <a:r>
              <a:rPr lang="en-US" dirty="0" smtClean="0"/>
              <a:t>Reassessment of economic conditions &amp; devise </a:t>
            </a:r>
            <a:r>
              <a:rPr lang="en-US" dirty="0" smtClean="0">
                <a:solidFill>
                  <a:srgbClr val="FF0000"/>
                </a:solidFill>
              </a:rPr>
              <a:t>policies</a:t>
            </a:r>
            <a:r>
              <a:rPr lang="en-US" dirty="0" smtClean="0"/>
              <a:t> for economic development</a:t>
            </a:r>
          </a:p>
          <a:p>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normAutofit/>
          </a:bodyPr>
          <a:lstStyle/>
          <a:p>
            <a:pPr algn="just" eaLnBrk="1" hangingPunct="1"/>
            <a:r>
              <a:rPr lang="en-GB" dirty="0" smtClean="0"/>
              <a:t>CMs, equal number of federal ministers</a:t>
            </a:r>
          </a:p>
          <a:p>
            <a:pPr algn="just" eaLnBrk="1" hangingPunct="1"/>
            <a:r>
              <a:rPr lang="en-GB" dirty="0" smtClean="0"/>
              <a:t>empowered to look into the complaints regarding oil,gas.water supply.</a:t>
            </a:r>
          </a:p>
          <a:p>
            <a:pPr algn="just" eaLnBrk="1" hangingPunct="1"/>
            <a:endParaRPr lang="en-GB" dirty="0" smtClean="0"/>
          </a:p>
          <a:p>
            <a:pPr algn="just" eaLnBrk="1" hangingPunct="1"/>
            <a:endParaRPr lang="en-GB" dirty="0" smtClean="0"/>
          </a:p>
        </p:txBody>
      </p:sp>
      <p:sp>
        <p:nvSpPr>
          <p:cNvPr id="23554" name="Rectangle 2"/>
          <p:cNvSpPr>
            <a:spLocks noGrp="1" noChangeArrowheads="1"/>
          </p:cNvSpPr>
          <p:nvPr>
            <p:ph type="title"/>
          </p:nvPr>
        </p:nvSpPr>
        <p:spPr>
          <a:xfrm>
            <a:off x="457200" y="0"/>
            <a:ext cx="8229600" cy="1417638"/>
          </a:xfrm>
        </p:spPr>
        <p:txBody>
          <a:bodyPr>
            <a:normAutofit fontScale="90000"/>
          </a:bodyPr>
          <a:lstStyle/>
          <a:p>
            <a:pPr>
              <a:defRPr/>
            </a:pPr>
            <a:r>
              <a:rPr lang="en-US" dirty="0" smtClean="0"/>
              <a:t/>
            </a:r>
            <a:br>
              <a:rPr lang="en-US" dirty="0" smtClean="0"/>
            </a:br>
            <a:r>
              <a:rPr lang="en-US" dirty="0" smtClean="0"/>
              <a:t>Council </a:t>
            </a:r>
            <a:r>
              <a:rPr lang="en-US" dirty="0"/>
              <a:t>of Common Interests(CCI):  Article # 153</a:t>
            </a:r>
            <a:br>
              <a:rPr lang="en-US" dirty="0"/>
            </a:br>
            <a:endParaRPr lang="en-GB"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integration</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After independence from colonial masters ,</a:t>
            </a:r>
            <a:r>
              <a:rPr lang="en-US" dirty="0" smtClean="0">
                <a:solidFill>
                  <a:srgbClr val="FF0000"/>
                </a:solidFill>
              </a:rPr>
              <a:t>national integration </a:t>
            </a:r>
            <a:r>
              <a:rPr lang="en-US" dirty="0" smtClean="0"/>
              <a:t>remained an </a:t>
            </a:r>
            <a:r>
              <a:rPr lang="en-US" u="sng" dirty="0" smtClean="0"/>
              <a:t>elusive ideal</a:t>
            </a:r>
          </a:p>
          <a:p>
            <a:pPr algn="just"/>
            <a:r>
              <a:rPr lang="en-US" dirty="0" smtClean="0"/>
              <a:t>Ethnic &amp; sectarian </a:t>
            </a:r>
            <a:r>
              <a:rPr lang="en-US" dirty="0" smtClean="0">
                <a:solidFill>
                  <a:srgbClr val="FF0000"/>
                </a:solidFill>
              </a:rPr>
              <a:t>diversity</a:t>
            </a:r>
          </a:p>
          <a:p>
            <a:pPr algn="just"/>
            <a:r>
              <a:rPr lang="en-US" dirty="0" smtClean="0"/>
              <a:t>Ethnic issues were provoked by </a:t>
            </a:r>
            <a:r>
              <a:rPr lang="en-US" u="sng" dirty="0" smtClean="0"/>
              <a:t>authoritarian rules </a:t>
            </a:r>
          </a:p>
          <a:p>
            <a:pPr algn="just"/>
            <a:r>
              <a:rPr lang="en-US" dirty="0" smtClean="0"/>
              <a:t>States adopted </a:t>
            </a:r>
            <a:r>
              <a:rPr lang="en-US" u="sng" dirty="0" smtClean="0"/>
              <a:t>different approaches &amp; strategies</a:t>
            </a:r>
          </a:p>
          <a:p>
            <a:pPr algn="just"/>
            <a:r>
              <a:rPr lang="en-US" dirty="0" smtClean="0"/>
              <a:t>In the creation of national integration Pakistan is also facing problems</a:t>
            </a:r>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Senate </a:t>
            </a:r>
            <a:endParaRPr lang="en-US" dirty="0"/>
          </a:p>
        </p:txBody>
      </p:sp>
      <p:sp>
        <p:nvSpPr>
          <p:cNvPr id="3" name="Content Placeholder 2"/>
          <p:cNvSpPr>
            <a:spLocks noGrp="1"/>
          </p:cNvSpPr>
          <p:nvPr>
            <p:ph idx="1"/>
          </p:nvPr>
        </p:nvSpPr>
        <p:spPr/>
        <p:txBody>
          <a:bodyPr/>
          <a:lstStyle/>
          <a:p>
            <a:pPr algn="just"/>
            <a:r>
              <a:rPr lang="en-US" dirty="0" smtClean="0"/>
              <a:t>Equal Voting rights of the provinces(irrespective of the population)</a:t>
            </a:r>
          </a:p>
          <a:p>
            <a:pPr algn="just"/>
            <a:r>
              <a:rPr lang="en-US" dirty="0" smtClean="0"/>
              <a:t>Representation of all shades of political  opinion</a:t>
            </a:r>
          </a:p>
          <a:p>
            <a:pPr algn="just"/>
            <a:r>
              <a:rPr lang="en-US" dirty="0" smtClean="0"/>
              <a:t>Protector of the rights of federating units</a:t>
            </a:r>
          </a:p>
          <a:p>
            <a:pPr algn="just"/>
            <a:r>
              <a:rPr lang="en-US" dirty="0" smtClean="0"/>
              <a:t>Guards encroachment on the part of center</a:t>
            </a:r>
          </a:p>
          <a:p>
            <a:pPr algn="just"/>
            <a:r>
              <a:rPr lang="en-US" dirty="0" smtClean="0"/>
              <a:t>Encourages participatory federalism</a:t>
            </a:r>
          </a:p>
          <a:p>
            <a:pPr algn="just"/>
            <a:r>
              <a:rPr lang="en-US" dirty="0" smtClean="0"/>
              <a:t>Joint ownership  of natural resources</a:t>
            </a:r>
          </a:p>
          <a:p>
            <a:pPr algn="just"/>
            <a:endParaRPr lang="en-US" dirty="0" smtClean="0"/>
          </a:p>
          <a:p>
            <a:pPr algn="just"/>
            <a:endParaRPr lang="en-US" dirty="0" smtClean="0"/>
          </a:p>
          <a:p>
            <a:pPr algn="just"/>
            <a:endParaRPr lang="en-US" dirty="0" smtClean="0"/>
          </a:p>
          <a:p>
            <a:endParaRPr lang="en-US" dirty="0"/>
          </a:p>
        </p:txBody>
      </p:sp>
    </p:spTree>
    <p:extLst>
      <p:ext uri="{BB962C8B-B14F-4D97-AF65-F5344CB8AC3E}">
        <p14:creationId xmlns:p14="http://schemas.microsoft.com/office/powerpoint/2010/main" val="493356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Senate struggled for  the role in Public Accounts Committee</a:t>
            </a:r>
          </a:p>
          <a:p>
            <a:pPr algn="just"/>
            <a:r>
              <a:rPr lang="en-US" dirty="0" smtClean="0"/>
              <a:t>18</a:t>
            </a:r>
            <a:r>
              <a:rPr lang="en-US" baseline="30000" dirty="0" smtClean="0"/>
              <a:t>th</a:t>
            </a:r>
            <a:r>
              <a:rPr lang="en-US" dirty="0" smtClean="0"/>
              <a:t> amendment obligates Auditor General to present annual report in both houses</a:t>
            </a:r>
          </a:p>
          <a:p>
            <a:pPr algn="just"/>
            <a:r>
              <a:rPr lang="en-US" dirty="0" smtClean="0"/>
              <a:t>Inclusion of Senators in Public Accounts Committee</a:t>
            </a:r>
          </a:p>
          <a:p>
            <a:pPr algn="just"/>
            <a:endParaRPr lang="en-US" dirty="0"/>
          </a:p>
        </p:txBody>
      </p:sp>
    </p:spTree>
    <p:extLst>
      <p:ext uri="{BB962C8B-B14F-4D97-AF65-F5344CB8AC3E}">
        <p14:creationId xmlns:p14="http://schemas.microsoft.com/office/powerpoint/2010/main" val="41196361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National finance Commission(NFC): Article 160</a:t>
            </a:r>
            <a:br>
              <a:rPr lang="fr-FR"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PM</a:t>
            </a:r>
            <a:r>
              <a:rPr lang="en-US" dirty="0"/>
              <a:t>+ federal &amp; Provincial Finance ministers and other members to advice on distribution of revenues between </a:t>
            </a:r>
            <a:r>
              <a:rPr lang="en-US" dirty="0" err="1"/>
              <a:t>centre</a:t>
            </a:r>
            <a:r>
              <a:rPr lang="en-US" dirty="0"/>
              <a:t> &amp; units</a:t>
            </a:r>
          </a:p>
          <a:p>
            <a:pPr algn="just"/>
            <a:r>
              <a:rPr lang="en-US" dirty="0"/>
              <a:t>Distribution on basis of population Provinces which is highly </a:t>
            </a:r>
            <a:r>
              <a:rPr lang="en-US" dirty="0" smtClean="0"/>
              <a:t>contentious</a:t>
            </a:r>
          </a:p>
          <a:p>
            <a:pPr algn="just"/>
            <a:r>
              <a:rPr lang="en-US" dirty="0"/>
              <a:t>The previous NFC Award, signed in2009,expired onJune30,2015and has continued to remain effective through presidential extension. At present, the Centre transfers 57.5pc of the divisible pool to the provinces after deducting collection charges and retains 42.5pc. Of the provincial share, 82pc is distributed on the basis of population, 10.3pc on the basis of poverty, 5pc for revenue collection and 2.7pc inverse population density (area</a:t>
            </a:r>
            <a:r>
              <a:rPr lang="en-US" dirty="0" smtClean="0"/>
              <a:t>).(Source </a:t>
            </a:r>
            <a:r>
              <a:rPr lang="en-US" dirty="0" err="1" smtClean="0"/>
              <a:t>DailyDawn</a:t>
            </a:r>
            <a:r>
              <a:rPr lang="en-US" dirty="0" smtClean="0"/>
              <a:t> 29</a:t>
            </a:r>
            <a:r>
              <a:rPr lang="en-US" baseline="30000" dirty="0" smtClean="0"/>
              <a:t>th</a:t>
            </a:r>
            <a:r>
              <a:rPr lang="en-US" dirty="0" smtClean="0"/>
              <a:t> </a:t>
            </a:r>
            <a:r>
              <a:rPr lang="en-US" dirty="0" err="1" smtClean="0"/>
              <a:t>Novemebr</a:t>
            </a:r>
            <a:r>
              <a:rPr lang="en-US" dirty="0" smtClean="0"/>
              <a:t> 2016)</a:t>
            </a:r>
            <a:endParaRPr lang="en-US" dirty="0"/>
          </a:p>
          <a:p>
            <a:endParaRPr lang="en-US" dirty="0"/>
          </a:p>
          <a:p>
            <a:endParaRPr lang="en-US" dirty="0"/>
          </a:p>
        </p:txBody>
      </p:sp>
    </p:spTree>
    <p:extLst>
      <p:ext uri="{BB962C8B-B14F-4D97-AF65-F5344CB8AC3E}">
        <p14:creationId xmlns:p14="http://schemas.microsoft.com/office/powerpoint/2010/main" val="38073031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Polices to create unity</a:t>
            </a:r>
            <a:endParaRPr lang="en-US" dirty="0"/>
          </a:p>
        </p:txBody>
      </p:sp>
      <p:graphicFrame>
        <p:nvGraphicFramePr>
          <p:cNvPr id="4" name="Content Placeholder 3"/>
          <p:cNvGraphicFramePr>
            <a:graphicFrameLocks noGrp="1"/>
          </p:cNvGraphicFramePr>
          <p:nvPr>
            <p:ph idx="1"/>
          </p:nvPr>
        </p:nvGraphicFramePr>
        <p:xfrm>
          <a:off x="457200" y="1600200"/>
          <a:ext cx="8229600" cy="4190999"/>
        </p:xfrm>
        <a:graphic>
          <a:graphicData uri="http://schemas.openxmlformats.org/drawingml/2006/table">
            <a:tbl>
              <a:tblPr firstRow="1" bandRow="1">
                <a:tableStyleId>{5C22544A-7EE6-4342-B048-85BDC9FD1C3A}</a:tableStyleId>
              </a:tblPr>
              <a:tblGrid>
                <a:gridCol w="2743200"/>
                <a:gridCol w="2743200"/>
                <a:gridCol w="2743200"/>
              </a:tblGrid>
              <a:tr h="1102895">
                <a:tc>
                  <a:txBody>
                    <a:bodyPr/>
                    <a:lstStyle/>
                    <a:p>
                      <a:r>
                        <a:rPr lang="en-US" dirty="0" smtClean="0"/>
                        <a:t>National Language Policy </a:t>
                      </a:r>
                      <a:endParaRPr lang="en-US" dirty="0"/>
                    </a:p>
                  </a:txBody>
                  <a:tcPr/>
                </a:tc>
                <a:tc>
                  <a:txBody>
                    <a:bodyPr/>
                    <a:lstStyle/>
                    <a:p>
                      <a:r>
                        <a:rPr lang="en-US" dirty="0" smtClean="0"/>
                        <a:t>To promote  Urdu as  national language</a:t>
                      </a:r>
                      <a:r>
                        <a:rPr lang="en-US" baseline="0" dirty="0" smtClean="0"/>
                        <a:t> –to promote unity</a:t>
                      </a:r>
                      <a:endParaRPr lang="en-US" dirty="0"/>
                    </a:p>
                  </a:txBody>
                  <a:tcPr/>
                </a:tc>
                <a:tc>
                  <a:txBody>
                    <a:bodyPr/>
                    <a:lstStyle/>
                    <a:p>
                      <a:r>
                        <a:rPr lang="en-US" dirty="0" smtClean="0"/>
                        <a:t>Not accepted- birth to Bengali nationalism</a:t>
                      </a:r>
                      <a:endParaRPr lang="en-US" dirty="0"/>
                    </a:p>
                  </a:txBody>
                  <a:tcPr/>
                </a:tc>
              </a:tr>
              <a:tr h="772026">
                <a:tc>
                  <a:txBody>
                    <a:bodyPr/>
                    <a:lstStyle/>
                    <a:p>
                      <a:r>
                        <a:rPr lang="en-US" dirty="0" smtClean="0"/>
                        <a:t>One Unit Plan</a:t>
                      </a:r>
                      <a:endParaRPr lang="en-US" dirty="0"/>
                    </a:p>
                  </a:txBody>
                  <a:tcPr/>
                </a:tc>
                <a:tc>
                  <a:txBody>
                    <a:bodyPr/>
                    <a:lstStyle/>
                    <a:p>
                      <a:r>
                        <a:rPr lang="en-US" dirty="0" smtClean="0"/>
                        <a:t>Centralisation- integrate 2 wings</a:t>
                      </a:r>
                      <a:endParaRPr lang="en-US" dirty="0"/>
                    </a:p>
                  </a:txBody>
                  <a:tcPr/>
                </a:tc>
                <a:tc>
                  <a:txBody>
                    <a:bodyPr/>
                    <a:lstStyle/>
                    <a:p>
                      <a:r>
                        <a:rPr lang="en-US" dirty="0" smtClean="0"/>
                        <a:t>Alienated Bengalis- little share in power</a:t>
                      </a:r>
                      <a:endParaRPr lang="en-US" dirty="0"/>
                    </a:p>
                  </a:txBody>
                  <a:tcPr/>
                </a:tc>
              </a:tr>
              <a:tr h="772026">
                <a:tc>
                  <a:txBody>
                    <a:bodyPr/>
                    <a:lstStyle/>
                    <a:p>
                      <a:r>
                        <a:rPr lang="en-US" dirty="0" smtClean="0"/>
                        <a:t>Federal Capital </a:t>
                      </a:r>
                      <a:endParaRPr lang="en-US" dirty="0"/>
                    </a:p>
                  </a:txBody>
                  <a:tcPr/>
                </a:tc>
                <a:tc>
                  <a:txBody>
                    <a:bodyPr/>
                    <a:lstStyle/>
                    <a:p>
                      <a:endParaRPr lang="en-US" dirty="0"/>
                    </a:p>
                  </a:txBody>
                  <a:tcPr/>
                </a:tc>
                <a:tc>
                  <a:txBody>
                    <a:bodyPr/>
                    <a:lstStyle/>
                    <a:p>
                      <a:r>
                        <a:rPr lang="en-US" dirty="0" smtClean="0"/>
                        <a:t>Sense of deprivation</a:t>
                      </a:r>
                      <a:r>
                        <a:rPr lang="en-US" baseline="0" dirty="0" smtClean="0"/>
                        <a:t> in East Pakistan</a:t>
                      </a:r>
                      <a:endParaRPr lang="en-US" dirty="0"/>
                    </a:p>
                  </a:txBody>
                  <a:tcPr/>
                </a:tc>
              </a:tr>
              <a:tr h="772026">
                <a:tc>
                  <a:txBody>
                    <a:bodyPr/>
                    <a:lstStyle/>
                    <a:p>
                      <a:r>
                        <a:rPr lang="en-US" dirty="0" smtClean="0"/>
                        <a:t>Powerful civil-military</a:t>
                      </a:r>
                      <a:r>
                        <a:rPr lang="en-US" baseline="0" dirty="0" smtClean="0"/>
                        <a:t> bureaucracy</a:t>
                      </a:r>
                      <a:endParaRPr lang="en-US" dirty="0"/>
                    </a:p>
                  </a:txBody>
                  <a:tcPr/>
                </a:tc>
                <a:tc>
                  <a:txBody>
                    <a:bodyPr/>
                    <a:lstStyle/>
                    <a:p>
                      <a:r>
                        <a:rPr lang="en-US" dirty="0" smtClean="0"/>
                        <a:t>Little representation of Bengalis </a:t>
                      </a:r>
                      <a:endParaRPr lang="en-US" dirty="0"/>
                    </a:p>
                  </a:txBody>
                  <a:tcPr/>
                </a:tc>
                <a:tc>
                  <a:txBody>
                    <a:bodyPr/>
                    <a:lstStyle/>
                    <a:p>
                      <a:r>
                        <a:rPr lang="en-US" dirty="0" smtClean="0"/>
                        <a:t>Dissatisfaction </a:t>
                      </a:r>
                      <a:endParaRPr lang="en-US" dirty="0"/>
                    </a:p>
                  </a:txBody>
                  <a:tcPr/>
                </a:tc>
              </a:tr>
              <a:tr h="772026">
                <a:tc>
                  <a:txBody>
                    <a:bodyPr/>
                    <a:lstStyle/>
                    <a:p>
                      <a:r>
                        <a:rPr lang="en-US" dirty="0" smtClean="0"/>
                        <a:t>Elections</a:t>
                      </a:r>
                      <a:endParaRPr lang="en-US" dirty="0"/>
                    </a:p>
                  </a:txBody>
                  <a:tcPr/>
                </a:tc>
                <a:tc>
                  <a:txBody>
                    <a:bodyPr/>
                    <a:lstStyle/>
                    <a:p>
                      <a:r>
                        <a:rPr lang="en-US" dirty="0" smtClean="0"/>
                        <a:t>PPP + AL did not accept results</a:t>
                      </a:r>
                      <a:endParaRPr lang="en-US" dirty="0"/>
                    </a:p>
                  </a:txBody>
                  <a:tcPr/>
                </a:tc>
                <a:tc>
                  <a:txBody>
                    <a:bodyPr/>
                    <a:lstStyle/>
                    <a:p>
                      <a:r>
                        <a:rPr lang="en-US" dirty="0" smtClean="0"/>
                        <a:t>Dismemberment</a:t>
                      </a:r>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 18</a:t>
            </a:r>
            <a:r>
              <a:rPr lang="en-US" baseline="30000" dirty="0" smtClean="0"/>
              <a:t>th</a:t>
            </a:r>
            <a:r>
              <a:rPr lang="en-US" dirty="0" smtClean="0"/>
              <a:t> amendment </a:t>
            </a:r>
            <a:endParaRPr lang="en-US" dirty="0"/>
          </a:p>
        </p:txBody>
      </p:sp>
      <p:sp>
        <p:nvSpPr>
          <p:cNvPr id="3" name="Content Placeholder 2"/>
          <p:cNvSpPr>
            <a:spLocks noGrp="1"/>
          </p:cNvSpPr>
          <p:nvPr>
            <p:ph idx="1"/>
          </p:nvPr>
        </p:nvSpPr>
        <p:spPr/>
        <p:txBody>
          <a:bodyPr/>
          <a:lstStyle/>
          <a:p>
            <a:r>
              <a:rPr lang="en-US" dirty="0" smtClean="0"/>
              <a:t>To satisfy ethnic groups</a:t>
            </a:r>
          </a:p>
          <a:p>
            <a:r>
              <a:rPr lang="en-US" dirty="0" smtClean="0"/>
              <a:t>Renamed NWFP as KP</a:t>
            </a:r>
          </a:p>
          <a:p>
            <a:r>
              <a:rPr lang="en-US" dirty="0" smtClean="0"/>
              <a:t>Hazara province movement</a:t>
            </a:r>
          </a:p>
          <a:p>
            <a:r>
              <a:rPr lang="en-US" dirty="0" smtClean="0"/>
              <a:t>Creation of new </a:t>
            </a:r>
            <a:r>
              <a:rPr lang="en-US" smtClean="0"/>
              <a:t>provinces debate</a:t>
            </a:r>
            <a:endParaRPr lang="en-US" dirty="0" smtClean="0"/>
          </a:p>
          <a:p>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Identity crisis</a:t>
            </a:r>
          </a:p>
          <a:p>
            <a:r>
              <a:rPr lang="en-US" dirty="0" smtClean="0"/>
              <a:t>Quest for  financial autonomy</a:t>
            </a:r>
          </a:p>
          <a:p>
            <a:r>
              <a:rPr lang="en-US" dirty="0" smtClean="0"/>
              <a:t>Demand for administrative autonomy</a:t>
            </a:r>
          </a:p>
          <a:p>
            <a:r>
              <a:rPr lang="en-US" dirty="0" smtClean="0"/>
              <a:t>Tainted concept of accountability &amp; </a:t>
            </a:r>
            <a:r>
              <a:rPr lang="en-US" dirty="0" err="1" smtClean="0"/>
              <a:t>transperency</a:t>
            </a:r>
            <a:endParaRPr lang="en-US" dirty="0" smtClean="0"/>
          </a:p>
          <a:p>
            <a:endParaRPr lang="en-US" dirty="0"/>
          </a:p>
        </p:txBody>
      </p:sp>
    </p:spTree>
    <p:extLst>
      <p:ext uri="{BB962C8B-B14F-4D97-AF65-F5344CB8AC3E}">
        <p14:creationId xmlns:p14="http://schemas.microsoft.com/office/powerpoint/2010/main" val="1493786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Integration</a:t>
            </a:r>
            <a:endParaRPr lang="en-US" dirty="0"/>
          </a:p>
        </p:txBody>
      </p:sp>
      <p:sp>
        <p:nvSpPr>
          <p:cNvPr id="3" name="Content Placeholder 2"/>
          <p:cNvSpPr>
            <a:spLocks noGrp="1"/>
          </p:cNvSpPr>
          <p:nvPr>
            <p:ph idx="1"/>
          </p:nvPr>
        </p:nvSpPr>
        <p:spPr/>
        <p:txBody>
          <a:bodyPr>
            <a:normAutofit lnSpcReduction="10000"/>
          </a:bodyPr>
          <a:lstStyle/>
          <a:p>
            <a:r>
              <a:rPr lang="en-US" dirty="0" smtClean="0"/>
              <a:t>Standardization of outlines of curriculum</a:t>
            </a:r>
          </a:p>
          <a:p>
            <a:r>
              <a:rPr lang="en-US" dirty="0" smtClean="0"/>
              <a:t>Sports</a:t>
            </a:r>
          </a:p>
          <a:p>
            <a:r>
              <a:rPr lang="en-US" dirty="0" smtClean="0"/>
              <a:t>Tourism</a:t>
            </a:r>
          </a:p>
          <a:p>
            <a:r>
              <a:rPr lang="en-US" dirty="0" smtClean="0"/>
              <a:t>Free movement(Right to movement)</a:t>
            </a:r>
          </a:p>
          <a:p>
            <a:r>
              <a:rPr lang="en-US" dirty="0" smtClean="0"/>
              <a:t>Positive role of media</a:t>
            </a:r>
          </a:p>
          <a:p>
            <a:r>
              <a:rPr lang="en-US" dirty="0" smtClean="0"/>
              <a:t>Professional federal service/good governance</a:t>
            </a:r>
          </a:p>
          <a:p>
            <a:r>
              <a:rPr lang="en-US" dirty="0" smtClean="0"/>
              <a:t>Communication network</a:t>
            </a:r>
          </a:p>
          <a:p>
            <a:r>
              <a:rPr lang="en-US" dirty="0" smtClean="0"/>
              <a:t>Transparent census</a:t>
            </a:r>
          </a:p>
          <a:p>
            <a:endParaRPr lang="en-US" dirty="0" smtClean="0"/>
          </a:p>
          <a:p>
            <a:endParaRPr lang="en-US" dirty="0"/>
          </a:p>
        </p:txBody>
      </p:sp>
    </p:spTree>
    <p:extLst>
      <p:ext uri="{BB962C8B-B14F-4D97-AF65-F5344CB8AC3E}">
        <p14:creationId xmlns:p14="http://schemas.microsoft.com/office/powerpoint/2010/main" val="2385224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Role of federal political parties</a:t>
            </a:r>
          </a:p>
          <a:p>
            <a:r>
              <a:rPr lang="en-US" dirty="0" smtClean="0"/>
              <a:t>Respect for human rights</a:t>
            </a:r>
          </a:p>
          <a:p>
            <a:r>
              <a:rPr lang="en-US" dirty="0" smtClean="0"/>
              <a:t>Constitutional protections(18</a:t>
            </a:r>
            <a:r>
              <a:rPr lang="en-US" baseline="30000" dirty="0" smtClean="0"/>
              <a:t>th</a:t>
            </a:r>
            <a:r>
              <a:rPr lang="en-US" dirty="0" smtClean="0"/>
              <a:t> amendment)</a:t>
            </a:r>
          </a:p>
          <a:p>
            <a:r>
              <a:rPr lang="en-US" dirty="0" smtClean="0"/>
              <a:t>Constitutional Conflict resolution apparatus </a:t>
            </a:r>
          </a:p>
          <a:p>
            <a:r>
              <a:rPr lang="en-US" dirty="0" smtClean="0"/>
              <a:t>National heroes </a:t>
            </a:r>
          </a:p>
          <a:p>
            <a:r>
              <a:rPr lang="en-US" dirty="0" smtClean="0"/>
              <a:t>Role of social media</a:t>
            </a:r>
          </a:p>
          <a:p>
            <a:r>
              <a:rPr lang="en-US" dirty="0" smtClean="0"/>
              <a:t>Respect for leadership</a:t>
            </a:r>
          </a:p>
          <a:p>
            <a:r>
              <a:rPr lang="en-US" dirty="0" smtClean="0"/>
              <a:t>Law enforcement</a:t>
            </a:r>
          </a:p>
          <a:p>
            <a:r>
              <a:rPr lang="en-US" dirty="0" smtClean="0"/>
              <a:t>Equal application of law</a:t>
            </a:r>
            <a:endParaRPr lang="en-US" dirty="0"/>
          </a:p>
        </p:txBody>
      </p:sp>
    </p:spTree>
    <p:extLst>
      <p:ext uri="{BB962C8B-B14F-4D97-AF65-F5344CB8AC3E}">
        <p14:creationId xmlns:p14="http://schemas.microsoft.com/office/powerpoint/2010/main" val="42066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Voice of minorities</a:t>
            </a:r>
          </a:p>
          <a:p>
            <a:r>
              <a:rPr lang="en-US" dirty="0" smtClean="0"/>
              <a:t>Army</a:t>
            </a:r>
          </a:p>
          <a:p>
            <a:r>
              <a:rPr lang="en-US" smtClean="0"/>
              <a:t>CPEC</a:t>
            </a:r>
            <a:endParaRPr lang="en-US"/>
          </a:p>
        </p:txBody>
      </p:sp>
    </p:spTree>
    <p:extLst>
      <p:ext uri="{BB962C8B-B14F-4D97-AF65-F5344CB8AC3E}">
        <p14:creationId xmlns:p14="http://schemas.microsoft.com/office/powerpoint/2010/main" val="2665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Ethnicity </a:t>
            </a:r>
            <a:endParaRPr lang="en-US" dirty="0"/>
          </a:p>
        </p:txBody>
      </p:sp>
      <p:sp>
        <p:nvSpPr>
          <p:cNvPr id="3" name="Content Placeholder 2"/>
          <p:cNvSpPr>
            <a:spLocks noGrp="1"/>
          </p:cNvSpPr>
          <p:nvPr>
            <p:ph idx="1"/>
          </p:nvPr>
        </p:nvSpPr>
        <p:spPr/>
        <p:txBody>
          <a:bodyPr/>
          <a:lstStyle/>
          <a:p>
            <a:pPr algn="just"/>
            <a:r>
              <a:rPr lang="en-US" dirty="0" smtClean="0"/>
              <a:t>While responding </a:t>
            </a:r>
            <a:r>
              <a:rPr lang="en-US" dirty="0" smtClean="0">
                <a:solidFill>
                  <a:srgbClr val="FF0000"/>
                </a:solidFill>
              </a:rPr>
              <a:t>authoritarian</a:t>
            </a:r>
            <a:r>
              <a:rPr lang="en-US" dirty="0" smtClean="0"/>
              <a:t> policy, ethnic groups provoked </a:t>
            </a:r>
            <a:r>
              <a:rPr lang="en-US" u="sng" dirty="0" smtClean="0"/>
              <a:t>ethnic politics </a:t>
            </a:r>
            <a:r>
              <a:rPr lang="en-US" dirty="0" smtClean="0"/>
              <a:t>&amp; started movements for the preservation of their identity. </a:t>
            </a:r>
          </a:p>
          <a:p>
            <a:pPr algn="just"/>
            <a:r>
              <a:rPr lang="en-US" u="sng" dirty="0" smtClean="0"/>
              <a:t>Ethnic movements </a:t>
            </a:r>
            <a:r>
              <a:rPr lang="en-US" dirty="0" smtClean="0"/>
              <a:t>become a </a:t>
            </a:r>
            <a:r>
              <a:rPr lang="en-US" dirty="0" smtClean="0">
                <a:solidFill>
                  <a:srgbClr val="FF0000"/>
                </a:solidFill>
              </a:rPr>
              <a:t>challenge</a:t>
            </a:r>
            <a:r>
              <a:rPr lang="en-US" dirty="0" smtClean="0"/>
              <a:t> to the</a:t>
            </a:r>
          </a:p>
          <a:p>
            <a:pPr algn="just">
              <a:buNone/>
            </a:pPr>
            <a:r>
              <a:rPr lang="en-US" dirty="0" smtClean="0"/>
              <a:t>    national integration.</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
            </a:r>
            <a:br>
              <a:rPr lang="en-US" dirty="0" smtClean="0"/>
            </a:br>
            <a:r>
              <a:rPr lang="en-US" sz="4000" dirty="0" smtClean="0"/>
              <a:t>National integration is a complex process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r>
              <a:rPr lang="en-US" dirty="0" smtClean="0"/>
              <a:t>Weiner (1965) refers the term </a:t>
            </a:r>
            <a:r>
              <a:rPr lang="en-US" dirty="0" smtClean="0">
                <a:solidFill>
                  <a:srgbClr val="FF0000"/>
                </a:solidFill>
              </a:rPr>
              <a:t>integration</a:t>
            </a:r>
            <a:r>
              <a:rPr lang="en-US" dirty="0" smtClean="0"/>
              <a:t> as,” a </a:t>
            </a:r>
            <a:r>
              <a:rPr lang="en-US" u="sng" dirty="0" smtClean="0"/>
              <a:t>process</a:t>
            </a:r>
            <a:r>
              <a:rPr lang="en-US" dirty="0" smtClean="0"/>
              <a:t> that </a:t>
            </a:r>
            <a:r>
              <a:rPr lang="en-US" u="sng" dirty="0" smtClean="0"/>
              <a:t>unites culturally &amp; socially discrete groups into a territorial unit</a:t>
            </a:r>
            <a:r>
              <a:rPr lang="en-US" dirty="0" smtClean="0"/>
              <a:t>. In this way, the established national identity is helpful to </a:t>
            </a:r>
            <a:r>
              <a:rPr lang="en-US" u="sng" dirty="0" smtClean="0"/>
              <a:t>overcome the problems </a:t>
            </a:r>
            <a:r>
              <a:rPr lang="en-US" dirty="0" smtClean="0"/>
              <a:t>between central authority and subordinate political groups. In addition to that it </a:t>
            </a:r>
            <a:r>
              <a:rPr lang="en-US" u="sng" dirty="0" smtClean="0"/>
              <a:t>links the government with governed </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u="sng" dirty="0" smtClean="0"/>
              <a:t>wider national interests </a:t>
            </a:r>
            <a:r>
              <a:rPr lang="en-US" dirty="0" smtClean="0"/>
              <a:t>are safeguarded</a:t>
            </a:r>
          </a:p>
          <a:p>
            <a:pPr algn="just"/>
            <a:r>
              <a:rPr lang="en-US" dirty="0" smtClean="0"/>
              <a:t>national integration is a </a:t>
            </a:r>
            <a:r>
              <a:rPr lang="en-US" u="sng" dirty="0" smtClean="0"/>
              <a:t>process of nation building</a:t>
            </a:r>
          </a:p>
          <a:p>
            <a:pPr algn="just"/>
            <a:r>
              <a:rPr lang="en-US" u="sng" dirty="0" smtClean="0"/>
              <a:t>national identity </a:t>
            </a:r>
            <a:r>
              <a:rPr lang="en-US" dirty="0" smtClean="0"/>
              <a:t>becomes more important  </a:t>
            </a:r>
            <a:r>
              <a:rPr lang="en-US" u="sng" dirty="0" smtClean="0"/>
              <a:t>rather than ethnic </a:t>
            </a:r>
          </a:p>
          <a:p>
            <a:pPr algn="just"/>
            <a:r>
              <a:rPr lang="en-US" dirty="0" smtClean="0"/>
              <a:t>In </a:t>
            </a:r>
            <a:r>
              <a:rPr lang="en-US" u="sng" dirty="0" smtClean="0"/>
              <a:t>USA</a:t>
            </a:r>
            <a:r>
              <a:rPr lang="en-US" dirty="0" smtClean="0"/>
              <a:t> ethnically diverse groups, with different back grounds merged in </a:t>
            </a:r>
            <a:r>
              <a:rPr lang="en-US" dirty="0" smtClean="0">
                <a:solidFill>
                  <a:srgbClr val="FF0000"/>
                </a:solidFill>
              </a:rPr>
              <a:t>American identity </a:t>
            </a:r>
            <a:r>
              <a:rPr lang="en-US" dirty="0" smtClean="0"/>
              <a:t>and are sharing equally the democratic rights</a:t>
            </a:r>
          </a:p>
          <a:p>
            <a:pPr algn="just"/>
            <a:r>
              <a:rPr lang="en-US" dirty="0" smtClean="0"/>
              <a:t>However in </a:t>
            </a:r>
            <a:r>
              <a:rPr lang="en-US" u="sng" dirty="0" smtClean="0"/>
              <a:t>developing societies “ethnicity “ posed serious threat </a:t>
            </a:r>
            <a:r>
              <a:rPr lang="en-US" dirty="0" smtClean="0"/>
              <a:t>to national integration</a:t>
            </a:r>
          </a:p>
          <a:p>
            <a:pPr algn="just"/>
            <a:r>
              <a:rPr lang="en-US" dirty="0" smtClean="0"/>
              <a:t>In </a:t>
            </a:r>
            <a:r>
              <a:rPr lang="en-US" u="sng" dirty="0" smtClean="0"/>
              <a:t>South Asia &amp; Africa </a:t>
            </a:r>
            <a:r>
              <a:rPr lang="en-US" dirty="0" smtClean="0"/>
              <a:t>ethnic issues challenged national integration</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political parties</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In such fragmented societies  </a:t>
            </a:r>
            <a:r>
              <a:rPr lang="en-US" u="sng" dirty="0" smtClean="0"/>
              <a:t>parties failed to motivate followers </a:t>
            </a:r>
            <a:r>
              <a:rPr lang="en-US" dirty="0" smtClean="0"/>
              <a:t>to associate them with the state.</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smtClean="0"/>
              <a:t>Ethno –lingual groups in Pakistan</a:t>
            </a:r>
            <a:endParaRPr lang="en-US" dirty="0"/>
          </a:p>
        </p:txBody>
      </p:sp>
      <p:graphicFrame>
        <p:nvGraphicFramePr>
          <p:cNvPr id="14" name="Content Placeholder 13"/>
          <p:cNvGraphicFramePr>
            <a:graphicFrameLocks noGrp="1"/>
          </p:cNvGraphicFramePr>
          <p:nvPr>
            <p:ph idx="1"/>
          </p:nvPr>
        </p:nvGraphicFramePr>
        <p:xfrm>
          <a:off x="457200" y="1600200"/>
          <a:ext cx="8229600" cy="39776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Ethnic Group</a:t>
                      </a:r>
                      <a:endParaRPr lang="en-US" dirty="0"/>
                    </a:p>
                  </a:txBody>
                  <a:tcPr/>
                </a:tc>
                <a:tc>
                  <a:txBody>
                    <a:bodyPr/>
                    <a:lstStyle/>
                    <a:p>
                      <a:r>
                        <a:rPr lang="en-US" dirty="0" smtClean="0"/>
                        <a:t>%</a:t>
                      </a:r>
                      <a:r>
                        <a:rPr lang="en-US" baseline="0" dirty="0" smtClean="0"/>
                        <a:t> (in 1981)</a:t>
                      </a:r>
                      <a:endParaRPr lang="en-US" dirty="0"/>
                    </a:p>
                  </a:txBody>
                  <a:tcPr/>
                </a:tc>
                <a:tc>
                  <a:txBody>
                    <a:bodyPr/>
                    <a:lstStyle/>
                    <a:p>
                      <a:r>
                        <a:rPr lang="en-US" dirty="0" smtClean="0"/>
                        <a:t>Number of speakers (millions) 1993</a:t>
                      </a:r>
                      <a:endParaRPr lang="en-US" dirty="0"/>
                    </a:p>
                  </a:txBody>
                  <a:tcPr/>
                </a:tc>
              </a:tr>
              <a:tr h="370840">
                <a:tc>
                  <a:txBody>
                    <a:bodyPr/>
                    <a:lstStyle/>
                    <a:p>
                      <a:r>
                        <a:rPr lang="en-US" dirty="0" smtClean="0"/>
                        <a:t>Panjabi</a:t>
                      </a:r>
                      <a:endParaRPr lang="en-US" dirty="0"/>
                    </a:p>
                  </a:txBody>
                  <a:tcPr/>
                </a:tc>
                <a:tc>
                  <a:txBody>
                    <a:bodyPr/>
                    <a:lstStyle/>
                    <a:p>
                      <a:r>
                        <a:rPr lang="en-US" dirty="0" smtClean="0"/>
                        <a:t>48.17</a:t>
                      </a:r>
                      <a:endParaRPr lang="en-US" dirty="0"/>
                    </a:p>
                  </a:txBody>
                  <a:tcPr/>
                </a:tc>
                <a:tc>
                  <a:txBody>
                    <a:bodyPr/>
                    <a:lstStyle/>
                    <a:p>
                      <a:r>
                        <a:rPr lang="en-US" dirty="0" smtClean="0"/>
                        <a:t>60.9</a:t>
                      </a:r>
                      <a:endParaRPr lang="en-US" dirty="0"/>
                    </a:p>
                  </a:txBody>
                  <a:tcPr/>
                </a:tc>
              </a:tr>
              <a:tr h="370840">
                <a:tc>
                  <a:txBody>
                    <a:bodyPr/>
                    <a:lstStyle/>
                    <a:p>
                      <a:r>
                        <a:rPr lang="en-US" dirty="0" smtClean="0"/>
                        <a:t>Pashto</a:t>
                      </a:r>
                      <a:endParaRPr lang="en-US" dirty="0"/>
                    </a:p>
                  </a:txBody>
                  <a:tcPr/>
                </a:tc>
                <a:tc>
                  <a:txBody>
                    <a:bodyPr/>
                    <a:lstStyle/>
                    <a:p>
                      <a:r>
                        <a:rPr lang="en-US" dirty="0" smtClean="0"/>
                        <a:t>13.14</a:t>
                      </a:r>
                      <a:endParaRPr lang="en-US" dirty="0"/>
                    </a:p>
                  </a:txBody>
                  <a:tcPr/>
                </a:tc>
                <a:tc>
                  <a:txBody>
                    <a:bodyPr/>
                    <a:lstStyle/>
                    <a:p>
                      <a:r>
                        <a:rPr lang="en-US" dirty="0" smtClean="0"/>
                        <a:t>16.8</a:t>
                      </a:r>
                      <a:endParaRPr lang="en-US" dirty="0"/>
                    </a:p>
                  </a:txBody>
                  <a:tcPr/>
                </a:tc>
              </a:tr>
              <a:tr h="370840">
                <a:tc>
                  <a:txBody>
                    <a:bodyPr/>
                    <a:lstStyle/>
                    <a:p>
                      <a:r>
                        <a:rPr lang="en-US" dirty="0" smtClean="0"/>
                        <a:t>Sindhi</a:t>
                      </a:r>
                      <a:endParaRPr lang="en-US" dirty="0"/>
                    </a:p>
                  </a:txBody>
                  <a:tcPr/>
                </a:tc>
                <a:tc>
                  <a:txBody>
                    <a:bodyPr/>
                    <a:lstStyle/>
                    <a:p>
                      <a:r>
                        <a:rPr lang="en-US" dirty="0" smtClean="0"/>
                        <a:t>11.77</a:t>
                      </a:r>
                      <a:endParaRPr lang="en-US" dirty="0"/>
                    </a:p>
                  </a:txBody>
                  <a:tcPr/>
                </a:tc>
                <a:tc>
                  <a:txBody>
                    <a:bodyPr/>
                    <a:lstStyle/>
                    <a:p>
                      <a:r>
                        <a:rPr lang="en-US" dirty="0" smtClean="0"/>
                        <a:t>15.0</a:t>
                      </a:r>
                      <a:endParaRPr lang="en-US" dirty="0"/>
                    </a:p>
                  </a:txBody>
                  <a:tcPr/>
                </a:tc>
              </a:tr>
              <a:tr h="370840">
                <a:tc>
                  <a:txBody>
                    <a:bodyPr/>
                    <a:lstStyle/>
                    <a:p>
                      <a:r>
                        <a:rPr lang="en-US" dirty="0" err="1" smtClean="0"/>
                        <a:t>Siraiki</a:t>
                      </a:r>
                      <a:endParaRPr lang="en-US" dirty="0"/>
                    </a:p>
                  </a:txBody>
                  <a:tcPr/>
                </a:tc>
                <a:tc>
                  <a:txBody>
                    <a:bodyPr/>
                    <a:lstStyle/>
                    <a:p>
                      <a:r>
                        <a:rPr lang="en-US" dirty="0" smtClean="0"/>
                        <a:t>9.83</a:t>
                      </a:r>
                      <a:endParaRPr lang="en-US" dirty="0"/>
                    </a:p>
                  </a:txBody>
                  <a:tcPr/>
                </a:tc>
                <a:tc>
                  <a:txBody>
                    <a:bodyPr/>
                    <a:lstStyle/>
                    <a:p>
                      <a:r>
                        <a:rPr lang="en-US" dirty="0" smtClean="0"/>
                        <a:t>12.6</a:t>
                      </a:r>
                      <a:endParaRPr lang="en-US" dirty="0"/>
                    </a:p>
                  </a:txBody>
                  <a:tcPr/>
                </a:tc>
              </a:tr>
              <a:tr h="370840">
                <a:tc>
                  <a:txBody>
                    <a:bodyPr/>
                    <a:lstStyle/>
                    <a:p>
                      <a:r>
                        <a:rPr lang="en-US" dirty="0" smtClean="0"/>
                        <a:t>Urdu</a:t>
                      </a:r>
                      <a:endParaRPr lang="en-US" dirty="0"/>
                    </a:p>
                  </a:txBody>
                  <a:tcPr/>
                </a:tc>
                <a:tc>
                  <a:txBody>
                    <a:bodyPr/>
                    <a:lstStyle/>
                    <a:p>
                      <a:r>
                        <a:rPr lang="en-US" dirty="0" smtClean="0"/>
                        <a:t>7.60</a:t>
                      </a:r>
                      <a:endParaRPr lang="en-US" dirty="0"/>
                    </a:p>
                  </a:txBody>
                  <a:tcPr/>
                </a:tc>
                <a:tc>
                  <a:txBody>
                    <a:bodyPr/>
                    <a:lstStyle/>
                    <a:p>
                      <a:r>
                        <a:rPr lang="en-US" dirty="0" smtClean="0"/>
                        <a:t>9.7</a:t>
                      </a:r>
                      <a:endParaRPr lang="en-US" dirty="0"/>
                    </a:p>
                  </a:txBody>
                  <a:tcPr/>
                </a:tc>
              </a:tr>
              <a:tr h="370840">
                <a:tc>
                  <a:txBody>
                    <a:bodyPr/>
                    <a:lstStyle/>
                    <a:p>
                      <a:r>
                        <a:rPr lang="en-US" dirty="0" err="1" smtClean="0"/>
                        <a:t>Blochi</a:t>
                      </a:r>
                      <a:endParaRPr lang="en-US" dirty="0"/>
                    </a:p>
                  </a:txBody>
                  <a:tcPr/>
                </a:tc>
                <a:tc>
                  <a:txBody>
                    <a:bodyPr/>
                    <a:lstStyle/>
                    <a:p>
                      <a:r>
                        <a:rPr lang="en-US" dirty="0" smtClean="0"/>
                        <a:t>3.02</a:t>
                      </a:r>
                      <a:endParaRPr lang="en-US" dirty="0"/>
                    </a:p>
                  </a:txBody>
                  <a:tcPr/>
                </a:tc>
                <a:tc>
                  <a:txBody>
                    <a:bodyPr/>
                    <a:lstStyle/>
                    <a:p>
                      <a:r>
                        <a:rPr lang="en-US" dirty="0" smtClean="0"/>
                        <a:t>3.8</a:t>
                      </a:r>
                      <a:endParaRPr lang="en-US" dirty="0"/>
                    </a:p>
                  </a:txBody>
                  <a:tcPr/>
                </a:tc>
              </a:tr>
              <a:tr h="370840">
                <a:tc>
                  <a:txBody>
                    <a:bodyPr/>
                    <a:lstStyle/>
                    <a:p>
                      <a:r>
                        <a:rPr lang="en-US" dirty="0" smtClean="0"/>
                        <a:t>Hindko</a:t>
                      </a:r>
                      <a:endParaRPr lang="en-US" dirty="0"/>
                    </a:p>
                  </a:txBody>
                  <a:tcPr/>
                </a:tc>
                <a:tc>
                  <a:txBody>
                    <a:bodyPr/>
                    <a:lstStyle/>
                    <a:p>
                      <a:r>
                        <a:rPr lang="en-US" dirty="0" smtClean="0"/>
                        <a:t>2.43</a:t>
                      </a:r>
                      <a:endParaRPr lang="en-US" dirty="0"/>
                    </a:p>
                  </a:txBody>
                  <a:tcPr/>
                </a:tc>
                <a:tc>
                  <a:txBody>
                    <a:bodyPr/>
                    <a:lstStyle/>
                    <a:p>
                      <a:r>
                        <a:rPr lang="en-US" dirty="0" smtClean="0"/>
                        <a:t>13.1</a:t>
                      </a:r>
                      <a:endParaRPr lang="en-US" dirty="0"/>
                    </a:p>
                  </a:txBody>
                  <a:tcPr/>
                </a:tc>
              </a:tr>
              <a:tr h="370840">
                <a:tc>
                  <a:txBody>
                    <a:bodyPr/>
                    <a:lstStyle/>
                    <a:p>
                      <a:r>
                        <a:rPr lang="en-US" dirty="0" err="1" smtClean="0"/>
                        <a:t>Brahvi</a:t>
                      </a:r>
                      <a:endParaRPr lang="en-US" dirty="0"/>
                    </a:p>
                  </a:txBody>
                  <a:tcPr/>
                </a:tc>
                <a:tc>
                  <a:txBody>
                    <a:bodyPr/>
                    <a:lstStyle/>
                    <a:p>
                      <a:r>
                        <a:rPr lang="en-US" dirty="0" smtClean="0"/>
                        <a:t>1.21</a:t>
                      </a:r>
                      <a:endParaRPr lang="en-US" dirty="0"/>
                    </a:p>
                  </a:txBody>
                  <a:tcPr/>
                </a:tc>
                <a:tc>
                  <a:txBody>
                    <a:bodyPr/>
                    <a:lstStyle/>
                    <a:p>
                      <a:r>
                        <a:rPr lang="en-US" dirty="0" smtClean="0"/>
                        <a:t>1.5</a:t>
                      </a:r>
                      <a:endParaRPr lang="en-US" dirty="0"/>
                    </a:p>
                  </a:txBody>
                  <a:tcPr/>
                </a:tc>
              </a:tr>
              <a:tr h="370840">
                <a:tc>
                  <a:txBody>
                    <a:bodyPr/>
                    <a:lstStyle/>
                    <a:p>
                      <a:r>
                        <a:rPr lang="en-US" dirty="0" smtClean="0"/>
                        <a:t>Others</a:t>
                      </a:r>
                      <a:endParaRPr lang="en-US" dirty="0"/>
                    </a:p>
                  </a:txBody>
                  <a:tcPr/>
                </a:tc>
                <a:tc>
                  <a:txBody>
                    <a:bodyPr/>
                    <a:lstStyle/>
                    <a:p>
                      <a:r>
                        <a:rPr lang="en-US" dirty="0" smtClean="0"/>
                        <a:t>2.81</a:t>
                      </a:r>
                      <a:endParaRPr lang="en-US" dirty="0"/>
                    </a:p>
                  </a:txBody>
                  <a:tcPr/>
                </a:tc>
                <a:tc>
                  <a:txBody>
                    <a:bodyPr/>
                    <a:lstStyle/>
                    <a:p>
                      <a:r>
                        <a:rPr lang="en-US" dirty="0" smtClean="0"/>
                        <a:t>3.6</a:t>
                      </a:r>
                      <a:endParaRPr lang="en-US" dirty="0"/>
                    </a:p>
                  </a:txBody>
                  <a:tcPr/>
                </a:tc>
              </a:tr>
            </a:tbl>
          </a:graphicData>
        </a:graphic>
      </p:graphicFrame>
      <p:graphicFrame>
        <p:nvGraphicFramePr>
          <p:cNvPr id="15" name="Object 14"/>
          <p:cNvGraphicFramePr>
            <a:graphicFrameLocks noChangeAspect="1"/>
          </p:cNvGraphicFramePr>
          <p:nvPr/>
        </p:nvGraphicFramePr>
        <p:xfrm>
          <a:off x="-1524000" y="0"/>
          <a:ext cx="1152525" cy="366306"/>
        </p:xfrm>
        <a:graphic>
          <a:graphicData uri="http://schemas.openxmlformats.org/presentationml/2006/ole">
            <mc:AlternateContent xmlns:mc="http://schemas.openxmlformats.org/markup-compatibility/2006">
              <mc:Choice xmlns:v="urn:schemas-microsoft-com:vml" Requires="v">
                <p:oleObj spid="_x0000_s34919" name="Worksheet" r:id="rId3" imgW="1228771" imgH="390594" progId="Excel.Sheet.12">
                  <p:embed/>
                </p:oleObj>
              </mc:Choice>
              <mc:Fallback>
                <p:oleObj name="Worksheet" r:id="rId3" imgW="1228771" imgH="390594" progId="Excel.Sheet.12">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1152525" cy="3663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762000" y="5791200"/>
            <a:ext cx="3733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Language &amp; politics in Pakistan Karachi: Oxford university Press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Federal interventions in provinces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0333403"/>
              </p:ext>
            </p:extLst>
          </p:nvPr>
        </p:nvGraphicFramePr>
        <p:xfrm>
          <a:off x="457200" y="1600200"/>
          <a:ext cx="8229600" cy="4724400"/>
        </p:xfrm>
        <a:graphic>
          <a:graphicData uri="http://schemas.openxmlformats.org/drawingml/2006/table">
            <a:tbl>
              <a:tblPr firstRow="1" bandRow="1">
                <a:tableStyleId>{5C22544A-7EE6-4342-B048-85BDC9FD1C3A}</a:tableStyleId>
              </a:tblPr>
              <a:tblGrid>
                <a:gridCol w="1066800"/>
                <a:gridCol w="7162800"/>
              </a:tblGrid>
              <a:tr h="262890">
                <a:tc>
                  <a:txBody>
                    <a:bodyPr/>
                    <a:lstStyle/>
                    <a:p>
                      <a:r>
                        <a:rPr lang="en-US" dirty="0" smtClean="0"/>
                        <a:t>Year</a:t>
                      </a:r>
                      <a:endParaRPr lang="en-US" dirty="0"/>
                    </a:p>
                  </a:txBody>
                  <a:tcPr/>
                </a:tc>
                <a:tc>
                  <a:txBody>
                    <a:bodyPr/>
                    <a:lstStyle/>
                    <a:p>
                      <a:r>
                        <a:rPr lang="en-US" dirty="0" smtClean="0"/>
                        <a:t>Description</a:t>
                      </a:r>
                      <a:endParaRPr lang="en-US" dirty="0"/>
                    </a:p>
                  </a:txBody>
                  <a:tcPr/>
                </a:tc>
              </a:tr>
              <a:tr h="460058">
                <a:tc>
                  <a:txBody>
                    <a:bodyPr/>
                    <a:lstStyle/>
                    <a:p>
                      <a:r>
                        <a:rPr lang="en-US" dirty="0" smtClean="0"/>
                        <a:t>1947</a:t>
                      </a:r>
                      <a:endParaRPr lang="en-US" dirty="0"/>
                    </a:p>
                  </a:txBody>
                  <a:tcPr/>
                </a:tc>
                <a:tc>
                  <a:txBody>
                    <a:bodyPr/>
                    <a:lstStyle/>
                    <a:p>
                      <a:pPr algn="just"/>
                      <a:r>
                        <a:rPr lang="en-US" dirty="0" smtClean="0">
                          <a:solidFill>
                            <a:srgbClr val="FF0000"/>
                          </a:solidFill>
                        </a:rPr>
                        <a:t>Congress ministry in NWFP</a:t>
                      </a:r>
                      <a:r>
                        <a:rPr lang="en-US" baseline="0" dirty="0" smtClean="0">
                          <a:solidFill>
                            <a:srgbClr val="FF0000"/>
                          </a:solidFill>
                        </a:rPr>
                        <a:t> </a:t>
                      </a:r>
                      <a:r>
                        <a:rPr lang="en-US" baseline="0" dirty="0" smtClean="0"/>
                        <a:t>had ‘the support of 33 members out of 50.’But it was replaced by a Muslim League ministry.</a:t>
                      </a:r>
                      <a:endParaRPr lang="en-US" dirty="0"/>
                    </a:p>
                  </a:txBody>
                  <a:tcPr/>
                </a:tc>
              </a:tr>
              <a:tr h="854393">
                <a:tc>
                  <a:txBody>
                    <a:bodyPr/>
                    <a:lstStyle/>
                    <a:p>
                      <a:r>
                        <a:rPr lang="en-US" dirty="0" smtClean="0"/>
                        <a:t>1947</a:t>
                      </a:r>
                      <a:endParaRPr lang="en-US" dirty="0"/>
                    </a:p>
                  </a:txBody>
                  <a:tcPr/>
                </a:tc>
                <a:tc>
                  <a:txBody>
                    <a:bodyPr/>
                    <a:lstStyle/>
                    <a:p>
                      <a:pPr algn="just"/>
                      <a:r>
                        <a:rPr lang="en-US" u="sng" dirty="0" smtClean="0"/>
                        <a:t>Sindh assembly opposed the decision of central government to take Karachi</a:t>
                      </a:r>
                      <a:r>
                        <a:rPr lang="en-US" u="sng" baseline="0" dirty="0" smtClean="0"/>
                        <a:t> out of control of Sindh </a:t>
                      </a:r>
                      <a:r>
                        <a:rPr lang="en-US" baseline="0" dirty="0" smtClean="0"/>
                        <a:t>and passed a resolution unanimously .</a:t>
                      </a:r>
                    </a:p>
                    <a:p>
                      <a:pPr algn="just"/>
                      <a:r>
                        <a:rPr lang="en-US" baseline="0" dirty="0" smtClean="0"/>
                        <a:t>The Chief Minister of Sindh had to pay for this resolution and he was dismissed soon.</a:t>
                      </a:r>
                      <a:endParaRPr lang="en-US" dirty="0"/>
                    </a:p>
                  </a:txBody>
                  <a:tcPr/>
                </a:tc>
              </a:tr>
              <a:tr h="262890">
                <a:tc>
                  <a:txBody>
                    <a:bodyPr/>
                    <a:lstStyle/>
                    <a:p>
                      <a:r>
                        <a:rPr lang="en-US" dirty="0" smtClean="0"/>
                        <a:t>1948</a:t>
                      </a:r>
                      <a:endParaRPr lang="en-US" dirty="0"/>
                    </a:p>
                  </a:txBody>
                  <a:tcPr/>
                </a:tc>
                <a:tc>
                  <a:txBody>
                    <a:bodyPr/>
                    <a:lstStyle/>
                    <a:p>
                      <a:pPr algn="just"/>
                      <a:r>
                        <a:rPr lang="en-US" dirty="0" smtClean="0"/>
                        <a:t>Inclusion</a:t>
                      </a:r>
                      <a:r>
                        <a:rPr lang="en-US" baseline="0" dirty="0" smtClean="0"/>
                        <a:t> of </a:t>
                      </a:r>
                      <a:r>
                        <a:rPr lang="en-US" baseline="0" dirty="0" smtClean="0">
                          <a:solidFill>
                            <a:srgbClr val="FF0000"/>
                          </a:solidFill>
                        </a:rPr>
                        <a:t>Kallat  state (91909 </a:t>
                      </a:r>
                      <a:r>
                        <a:rPr lang="en-US" baseline="0" dirty="0" err="1" smtClean="0">
                          <a:solidFill>
                            <a:srgbClr val="FF0000"/>
                          </a:solidFill>
                        </a:rPr>
                        <a:t>sq</a:t>
                      </a:r>
                      <a:r>
                        <a:rPr lang="en-US" baseline="0" dirty="0" smtClean="0">
                          <a:solidFill>
                            <a:srgbClr val="FF0000"/>
                          </a:solidFill>
                        </a:rPr>
                        <a:t> km)</a:t>
                      </a:r>
                      <a:r>
                        <a:rPr lang="en-US" baseline="0" dirty="0" smtClean="0"/>
                        <a:t>into Pakistan.</a:t>
                      </a:r>
                      <a:endParaRPr lang="en-US" dirty="0"/>
                    </a:p>
                  </a:txBody>
                  <a:tcPr/>
                </a:tc>
              </a:tr>
              <a:tr h="460058">
                <a:tc>
                  <a:txBody>
                    <a:bodyPr/>
                    <a:lstStyle/>
                    <a:p>
                      <a:r>
                        <a:rPr lang="en-US" dirty="0" smtClean="0"/>
                        <a:t>1955</a:t>
                      </a:r>
                      <a:endParaRPr lang="en-US" dirty="0"/>
                    </a:p>
                  </a:txBody>
                  <a:tcPr/>
                </a:tc>
                <a:tc>
                  <a:txBody>
                    <a:bodyPr/>
                    <a:lstStyle/>
                    <a:p>
                      <a:pPr algn="just"/>
                      <a:r>
                        <a:rPr lang="en-US" dirty="0" smtClean="0">
                          <a:solidFill>
                            <a:srgbClr val="FF0000"/>
                          </a:solidFill>
                        </a:rPr>
                        <a:t>One-unit</a:t>
                      </a:r>
                      <a:r>
                        <a:rPr lang="en-US" dirty="0" smtClean="0"/>
                        <a:t> scheme (amalgamation of provinces and states</a:t>
                      </a:r>
                      <a:r>
                        <a:rPr lang="en-US" baseline="0" dirty="0" smtClean="0"/>
                        <a:t> into the province of West Pakistan.)</a:t>
                      </a:r>
                    </a:p>
                  </a:txBody>
                  <a:tcPr/>
                </a:tc>
              </a:tr>
              <a:tr h="460058">
                <a:tc>
                  <a:txBody>
                    <a:bodyPr/>
                    <a:lstStyle/>
                    <a:p>
                      <a:r>
                        <a:rPr lang="en-US" dirty="0" smtClean="0"/>
                        <a:t>1962-69</a:t>
                      </a:r>
                      <a:endParaRPr lang="en-US" dirty="0"/>
                    </a:p>
                  </a:txBody>
                  <a:tcPr/>
                </a:tc>
                <a:tc>
                  <a:txBody>
                    <a:bodyPr/>
                    <a:lstStyle/>
                    <a:p>
                      <a:pPr algn="just"/>
                      <a:r>
                        <a:rPr lang="en-US" dirty="0" smtClean="0"/>
                        <a:t>Ayub’s </a:t>
                      </a:r>
                      <a:r>
                        <a:rPr lang="en-US" dirty="0" smtClean="0">
                          <a:solidFill>
                            <a:srgbClr val="FF0000"/>
                          </a:solidFill>
                        </a:rPr>
                        <a:t>Presidential period </a:t>
                      </a:r>
                      <a:r>
                        <a:rPr lang="en-US" dirty="0" smtClean="0"/>
                        <a:t>(Federal system operated like British vice</a:t>
                      </a:r>
                      <a:r>
                        <a:rPr lang="en-US" baseline="0" dirty="0" smtClean="0"/>
                        <a:t> regal system of 1930s.)</a:t>
                      </a:r>
                      <a:endParaRPr lang="en-US" dirty="0"/>
                    </a:p>
                  </a:txBody>
                  <a:tcPr/>
                </a:tc>
              </a:tr>
              <a:tr h="883920">
                <a:tc>
                  <a:txBody>
                    <a:bodyPr/>
                    <a:lstStyle/>
                    <a:p>
                      <a:r>
                        <a:rPr lang="en-US" dirty="0" smtClean="0"/>
                        <a:t>1970-71</a:t>
                      </a:r>
                      <a:endParaRPr lang="en-US" dirty="0"/>
                    </a:p>
                  </a:txBody>
                  <a:tcPr/>
                </a:tc>
                <a:tc>
                  <a:txBody>
                    <a:bodyPr/>
                    <a:lstStyle/>
                    <a:p>
                      <a:pPr algn="just"/>
                      <a:r>
                        <a:rPr lang="en-US" dirty="0" smtClean="0">
                          <a:solidFill>
                            <a:srgbClr val="FF0000"/>
                          </a:solidFill>
                        </a:rPr>
                        <a:t>Military action in East Pakistan </a:t>
                      </a:r>
                      <a:r>
                        <a:rPr lang="en-US" dirty="0" smtClean="0"/>
                        <a:t>and its separation.</a:t>
                      </a:r>
                      <a:endParaRPr lang="en-US"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interventions in provinces</a:t>
            </a:r>
            <a:endParaRPr lang="en-US" dirty="0"/>
          </a:p>
        </p:txBody>
      </p:sp>
      <p:graphicFrame>
        <p:nvGraphicFramePr>
          <p:cNvPr id="4" name="Content Placeholder 3"/>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1219200"/>
                <a:gridCol w="7010400"/>
              </a:tblGrid>
              <a:tr h="459519">
                <a:tc>
                  <a:txBody>
                    <a:bodyPr/>
                    <a:lstStyle/>
                    <a:p>
                      <a:r>
                        <a:rPr lang="en-US" dirty="0" smtClean="0"/>
                        <a:t>Year</a:t>
                      </a:r>
                      <a:endParaRPr lang="en-US" dirty="0"/>
                    </a:p>
                  </a:txBody>
                  <a:tcPr/>
                </a:tc>
                <a:tc>
                  <a:txBody>
                    <a:bodyPr/>
                    <a:lstStyle/>
                    <a:p>
                      <a:r>
                        <a:rPr lang="en-US" dirty="0" smtClean="0"/>
                        <a:t>Description</a:t>
                      </a:r>
                      <a:endParaRPr lang="en-US" dirty="0"/>
                    </a:p>
                  </a:txBody>
                  <a:tcPr/>
                </a:tc>
              </a:tr>
              <a:tr h="793143">
                <a:tc>
                  <a:txBody>
                    <a:bodyPr/>
                    <a:lstStyle/>
                    <a:p>
                      <a:r>
                        <a:rPr lang="en-US" dirty="0" smtClean="0"/>
                        <a:t>1972-73</a:t>
                      </a:r>
                      <a:endParaRPr lang="en-US" dirty="0"/>
                    </a:p>
                  </a:txBody>
                  <a:tcPr/>
                </a:tc>
                <a:tc>
                  <a:txBody>
                    <a:bodyPr/>
                    <a:lstStyle/>
                    <a:p>
                      <a:pPr algn="just"/>
                      <a:r>
                        <a:rPr lang="en-US" dirty="0" smtClean="0"/>
                        <a:t> dissolution of </a:t>
                      </a:r>
                      <a:r>
                        <a:rPr lang="en-US" dirty="0" smtClean="0">
                          <a:solidFill>
                            <a:srgbClr val="FF0000"/>
                          </a:solidFill>
                        </a:rPr>
                        <a:t>Baluchistan</a:t>
                      </a:r>
                      <a:r>
                        <a:rPr lang="en-US" dirty="0" smtClean="0"/>
                        <a:t> government. </a:t>
                      </a:r>
                      <a:r>
                        <a:rPr lang="en-US" dirty="0" smtClean="0">
                          <a:solidFill>
                            <a:srgbClr val="FF0000"/>
                          </a:solidFill>
                        </a:rPr>
                        <a:t>NWFP</a:t>
                      </a:r>
                      <a:r>
                        <a:rPr lang="en-US" baseline="0" dirty="0" smtClean="0"/>
                        <a:t> government resigned as protest.</a:t>
                      </a:r>
                      <a:endParaRPr lang="en-US" dirty="0"/>
                    </a:p>
                  </a:txBody>
                  <a:tcPr/>
                </a:tc>
              </a:tr>
              <a:tr h="793143">
                <a:tc>
                  <a:txBody>
                    <a:bodyPr/>
                    <a:lstStyle/>
                    <a:p>
                      <a:r>
                        <a:rPr lang="en-US" dirty="0" smtClean="0"/>
                        <a:t>1977-88</a:t>
                      </a:r>
                      <a:endParaRPr lang="en-US" dirty="0"/>
                    </a:p>
                  </a:txBody>
                  <a:tcPr/>
                </a:tc>
                <a:tc>
                  <a:txBody>
                    <a:bodyPr/>
                    <a:lstStyle/>
                    <a:p>
                      <a:pPr algn="just"/>
                      <a:r>
                        <a:rPr lang="en-US" dirty="0" smtClean="0">
                          <a:solidFill>
                            <a:srgbClr val="FF0000"/>
                          </a:solidFill>
                        </a:rPr>
                        <a:t>Constitutional amendments by military regime </a:t>
                      </a:r>
                      <a:r>
                        <a:rPr lang="en-US" dirty="0" smtClean="0"/>
                        <a:t>undermined</a:t>
                      </a:r>
                      <a:r>
                        <a:rPr lang="en-US" baseline="0" dirty="0" smtClean="0"/>
                        <a:t> the parliamentary and Federal nature of the constitution.</a:t>
                      </a:r>
                      <a:endParaRPr lang="en-US" dirty="0"/>
                    </a:p>
                  </a:txBody>
                  <a:tcPr/>
                </a:tc>
              </a:tr>
              <a:tr h="459519">
                <a:tc>
                  <a:txBody>
                    <a:bodyPr/>
                    <a:lstStyle/>
                    <a:p>
                      <a:r>
                        <a:rPr lang="en-US" dirty="0" smtClean="0"/>
                        <a:t>1988-93</a:t>
                      </a:r>
                      <a:endParaRPr lang="en-US" dirty="0"/>
                    </a:p>
                  </a:txBody>
                  <a:tcPr/>
                </a:tc>
                <a:tc>
                  <a:txBody>
                    <a:bodyPr/>
                    <a:lstStyle/>
                    <a:p>
                      <a:r>
                        <a:rPr lang="en-US" b="1" u="sng" dirty="0" smtClean="0"/>
                        <a:t>Dissolution</a:t>
                      </a:r>
                      <a:r>
                        <a:rPr lang="en-US" b="1" u="sng" baseline="0" dirty="0" smtClean="0"/>
                        <a:t> of provincial assemblies</a:t>
                      </a:r>
                      <a:r>
                        <a:rPr lang="en-US" baseline="0" dirty="0" smtClean="0"/>
                        <a:t>(1988,90,93)</a:t>
                      </a:r>
                      <a:endParaRPr lang="en-US" dirty="0"/>
                    </a:p>
                  </a:txBody>
                  <a:tcPr/>
                </a:tc>
              </a:tr>
              <a:tr h="459519">
                <a:tc>
                  <a:txBody>
                    <a:bodyPr/>
                    <a:lstStyle/>
                    <a:p>
                      <a:r>
                        <a:rPr lang="en-US" dirty="0" smtClean="0"/>
                        <a:t>1994</a:t>
                      </a:r>
                      <a:endParaRPr lang="en-US" dirty="0"/>
                    </a:p>
                  </a:txBody>
                  <a:tcPr/>
                </a:tc>
                <a:tc>
                  <a:txBody>
                    <a:bodyPr/>
                    <a:lstStyle/>
                    <a:p>
                      <a:r>
                        <a:rPr lang="en-US" u="sng" dirty="0" smtClean="0"/>
                        <a:t>Governor</a:t>
                      </a:r>
                      <a:r>
                        <a:rPr lang="en-US" u="sng" baseline="0" dirty="0" smtClean="0"/>
                        <a:t> rule in NWFP </a:t>
                      </a:r>
                      <a:r>
                        <a:rPr lang="en-US" baseline="0" dirty="0" smtClean="0"/>
                        <a:t>and installation of favorable government.</a:t>
                      </a:r>
                      <a:endParaRPr lang="en-US" dirty="0"/>
                    </a:p>
                  </a:txBody>
                  <a:tcPr/>
                </a:tc>
              </a:tr>
              <a:tr h="459519">
                <a:tc>
                  <a:txBody>
                    <a:bodyPr/>
                    <a:lstStyle/>
                    <a:p>
                      <a:r>
                        <a:rPr lang="en-US" dirty="0" smtClean="0"/>
                        <a:t>1995</a:t>
                      </a:r>
                      <a:endParaRPr lang="en-US" dirty="0"/>
                    </a:p>
                  </a:txBody>
                  <a:tcPr/>
                </a:tc>
                <a:tc>
                  <a:txBody>
                    <a:bodyPr/>
                    <a:lstStyle/>
                    <a:p>
                      <a:r>
                        <a:rPr lang="en-US" u="sng" dirty="0" smtClean="0"/>
                        <a:t>Governor rule in Punjab </a:t>
                      </a:r>
                      <a:r>
                        <a:rPr lang="en-US" dirty="0" smtClean="0"/>
                        <a:t>and installation of new government.</a:t>
                      </a:r>
                      <a:endParaRPr lang="en-US" dirty="0"/>
                    </a:p>
                  </a:txBody>
                  <a:tcPr/>
                </a:tc>
              </a:tr>
              <a:tr h="459519">
                <a:tc>
                  <a:txBody>
                    <a:bodyPr/>
                    <a:lstStyle/>
                    <a:p>
                      <a:r>
                        <a:rPr lang="en-US" dirty="0" smtClean="0"/>
                        <a:t>1999</a:t>
                      </a:r>
                      <a:endParaRPr lang="en-US" dirty="0"/>
                    </a:p>
                  </a:txBody>
                  <a:tcPr/>
                </a:tc>
                <a:tc>
                  <a:txBody>
                    <a:bodyPr/>
                    <a:lstStyle/>
                    <a:p>
                      <a:r>
                        <a:rPr lang="en-US" u="sng" dirty="0" smtClean="0"/>
                        <a:t>Removal of Nawaz Sharif </a:t>
                      </a:r>
                      <a:r>
                        <a:rPr lang="en-US" dirty="0" smtClean="0"/>
                        <a:t>government along provincial government.</a:t>
                      </a:r>
                      <a:endParaRPr lang="en-US" dirty="0"/>
                    </a:p>
                  </a:txBody>
                  <a:tcPr/>
                </a:tc>
              </a:tr>
              <a:tr h="459519">
                <a:tc>
                  <a:txBody>
                    <a:bodyPr/>
                    <a:lstStyle/>
                    <a:p>
                      <a:r>
                        <a:rPr lang="en-US" dirty="0" smtClean="0"/>
                        <a:t>2002</a:t>
                      </a:r>
                      <a:endParaRPr lang="en-US" dirty="0"/>
                    </a:p>
                  </a:txBody>
                  <a:tcPr/>
                </a:tc>
                <a:tc>
                  <a:txBody>
                    <a:bodyPr/>
                    <a:lstStyle/>
                    <a:p>
                      <a:r>
                        <a:rPr lang="en-US" b="1" dirty="0" smtClean="0"/>
                        <a:t>17</a:t>
                      </a:r>
                      <a:r>
                        <a:rPr lang="en-US" b="1" baseline="30000" dirty="0" smtClean="0"/>
                        <a:t>th</a:t>
                      </a:r>
                      <a:r>
                        <a:rPr lang="en-US" b="1" dirty="0" smtClean="0"/>
                        <a:t> Amendment</a:t>
                      </a:r>
                      <a:r>
                        <a:rPr lang="en-US" b="1" baseline="0" dirty="0" smtClean="0"/>
                        <a:t> </a:t>
                      </a:r>
                      <a:r>
                        <a:rPr lang="en-US" baseline="0" dirty="0" smtClean="0"/>
                        <a:t>has undermined the federal character of the state.</a:t>
                      </a:r>
                      <a:endParaRPr 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1711</TotalTime>
  <Words>1491</Words>
  <Application>Microsoft Office PowerPoint</Application>
  <PresentationFormat>On-screen Show (4:3)</PresentationFormat>
  <Paragraphs>268</Paragraphs>
  <Slides>28</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Worksheet</vt:lpstr>
      <vt:lpstr>Ethnic Issues and National Integration</vt:lpstr>
      <vt:lpstr>National integration</vt:lpstr>
      <vt:lpstr>Ethnicity </vt:lpstr>
      <vt:lpstr> National integration is a complex process </vt:lpstr>
      <vt:lpstr>Features</vt:lpstr>
      <vt:lpstr>Role of political parties</vt:lpstr>
      <vt:lpstr>Ethno –lingual groups in Pakistan</vt:lpstr>
      <vt:lpstr>Federal interventions in provinces</vt:lpstr>
      <vt:lpstr>Federal interventions in provinces</vt:lpstr>
      <vt:lpstr>Some considerable Ethno-lingual-Nationalist movements :Nature of Conflicts</vt:lpstr>
      <vt:lpstr>Some considerable Ethno-lingual-Nationalist movements: Nature of Conflicts </vt:lpstr>
      <vt:lpstr>Approaches to National Integration &amp; State Strategies</vt:lpstr>
      <vt:lpstr> Assimilation policy </vt:lpstr>
      <vt:lpstr>Exclusionary Policy</vt:lpstr>
      <vt:lpstr>Federalism-ethnicity in Pakistan</vt:lpstr>
      <vt:lpstr>PowerPoint Presentation</vt:lpstr>
      <vt:lpstr>Language Movement</vt:lpstr>
      <vt:lpstr>1973 constitution</vt:lpstr>
      <vt:lpstr> Council of Common Interests(CCI):  Article # 153 </vt:lpstr>
      <vt:lpstr>Senate </vt:lpstr>
      <vt:lpstr>PowerPoint Presentation</vt:lpstr>
      <vt:lpstr>National finance Commission(NFC): Article 160 </vt:lpstr>
      <vt:lpstr>Polices to create unity</vt:lpstr>
      <vt:lpstr>Post 18th amendment </vt:lpstr>
      <vt:lpstr>PowerPoint Presentation</vt:lpstr>
      <vt:lpstr>National Integration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Ethnic Issues and National Integration</dc:title>
  <dc:creator>MABK</dc:creator>
  <cp:lastModifiedBy>Ali</cp:lastModifiedBy>
  <cp:revision>125</cp:revision>
  <dcterms:created xsi:type="dcterms:W3CDTF">2015-10-17T08:09:45Z</dcterms:created>
  <dcterms:modified xsi:type="dcterms:W3CDTF">2018-10-02T11:39:16Z</dcterms:modified>
</cp:coreProperties>
</file>