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2"/>
  </p:notesMasterIdLst>
  <p:sldIdLst>
    <p:sldId id="404" r:id="rId2"/>
    <p:sldId id="299" r:id="rId3"/>
    <p:sldId id="318" r:id="rId4"/>
    <p:sldId id="288" r:id="rId5"/>
    <p:sldId id="302" r:id="rId6"/>
    <p:sldId id="366" r:id="rId7"/>
    <p:sldId id="332" r:id="rId8"/>
    <p:sldId id="333" r:id="rId9"/>
    <p:sldId id="292" r:id="rId10"/>
    <p:sldId id="367" r:id="rId11"/>
    <p:sldId id="368" r:id="rId12"/>
    <p:sldId id="345" r:id="rId13"/>
    <p:sldId id="394" r:id="rId14"/>
    <p:sldId id="395" r:id="rId15"/>
    <p:sldId id="373" r:id="rId16"/>
    <p:sldId id="374" r:id="rId17"/>
    <p:sldId id="375" r:id="rId18"/>
    <p:sldId id="381" r:id="rId19"/>
    <p:sldId id="398" r:id="rId20"/>
    <p:sldId id="297" r:id="rId21"/>
    <p:sldId id="295" r:id="rId22"/>
    <p:sldId id="396" r:id="rId23"/>
    <p:sldId id="350" r:id="rId24"/>
    <p:sldId id="351" r:id="rId25"/>
    <p:sldId id="352" r:id="rId26"/>
    <p:sldId id="353" r:id="rId27"/>
    <p:sldId id="279" r:id="rId28"/>
    <p:sldId id="369" r:id="rId29"/>
    <p:sldId id="309" r:id="rId30"/>
    <p:sldId id="370" r:id="rId31"/>
    <p:sldId id="266" r:id="rId32"/>
    <p:sldId id="399" r:id="rId33"/>
    <p:sldId id="371" r:id="rId34"/>
    <p:sldId id="372" r:id="rId35"/>
    <p:sldId id="400" r:id="rId36"/>
    <p:sldId id="401" r:id="rId37"/>
    <p:sldId id="265" r:id="rId38"/>
    <p:sldId id="376" r:id="rId39"/>
    <p:sldId id="402" r:id="rId40"/>
    <p:sldId id="403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Facebook page link: </a:t>
            </a:r>
            <a:r>
              <a:rPr lang="en-US" sz="2600" dirty="0">
                <a:solidFill>
                  <a:schemeClr val="tx1"/>
                </a:solidFill>
              </a:rPr>
              <a:t>https://www.facebook.com/groups/144123599347978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WhatsApp link: </a:t>
            </a:r>
            <a:r>
              <a:rPr lang="en-US" sz="2600" dirty="0">
                <a:solidFill>
                  <a:schemeClr val="tx1"/>
                </a:solidFill>
              </a:rPr>
              <a:t>https://chat.whatsapp.com/IcgTtjvkXn05EM0FyVpLt8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Why does a state go into war/alliances or peace/partnerships with other states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Assessment/Need for a decision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 and calculations 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process.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(Int/Ext factors).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Russia’s decision of invading Ukraine ..!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politics, </a:t>
            </a:r>
            <a:r>
              <a:rPr lang="en-US" sz="2200" dirty="0" err="1"/>
              <a:t>BoP</a:t>
            </a:r>
            <a:r>
              <a:rPr lang="en-US" sz="2200" dirty="0"/>
              <a:t>, NATO, US factor)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security, and Russian sphere of influence)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(Prevent Ukraine’s entry into NATO, with or without war)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(Russia - great power, location, perception, leadership)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(War)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Domestic Factors: </a:t>
            </a:r>
            <a:r>
              <a:rPr lang="en-US" sz="2600" dirty="0">
                <a:solidFill>
                  <a:schemeClr val="tx1"/>
                </a:solidFill>
              </a:rPr>
              <a:t>Political System, Leadership, Public opinion, Economic interests </a:t>
            </a:r>
            <a:r>
              <a:rPr lang="en-US" sz="2600" dirty="0">
                <a:solidFill>
                  <a:srgbClr val="FF0000"/>
                </a:solidFill>
              </a:rPr>
              <a:t>(China Russia, Hitler, Pak-Israel &amp; China).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Security and Defense: </a:t>
            </a:r>
            <a:r>
              <a:rPr lang="en-US" sz="2600" dirty="0">
                <a:solidFill>
                  <a:schemeClr val="tx1"/>
                </a:solidFill>
              </a:rPr>
              <a:t>National Security Concerns, Alliances, and Security Commitments </a:t>
            </a:r>
            <a:r>
              <a:rPr lang="en-US" sz="2600" dirty="0">
                <a:solidFill>
                  <a:srgbClr val="FF0000"/>
                </a:solidFill>
              </a:rPr>
              <a:t>(Pak </a:t>
            </a:r>
            <a:r>
              <a:rPr lang="en-US" sz="2600" dirty="0" err="1">
                <a:solidFill>
                  <a:srgbClr val="FF0000"/>
                </a:solidFill>
              </a:rPr>
              <a:t>WoT</a:t>
            </a:r>
            <a:r>
              <a:rPr lang="en-US" sz="2600" dirty="0">
                <a:solidFill>
                  <a:srgbClr val="FF0000"/>
                </a:solidFill>
              </a:rPr>
              <a:t>, SEATO/CENTO).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Historical and Cultural Factors: </a:t>
            </a:r>
            <a:r>
              <a:rPr lang="en-US" sz="2600" dirty="0">
                <a:solidFill>
                  <a:schemeClr val="tx1"/>
                </a:solidFill>
              </a:rPr>
              <a:t>Historical Experience and Identity, cultural and normative factors </a:t>
            </a:r>
            <a:r>
              <a:rPr lang="en-US" sz="2600" dirty="0">
                <a:solidFill>
                  <a:srgbClr val="FF0000"/>
                </a:solidFill>
              </a:rPr>
              <a:t>(US Europe, Pak-India, Pak-Muslim world).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Global and Regional Context: </a:t>
            </a:r>
            <a:r>
              <a:rPr lang="en-US" sz="2600" dirty="0">
                <a:solidFill>
                  <a:schemeClr val="tx1"/>
                </a:solidFill>
              </a:rPr>
              <a:t>Power Dynamics &amp; Int structure, Int. institutions and norms </a:t>
            </a:r>
            <a:r>
              <a:rPr lang="en-US" sz="2600" dirty="0">
                <a:solidFill>
                  <a:srgbClr val="FF0000"/>
                </a:solidFill>
              </a:rPr>
              <a:t>(Polarity and geopolitics – Pak Us, Saudia-US).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44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 factors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System and Ideology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International environment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 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main actor in decision making is rational, can be relied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Deals </a:t>
            </a:r>
            <a:r>
              <a:rPr lang="en-US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individual &amp; state levels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as unit of analysis.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to have complete information for optimized decision 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FOUR 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m-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Putin’s decisions, </a:t>
            </a:r>
            <a:r>
              <a:rPr lang="en-US" sz="2000" dirty="0" err="1">
                <a:solidFill>
                  <a:srgbClr val="FF0000"/>
                </a:solidFill>
              </a:rPr>
              <a:t>WoT</a:t>
            </a:r>
            <a:r>
              <a:rPr lang="en-US" sz="2000" dirty="0">
                <a:solidFill>
                  <a:srgbClr val="FF0000"/>
                </a:solidFill>
              </a:rPr>
              <a:t> entry, XI’s KSA approach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Views Govt as a mix of organizations working in concert.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FP Decisions are made within rigid structures of bureaucracy,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SOPs are followed -  authority and Command structure.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Explains the decentralization of responsibilities &amp;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Problems are cut up to various organizations.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Decisions are made by qualified and professional individuals.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Detonation: PM, PAEC, KRL, GHQ, PIA, NLC.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several competing organizations.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DM process, with its view of personal, organizational, and national interests.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attempt to satisfy its own goals,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Pakistan’s detonation, Iraq War, NSP 2022-2026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Foreign policy is implemented through: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Diplomacy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Treaties &amp; Agreements (bilateralism/multilateralism)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Economic tools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Military and security measures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Public diplomacy and soft power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Media narrative/communication strategies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1" y="649357"/>
            <a:ext cx="9440681" cy="569843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FP Guiding Principle of Pakistan (QA M Ali Jinnah)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183" y="1391478"/>
            <a:ext cx="9388429" cy="5327374"/>
          </a:xfrm>
        </p:spPr>
        <p:txBody>
          <a:bodyPr>
            <a:normAutofit/>
          </a:bodyPr>
          <a:lstStyle/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Friendship with all,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Enmity with none,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 &amp; Prosperity in the world.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Nutshell: 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Respect for sovereignty &amp; territorial integrity of all states,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Non-interference,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Non-aggression,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Peaceful settlements of the disputes. 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Image/Identity problem.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a self-sustaining economy.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Citizen-centric economy, population management, food security, sectarianism, terrorism, societal harmony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and economic  		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Regional integration for economy (moving forward in globalization).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dimensions </a:t>
            </a:r>
            <a:r>
              <a:rPr lang="en-US" sz="2400" dirty="0">
                <a:solidFill>
                  <a:schemeClr val="tx1"/>
                </a:solidFill>
              </a:rPr>
              <a:t>(state legitimacy)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Resource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Prosperity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Environmental Security (Sustainability and Mitigation)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Resource Scarcity (water etc.)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(Communist Party)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Sowr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Revolution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into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longest war in Afghanistan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 resilience or US lack of coherent strategy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decides to leave – 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leaves and Taliban captures Kabul August 15,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The return of Taliban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  </a:t>
            </a:r>
            <a:r>
              <a:rPr lang="en-US" sz="2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2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5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Pakistan acted as bulwark against Soviets &amp; the Communism in the region.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Welcomed Refugees, (Weapons, Drugs, Defiance),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Geneva Accords gave Afghanistan under Dr. Najibullah  </a:t>
            </a:r>
            <a:r>
              <a:rPr lang="en-US" sz="2800" b="1" dirty="0">
                <a:solidFill>
                  <a:schemeClr val="tx1"/>
                </a:solidFill>
              </a:rPr>
              <a:t>WHY?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Najibullah was supported by the Communists but after 1991, Najib could not hold his control and resigned –  April 1992.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Peshawar Accords 1992 lead to interim govts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Afghan’s infighting gave way to the emergence of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Taliban were supported by Pakistan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Taliban introduced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gave political recognition to Taliban govt as the legitimate govt of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was the time when Al-Qaeda established itself in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621594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0" y="1391478"/>
            <a:ext cx="9532121" cy="5100762"/>
          </a:xfrm>
        </p:spPr>
        <p:txBody>
          <a:bodyPr>
            <a:normAutofit/>
          </a:bodyPr>
          <a:lstStyle/>
          <a:p>
            <a:pPr lvl="0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But, blamed for pursuing strategic depth in Afghanistan.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Karzai and Ghani frequently reiterated:</a:t>
            </a:r>
          </a:p>
          <a:p>
            <a:pPr marL="0" indent="0" algn="ctr">
              <a:buNone/>
            </a:pPr>
            <a:r>
              <a:rPr lang="en-US" sz="2800" i="1" dirty="0">
                <a:solidFill>
                  <a:srgbClr val="FF0000"/>
                </a:solidFill>
              </a:rPr>
              <a:t>Afghan would never recognize Durand Line as international border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Indian footprints in Afghanistan under NATO/US cover, created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‘two front war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’ scenario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suffered at the hands of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Indo-Afghan nexus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during this phase.  </a:t>
            </a: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9024D-324D-4C08-BCAE-B27E54B8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213633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470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has not recognized the Taliban this time.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Optimism turns into gloom (recognition, repatriation)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survive and consolidate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Pakistan Fears: </a:t>
            </a:r>
            <a:r>
              <a:rPr lang="en-US" sz="2600" dirty="0">
                <a:solidFill>
                  <a:schemeClr val="tx1"/>
                </a:solidFill>
              </a:rPr>
              <a:t>unrepresented &amp; unrecognized Taliban might revert to the conservative religious appeal – making Afghanistan a home of terrorist organizations.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Therefore, Int Community should try differently for peace in Afghanistan.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endParaRPr lang="en-US" sz="1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Haunting history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competition. 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political engagement.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 &amp; connectivity.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“Legitimate monopoly over the use of force within a given territory”</a:t>
            </a:r>
            <a:r>
              <a:rPr lang="en-US" sz="2400" b="1" dirty="0">
                <a:solidFill>
                  <a:schemeClr val="tx1"/>
                </a:solidFill>
              </a:rPr>
              <a:t> Max Weber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“Absolute and perpetual power of a state” </a:t>
            </a:r>
            <a:r>
              <a:rPr lang="en-US" sz="2400" b="1" dirty="0">
                <a:solidFill>
                  <a:schemeClr val="tx1"/>
                </a:solidFill>
              </a:rPr>
              <a:t>J. </a:t>
            </a:r>
            <a:r>
              <a:rPr lang="en-US" sz="2400" b="1" dirty="0" err="1">
                <a:solidFill>
                  <a:schemeClr val="tx1"/>
                </a:solidFill>
              </a:rPr>
              <a:t>Bodin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Supreme authority to use force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 state has the right, in principle, to do whatever it wants in its territory to maintain:</a:t>
            </a:r>
            <a:endParaRPr lang="en-AU" sz="240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Territorial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Political Independence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Legal Equality &amp; Non-Intervention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absolute, indivisible, permanent, and non-transferable 			                                                                              </a:t>
            </a:r>
            <a:r>
              <a:rPr lang="en-AU" sz="2400" b="1" dirty="0">
                <a:solidFill>
                  <a:schemeClr val="tx1"/>
                </a:solidFill>
              </a:rPr>
              <a:t>Rousseau </a:t>
            </a: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Pakhtun</a:t>
            </a:r>
            <a:r>
              <a:rPr lang="en-US" sz="2800" dirty="0">
                <a:solidFill>
                  <a:schemeClr val="tx1"/>
                </a:solidFill>
              </a:rPr>
              <a:t> representation on both sides.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Having controversy &amp; dispute resolution mechanism in place.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(to some extent).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Border management mechanism.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Anticipate spoilers &amp; mitigate them.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Investments.</a:t>
            </a:r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state's government and is a guiding principle in shaping foreign policy.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US, India, Pakistan, Afghanistan, etc. </a:t>
            </a:r>
          </a:p>
          <a:p>
            <a:pPr marL="0" indent="0">
              <a:buNone/>
            </a:pPr>
            <a:r>
              <a:rPr lang="en-US" sz="2700" b="1" dirty="0"/>
              <a:t>Types of National Interests</a:t>
            </a:r>
          </a:p>
          <a:p>
            <a:r>
              <a:rPr lang="en-US" sz="2700" dirty="0"/>
              <a:t>Core/Primary – Security (territorial integrity, Sovereignty, int stability, defense against military threats)</a:t>
            </a:r>
          </a:p>
          <a:p>
            <a:r>
              <a:rPr lang="en-US" sz="2700" dirty="0"/>
              <a:t> Secondary (Economy, ideology, Diaspora)</a:t>
            </a:r>
          </a:p>
          <a:p>
            <a:r>
              <a:rPr lang="en-US" sz="2700" dirty="0"/>
              <a:t>Variable (short-term – stance over certain issues)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659987"/>
            <a:ext cx="9647677" cy="49585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Power: </a:t>
            </a:r>
            <a:r>
              <a:rPr lang="en-US" sz="2800" dirty="0">
                <a:solidFill>
                  <a:schemeClr val="tx1"/>
                </a:solidFill>
              </a:rPr>
              <a:t>ability to influence other(s).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/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/>
              <a:t>He argued that it is essential for maintaining stability and peace” </a:t>
            </a:r>
            <a:r>
              <a:rPr lang="en-US" sz="2800" b="1" dirty="0"/>
              <a:t>Hans Morgenthau</a:t>
            </a:r>
          </a:p>
          <a:p>
            <a:pPr algn="just"/>
            <a:r>
              <a:rPr lang="en-US" sz="2800" dirty="0"/>
              <a:t>“States are power-seekers and strive to maximize their relative power to prevent any other state from achieving hegemony. 														         </a:t>
            </a:r>
            <a:r>
              <a:rPr lang="en-US" sz="2800" b="1" dirty="0"/>
              <a:t>J. Mearsheimer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BOP theory asserts that a stable international order is more likely when power is distributed among multiple actors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that enforce its will upon other states.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561513"/>
            <a:ext cx="9521823" cy="5050301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Internal balancing </a:t>
            </a:r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External balancing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Alliances and security partnerships,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Soft balancing (soft and diplomatic)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Smart Balancing (hard and soft – NATO &amp; EU Vs. Russia in the case of Ukraine)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Bandwagoning (align with the threat – Ukraine could go with Russia)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4316</TotalTime>
  <Words>3042</Words>
  <Application>Microsoft Office PowerPoint</Application>
  <PresentationFormat>Widescreen</PresentationFormat>
  <Paragraphs>339</Paragraphs>
  <Slides>40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Aptos</vt:lpstr>
      <vt:lpstr>Arial</vt:lpstr>
      <vt:lpstr>Calibri</vt:lpstr>
      <vt:lpstr>Century Gothic</vt:lpstr>
      <vt:lpstr>Courier New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National Interest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Permanent and Variable factors in FP DM</vt:lpstr>
      <vt:lpstr>Foreign Policy Decision Making Models</vt:lpstr>
      <vt:lpstr>  Organizational Process Model (OPM)</vt:lpstr>
      <vt:lpstr>  Bureaucratic Politics Model</vt:lpstr>
      <vt:lpstr>Implementation of Foreign Policy </vt:lpstr>
      <vt:lpstr>PowerPoint Presentation</vt:lpstr>
      <vt:lpstr>FP Guiding Principle of Pakistan (QA M Ali Jinnah)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   Second Phase: 1979 to 1989</vt:lpstr>
      <vt:lpstr>  Third Phase 1989-1994</vt:lpstr>
      <vt:lpstr>  Fourth Phase: 1996 to 2001</vt:lpstr>
      <vt:lpstr>  Fifth Phase: 2001 to 2021</vt:lpstr>
      <vt:lpstr>PowerPoint Presentation</vt:lpstr>
      <vt:lpstr>  Latest Phase: Afghanistan under Taliban 2.O </vt:lpstr>
      <vt:lpstr>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482</cp:revision>
  <cp:lastPrinted>2022-11-28T11:55:32Z</cp:lastPrinted>
  <dcterms:created xsi:type="dcterms:W3CDTF">2016-02-14T04:35:29Z</dcterms:created>
  <dcterms:modified xsi:type="dcterms:W3CDTF">2024-05-28T16:14:47Z</dcterms:modified>
</cp:coreProperties>
</file>