
<file path=[Content_Types].xml><?xml version="1.0" encoding="utf-8"?>
<Types xmlns="http://schemas.openxmlformats.org/package/2006/content-types">
  <Default Extension="png" ContentType="image/png"/>
  <Default Extension="svg" ContentType="image/svg+xml"/>
  <Default Extension="web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71"/>
  </p:notesMasterIdLst>
  <p:sldIdLst>
    <p:sldId id="256" r:id="rId2"/>
    <p:sldId id="304" r:id="rId3"/>
    <p:sldId id="257" r:id="rId4"/>
    <p:sldId id="326" r:id="rId5"/>
    <p:sldId id="327" r:id="rId6"/>
    <p:sldId id="312" r:id="rId7"/>
    <p:sldId id="313" r:id="rId8"/>
    <p:sldId id="258" r:id="rId9"/>
    <p:sldId id="259" r:id="rId10"/>
    <p:sldId id="340" r:id="rId11"/>
    <p:sldId id="352" r:id="rId12"/>
    <p:sldId id="346" r:id="rId13"/>
    <p:sldId id="347" r:id="rId14"/>
    <p:sldId id="348" r:id="rId15"/>
    <p:sldId id="349" r:id="rId16"/>
    <p:sldId id="350" r:id="rId17"/>
    <p:sldId id="351" r:id="rId18"/>
    <p:sldId id="268" r:id="rId19"/>
    <p:sldId id="332" r:id="rId20"/>
    <p:sldId id="328" r:id="rId21"/>
    <p:sldId id="260" r:id="rId22"/>
    <p:sldId id="311" r:id="rId23"/>
    <p:sldId id="303" r:id="rId24"/>
    <p:sldId id="286" r:id="rId25"/>
    <p:sldId id="309" r:id="rId26"/>
    <p:sldId id="335" r:id="rId27"/>
    <p:sldId id="334" r:id="rId28"/>
    <p:sldId id="344" r:id="rId29"/>
    <p:sldId id="336" r:id="rId30"/>
    <p:sldId id="261" r:id="rId31"/>
    <p:sldId id="302" r:id="rId32"/>
    <p:sldId id="265" r:id="rId33"/>
    <p:sldId id="262" r:id="rId34"/>
    <p:sldId id="283" r:id="rId35"/>
    <p:sldId id="270" r:id="rId36"/>
    <p:sldId id="264" r:id="rId37"/>
    <p:sldId id="320" r:id="rId38"/>
    <p:sldId id="324" r:id="rId39"/>
    <p:sldId id="263" r:id="rId40"/>
    <p:sldId id="285" r:id="rId41"/>
    <p:sldId id="318" r:id="rId42"/>
    <p:sldId id="288" r:id="rId43"/>
    <p:sldId id="289" r:id="rId44"/>
    <p:sldId id="290" r:id="rId45"/>
    <p:sldId id="319" r:id="rId46"/>
    <p:sldId id="287" r:id="rId47"/>
    <p:sldId id="291" r:id="rId48"/>
    <p:sldId id="297" r:id="rId49"/>
    <p:sldId id="298" r:id="rId50"/>
    <p:sldId id="292" r:id="rId51"/>
    <p:sldId id="299" r:id="rId52"/>
    <p:sldId id="293" r:id="rId53"/>
    <p:sldId id="271" r:id="rId54"/>
    <p:sldId id="272" r:id="rId55"/>
    <p:sldId id="273" r:id="rId56"/>
    <p:sldId id="274" r:id="rId57"/>
    <p:sldId id="275" r:id="rId58"/>
    <p:sldId id="276" r:id="rId59"/>
    <p:sldId id="301" r:id="rId60"/>
    <p:sldId id="338" r:id="rId61"/>
    <p:sldId id="339" r:id="rId62"/>
    <p:sldId id="300" r:id="rId63"/>
    <p:sldId id="305" r:id="rId64"/>
    <p:sldId id="331" r:id="rId65"/>
    <p:sldId id="330" r:id="rId66"/>
    <p:sldId id="306" r:id="rId67"/>
    <p:sldId id="307" r:id="rId68"/>
    <p:sldId id="323" r:id="rId69"/>
    <p:sldId id="345"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3515" autoAdjust="0"/>
  </p:normalViewPr>
  <p:slideViewPr>
    <p:cSldViewPr snapToGrid="0">
      <p:cViewPr varScale="1">
        <p:scale>
          <a:sx n="61" d="100"/>
          <a:sy n="61" d="100"/>
        </p:scale>
        <p:origin x="867" y="24"/>
      </p:cViewPr>
      <p:guideLst/>
    </p:cSldViewPr>
  </p:slideViewPr>
  <p:outlineViewPr>
    <p:cViewPr>
      <p:scale>
        <a:sx n="33" d="100"/>
        <a:sy n="33" d="100"/>
      </p:scale>
      <p:origin x="0" y="-19422"/>
    </p:cViewPr>
  </p:outlineViewPr>
  <p:notesTextViewPr>
    <p:cViewPr>
      <p:scale>
        <a:sx n="3" d="2"/>
        <a:sy n="3" d="2"/>
      </p:scale>
      <p:origin x="0" y="0"/>
    </p:cViewPr>
  </p:notesTextViewPr>
  <p:sorterViewPr>
    <p:cViewPr>
      <p:scale>
        <a:sx n="100" d="100"/>
        <a:sy n="100" d="100"/>
      </p:scale>
      <p:origin x="0" y="-45"/>
    </p:cViewPr>
  </p:sorterViewPr>
  <p:notesViewPr>
    <p:cSldViewPr snapToGrid="0">
      <p:cViewPr varScale="1">
        <p:scale>
          <a:sx n="49" d="100"/>
          <a:sy n="49" d="100"/>
        </p:scale>
        <p:origin x="2733" y="33"/>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89A682-68B9-4B94-B268-FAD686987202}" type="datetimeFigureOut">
              <a:rPr lang="en-US" smtClean="0"/>
              <a:t>11/11/2023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B162B3-E895-44D9-AE1D-34BF7F73E69D}" type="slidenum">
              <a:rPr lang="en-US" smtClean="0"/>
              <a:t>‹#›</a:t>
            </a:fld>
            <a:endParaRPr lang="en-US"/>
          </a:p>
        </p:txBody>
      </p:sp>
    </p:spTree>
    <p:extLst>
      <p:ext uri="{BB962C8B-B14F-4D97-AF65-F5344CB8AC3E}">
        <p14:creationId xmlns:p14="http://schemas.microsoft.com/office/powerpoint/2010/main" val="2829755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nuke.fas.org/control/start1/news/strtbasi.htm"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mechanical device used for nuclear enrichment. Nuclear centrifuges contain rotors that spin quickly to separate different forms of the radioactive element uranium</a:t>
            </a:r>
            <a:endParaRPr lang="en-US" dirty="0"/>
          </a:p>
        </p:txBody>
      </p:sp>
      <p:sp>
        <p:nvSpPr>
          <p:cNvPr id="4" name="Slide Number Placeholder 3"/>
          <p:cNvSpPr>
            <a:spLocks noGrp="1"/>
          </p:cNvSpPr>
          <p:nvPr>
            <p:ph type="sldNum" sz="quarter" idx="10"/>
          </p:nvPr>
        </p:nvSpPr>
        <p:spPr/>
        <p:txBody>
          <a:bodyPr/>
          <a:lstStyle/>
          <a:p>
            <a:fld id="{4DB162B3-E895-44D9-AE1D-34BF7F73E69D}" type="slidenum">
              <a:rPr lang="en-US" smtClean="0"/>
              <a:t>12</a:t>
            </a:fld>
            <a:endParaRPr lang="en-US"/>
          </a:p>
        </p:txBody>
      </p:sp>
    </p:spTree>
    <p:extLst>
      <p:ext uri="{BB962C8B-B14F-4D97-AF65-F5344CB8AC3E}">
        <p14:creationId xmlns:p14="http://schemas.microsoft.com/office/powerpoint/2010/main" val="660714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Nuclear Non-Proliferation Treaty (NPT): The global NPT is finalized and opens for signature. It essentially freezes the number of declared nuclear-weapon States at five (US, Soviet Union (now Russia), UK, France, China), who are obligated to make “good faith” efforts toward disarmament. Other States grouped as nonnuclear weapon States, who are required to forego the nuclear weapons option and to conclude comprehensive safeguards agreements with the IAEA on their nuclear materials. The Treaty provides for these States to receive assistance for the transfer of technology for peaceful applications of nuclear energy</a:t>
            </a:r>
          </a:p>
        </p:txBody>
      </p:sp>
      <p:sp>
        <p:nvSpPr>
          <p:cNvPr id="4" name="Slide Number Placeholder 3"/>
          <p:cNvSpPr>
            <a:spLocks noGrp="1"/>
          </p:cNvSpPr>
          <p:nvPr>
            <p:ph type="sldNum" sz="quarter" idx="5"/>
          </p:nvPr>
        </p:nvSpPr>
        <p:spPr/>
        <p:txBody>
          <a:bodyPr/>
          <a:lstStyle/>
          <a:p>
            <a:fld id="{4DB162B3-E895-44D9-AE1D-34BF7F73E69D}" type="slidenum">
              <a:rPr lang="en-US" smtClean="0"/>
              <a:t>53</a:t>
            </a:fld>
            <a:endParaRPr lang="en-US"/>
          </a:p>
        </p:txBody>
      </p:sp>
    </p:spTree>
    <p:extLst>
      <p:ext uri="{BB962C8B-B14F-4D97-AF65-F5344CB8AC3E}">
        <p14:creationId xmlns:p14="http://schemas.microsoft.com/office/powerpoint/2010/main" val="4116340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Non-Proliferation Treaty (NPT) was signed in 1968 after the Americans and the Soviets reluctantly agreed ‘to pursue obligations in good faith’ to halt the arms race ‘at the earliest possible date’) and to seek ‘a treaty on general and complete disarmament under strict effective international control’. Questionable adherence to this pledge annoyed non-nuclear nations at subsequent NPT review conferences only to draw renewed, feeble pledges from the superpowers. Nevertheless, the Non-Proliferation Treaty became the cornerstone of a loosely structured non-proliferation regime. The</a:t>
            </a:r>
          </a:p>
          <a:p>
            <a:pPr algn="just"/>
            <a:r>
              <a:rPr lang="en-US" dirty="0"/>
              <a:t>IAEA established international inspections and safeguards aimed at preventing nuclear materials being diverted to military uses.</a:t>
            </a:r>
          </a:p>
          <a:p>
            <a:endParaRPr lang="en-US" dirty="0"/>
          </a:p>
        </p:txBody>
      </p:sp>
      <p:sp>
        <p:nvSpPr>
          <p:cNvPr id="4" name="Slide Number Placeholder 3"/>
          <p:cNvSpPr>
            <a:spLocks noGrp="1"/>
          </p:cNvSpPr>
          <p:nvPr>
            <p:ph type="sldNum" sz="quarter" idx="5"/>
          </p:nvPr>
        </p:nvSpPr>
        <p:spPr/>
        <p:txBody>
          <a:bodyPr/>
          <a:lstStyle/>
          <a:p>
            <a:fld id="{4DB162B3-E895-44D9-AE1D-34BF7F73E69D}" type="slidenum">
              <a:rPr lang="en-US" smtClean="0"/>
              <a:t>54</a:t>
            </a:fld>
            <a:endParaRPr lang="en-US"/>
          </a:p>
        </p:txBody>
      </p:sp>
    </p:spTree>
    <p:extLst>
      <p:ext uri="{BB962C8B-B14F-4D97-AF65-F5344CB8AC3E}">
        <p14:creationId xmlns:p14="http://schemas.microsoft.com/office/powerpoint/2010/main" val="3023519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START I </a:t>
            </a:r>
            <a:r>
              <a:rPr lang="en-US" sz="1200" b="0" i="0" kern="1200" dirty="0">
                <a:solidFill>
                  <a:schemeClr val="tx1"/>
                </a:solidFill>
                <a:effectLst/>
                <a:latin typeface="+mn-lt"/>
                <a:ea typeface="+mn-ea"/>
                <a:cs typeface="+mn-cs"/>
                <a:hlinkClick r:id="rId3"/>
              </a:rPr>
              <a:t>produced</a:t>
            </a:r>
            <a:r>
              <a:rPr lang="en-US" sz="1200" b="0" i="0" kern="1200" dirty="0">
                <a:solidFill>
                  <a:schemeClr val="tx1"/>
                </a:solidFill>
                <a:effectLst/>
                <a:latin typeface="+mn-lt"/>
                <a:ea typeface="+mn-ea"/>
                <a:cs typeface="+mn-cs"/>
              </a:rPr>
              <a:t> terms mandating that each party have no more than:</a:t>
            </a:r>
          </a:p>
          <a:p>
            <a:r>
              <a:rPr lang="en-US" sz="1200" b="0" i="0" kern="1200" dirty="0">
                <a:solidFill>
                  <a:schemeClr val="tx1"/>
                </a:solidFill>
                <a:effectLst/>
                <a:latin typeface="+mn-lt"/>
                <a:ea typeface="+mn-ea"/>
                <a:cs typeface="+mn-cs"/>
              </a:rPr>
              <a:t>1,600 deployed ICBMs, SLBMs and heavy bombers</a:t>
            </a:r>
          </a:p>
          <a:p>
            <a:r>
              <a:rPr lang="en-US" sz="1200" b="0" i="0" kern="1200" dirty="0">
                <a:solidFill>
                  <a:schemeClr val="tx1"/>
                </a:solidFill>
                <a:effectLst/>
                <a:latin typeface="+mn-lt"/>
                <a:ea typeface="+mn-ea"/>
                <a:cs typeface="+mn-cs"/>
              </a:rPr>
              <a:t>154 deployed heavy ICBMSs</a:t>
            </a:r>
          </a:p>
          <a:p>
            <a:r>
              <a:rPr lang="en-US" sz="1200" b="0" i="0" kern="1200" dirty="0">
                <a:solidFill>
                  <a:schemeClr val="tx1"/>
                </a:solidFill>
                <a:effectLst/>
                <a:latin typeface="+mn-lt"/>
                <a:ea typeface="+mn-ea"/>
                <a:cs typeface="+mn-cs"/>
              </a:rPr>
              <a:t>6,000 nuclear warheads on ICBMs, SLBMs and heavy bombers, with maximums per missile type:</a:t>
            </a:r>
          </a:p>
          <a:p>
            <a:pPr lvl="1"/>
            <a:r>
              <a:rPr lang="en-US" sz="1200" b="0" i="0" kern="1200" dirty="0">
                <a:solidFill>
                  <a:schemeClr val="tx1"/>
                </a:solidFill>
                <a:effectLst/>
                <a:latin typeface="+mn-lt"/>
                <a:ea typeface="+mn-ea"/>
                <a:cs typeface="+mn-cs"/>
              </a:rPr>
              <a:t>4,900 on ICBMs or SLBMs</a:t>
            </a:r>
          </a:p>
          <a:p>
            <a:pPr lvl="1"/>
            <a:r>
              <a:rPr lang="en-US" sz="1200" b="0" i="0" kern="1200" dirty="0">
                <a:solidFill>
                  <a:schemeClr val="tx1"/>
                </a:solidFill>
                <a:effectLst/>
                <a:latin typeface="+mn-lt"/>
                <a:ea typeface="+mn-ea"/>
                <a:cs typeface="+mn-cs"/>
              </a:rPr>
              <a:t>1,540 on heavy ICBMs</a:t>
            </a:r>
          </a:p>
          <a:p>
            <a:pPr lvl="1"/>
            <a:r>
              <a:rPr lang="en-US" sz="1200" b="0" i="0" kern="1200" dirty="0">
                <a:solidFill>
                  <a:schemeClr val="tx1"/>
                </a:solidFill>
                <a:effectLst/>
                <a:latin typeface="+mn-lt"/>
                <a:ea typeface="+mn-ea"/>
                <a:cs typeface="+mn-cs"/>
              </a:rPr>
              <a:t>1,100 on mobile ICBMs</a:t>
            </a:r>
          </a:p>
          <a:p>
            <a:r>
              <a:rPr lang="en-US" sz="1200" b="0" i="0" kern="1200" dirty="0">
                <a:solidFill>
                  <a:schemeClr val="tx1"/>
                </a:solidFill>
                <a:effectLst/>
                <a:latin typeface="+mn-lt"/>
                <a:ea typeface="+mn-ea"/>
                <a:cs typeface="+mn-cs"/>
              </a:rPr>
              <a:t>3,600 metric tons of throw-weights, or 3,600 metric tons of lifting power of ballistic missiles</a:t>
            </a:r>
          </a:p>
          <a:p>
            <a:endParaRPr lang="en-US" dirty="0"/>
          </a:p>
        </p:txBody>
      </p:sp>
      <p:sp>
        <p:nvSpPr>
          <p:cNvPr id="4" name="Slide Number Placeholder 3"/>
          <p:cNvSpPr>
            <a:spLocks noGrp="1"/>
          </p:cNvSpPr>
          <p:nvPr>
            <p:ph type="sldNum" sz="quarter" idx="5"/>
          </p:nvPr>
        </p:nvSpPr>
        <p:spPr/>
        <p:txBody>
          <a:bodyPr/>
          <a:lstStyle/>
          <a:p>
            <a:fld id="{4DB162B3-E895-44D9-AE1D-34BF7F73E69D}" type="slidenum">
              <a:rPr lang="en-US" smtClean="0"/>
              <a:t>59</a:t>
            </a:fld>
            <a:endParaRPr lang="en-US"/>
          </a:p>
        </p:txBody>
      </p:sp>
    </p:spTree>
    <p:extLst>
      <p:ext uri="{BB962C8B-B14F-4D97-AF65-F5344CB8AC3E}">
        <p14:creationId xmlns:p14="http://schemas.microsoft.com/office/powerpoint/2010/main" val="239212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the failed U.S. attempt to overthrow the Castro regime in Cuba with the Bay of Pigs invasion, and while the Kennedy administration planned Operation Mongoose, in July 1962 Soviet premier Nikita Khrushchev reached a secret agreement with Cuban premier Fidel Castro to place Soviet nuclear missiles in Cuba to deter any future invasion attempt.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October 1962, the United States discovered that, contrary to private and public assurances, the Soviet leadership was secretly deploying nuclear missiles in Cuba. President Kennedy responded with a naval blockade of the island, and American nuclear forces moved to unprecedented states of alert. The superpowers stood ‘eyeball to eyeball’, and most historians believe this was the moment in the cold war when the risk of nuclear war was greatest.</a:t>
            </a:r>
          </a:p>
          <a:p>
            <a:endParaRPr lang="en-US" dirty="0"/>
          </a:p>
        </p:txBody>
      </p:sp>
      <p:sp>
        <p:nvSpPr>
          <p:cNvPr id="4" name="Slide Number Placeholder 3"/>
          <p:cNvSpPr>
            <a:spLocks noGrp="1"/>
          </p:cNvSpPr>
          <p:nvPr>
            <p:ph type="sldNum" sz="quarter" idx="5"/>
          </p:nvPr>
        </p:nvSpPr>
        <p:spPr/>
        <p:txBody>
          <a:bodyPr/>
          <a:lstStyle/>
          <a:p>
            <a:fld id="{4DB162B3-E895-44D9-AE1D-34BF7F73E69D}" type="slidenum">
              <a:rPr lang="en-US" smtClean="0"/>
              <a:t>33</a:t>
            </a:fld>
            <a:endParaRPr lang="en-US"/>
          </a:p>
        </p:txBody>
      </p:sp>
    </p:spTree>
    <p:extLst>
      <p:ext uri="{BB962C8B-B14F-4D97-AF65-F5344CB8AC3E}">
        <p14:creationId xmlns:p14="http://schemas.microsoft.com/office/powerpoint/2010/main" val="2612771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afternoon, however, the crisis took a dramatic turn. ABC News correspondent John Scali reported to the White House that he had been approached by a Soviet agent suggesting that an agreement could be reached in which the Soviets would remove their missiles from Cuba if the United States promised not to invade the island.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recent evidence suggests that the risk of inadvertent nuclear war—arising from a concatenation of misperception, the actions of subordinates, and organizational failure—was much greater than was realized by political leaders then or by historians later.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DB162B3-E895-44D9-AE1D-34BF7F73E69D}" type="slidenum">
              <a:rPr lang="en-US" smtClean="0"/>
              <a:t>35</a:t>
            </a:fld>
            <a:endParaRPr lang="en-US"/>
          </a:p>
        </p:txBody>
      </p:sp>
    </p:spTree>
    <p:extLst>
      <p:ext uri="{BB962C8B-B14F-4D97-AF65-F5344CB8AC3E}">
        <p14:creationId xmlns:p14="http://schemas.microsoft.com/office/powerpoint/2010/main" val="645541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without nuclear weapons direct Soviet-American conflict would have been much more likely, and that had nuclear weapons not acted as a deterrent, then war in Europe would have been much more likely. On the other hand, there are those who contend that nuclear weapons played a limited role in East-West relations, and that their importance is exaggerated.</a:t>
            </a:r>
          </a:p>
          <a:p>
            <a:endParaRPr lang="en-US" dirty="0"/>
          </a:p>
        </p:txBody>
      </p:sp>
      <p:sp>
        <p:nvSpPr>
          <p:cNvPr id="4" name="Slide Number Placeholder 3"/>
          <p:cNvSpPr>
            <a:spLocks noGrp="1"/>
          </p:cNvSpPr>
          <p:nvPr>
            <p:ph type="sldNum" sz="quarter" idx="5"/>
          </p:nvPr>
        </p:nvSpPr>
        <p:spPr/>
        <p:txBody>
          <a:bodyPr/>
          <a:lstStyle/>
          <a:p>
            <a:fld id="{4DB162B3-E895-44D9-AE1D-34BF7F73E69D}" type="slidenum">
              <a:rPr lang="en-US" smtClean="0"/>
              <a:t>36</a:t>
            </a:fld>
            <a:endParaRPr lang="en-US"/>
          </a:p>
        </p:txBody>
      </p:sp>
    </p:spTree>
    <p:extLst>
      <p:ext uri="{BB962C8B-B14F-4D97-AF65-F5344CB8AC3E}">
        <p14:creationId xmlns:p14="http://schemas.microsoft.com/office/powerpoint/2010/main" val="872242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oversee the mining and use of fissile materials, the operation of all nuclear facilities that could produce weaponry, and the right to dispense licenses to those countries wishing to pursue peaceful nuclear research.</a:t>
            </a:r>
          </a:p>
          <a:p>
            <a:endParaRPr lang="en-US" dirty="0"/>
          </a:p>
        </p:txBody>
      </p:sp>
      <p:sp>
        <p:nvSpPr>
          <p:cNvPr id="4" name="Slide Number Placeholder 3"/>
          <p:cNvSpPr>
            <a:spLocks noGrp="1"/>
          </p:cNvSpPr>
          <p:nvPr>
            <p:ph type="sldNum" sz="quarter" idx="5"/>
          </p:nvPr>
        </p:nvSpPr>
        <p:spPr/>
        <p:txBody>
          <a:bodyPr/>
          <a:lstStyle/>
          <a:p>
            <a:fld id="{4DB162B3-E895-44D9-AE1D-34BF7F73E69D}" type="slidenum">
              <a:rPr lang="en-US" smtClean="0"/>
              <a:t>42</a:t>
            </a:fld>
            <a:endParaRPr lang="en-US"/>
          </a:p>
        </p:txBody>
      </p:sp>
    </p:spTree>
    <p:extLst>
      <p:ext uri="{BB962C8B-B14F-4D97-AF65-F5344CB8AC3E}">
        <p14:creationId xmlns:p14="http://schemas.microsoft.com/office/powerpoint/2010/main" val="1922129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Atomic Development Authority would answer only to the Security Council, which was charged with punishing those nations that violated the terms of the plan by imposing sanctions. Most importantly, the Baruch Plan would have stripped all members of the United Nations Security Council of their veto power concerning the issue of United Nations sanctions against nations that engaged in prohibited activities. Once the plan was fully implemented, the United States was to begin the process of destroying its nuclear arsenal</a:t>
            </a:r>
          </a:p>
        </p:txBody>
      </p:sp>
      <p:sp>
        <p:nvSpPr>
          <p:cNvPr id="4" name="Slide Number Placeholder 3"/>
          <p:cNvSpPr>
            <a:spLocks noGrp="1"/>
          </p:cNvSpPr>
          <p:nvPr>
            <p:ph type="sldNum" sz="quarter" idx="5"/>
          </p:nvPr>
        </p:nvSpPr>
        <p:spPr/>
        <p:txBody>
          <a:bodyPr/>
          <a:lstStyle/>
          <a:p>
            <a:fld id="{4DB162B3-E895-44D9-AE1D-34BF7F73E69D}" type="slidenum">
              <a:rPr lang="en-US" smtClean="0"/>
              <a:t>43</a:t>
            </a:fld>
            <a:endParaRPr lang="en-US"/>
          </a:p>
        </p:txBody>
      </p:sp>
    </p:spTree>
    <p:extLst>
      <p:ext uri="{BB962C8B-B14F-4D97-AF65-F5344CB8AC3E}">
        <p14:creationId xmlns:p14="http://schemas.microsoft.com/office/powerpoint/2010/main" val="2249747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not to mention international inspections of Soviet domestic nuclear facilities. The Soviets also rejected the idea of surrendering their Security Council veto over any issue as they argued that the council was already stacked in favor the United States.</a:t>
            </a:r>
          </a:p>
          <a:p>
            <a:endParaRPr lang="en-US" dirty="0"/>
          </a:p>
        </p:txBody>
      </p:sp>
      <p:sp>
        <p:nvSpPr>
          <p:cNvPr id="4" name="Slide Number Placeholder 3"/>
          <p:cNvSpPr>
            <a:spLocks noGrp="1"/>
          </p:cNvSpPr>
          <p:nvPr>
            <p:ph type="sldNum" sz="quarter" idx="10"/>
          </p:nvPr>
        </p:nvSpPr>
        <p:spPr/>
        <p:txBody>
          <a:bodyPr/>
          <a:lstStyle/>
          <a:p>
            <a:fld id="{4DB162B3-E895-44D9-AE1D-34BF7F73E69D}" type="slidenum">
              <a:rPr lang="en-US" smtClean="0"/>
              <a:t>44</a:t>
            </a:fld>
            <a:endParaRPr lang="en-US"/>
          </a:p>
        </p:txBody>
      </p:sp>
    </p:spTree>
    <p:extLst>
      <p:ext uri="{BB962C8B-B14F-4D97-AF65-F5344CB8AC3E}">
        <p14:creationId xmlns:p14="http://schemas.microsoft.com/office/powerpoint/2010/main" val="2214676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 calls for an “international atomic energy agency” to safeguard nuclear material and to “devise methods” whereby it would be allocated to serve the “peaceful pursuits of mankind”.</a:t>
            </a:r>
          </a:p>
          <a:p>
            <a:endParaRPr lang="en-US" dirty="0"/>
          </a:p>
        </p:txBody>
      </p:sp>
      <p:sp>
        <p:nvSpPr>
          <p:cNvPr id="4" name="Slide Number Placeholder 3"/>
          <p:cNvSpPr>
            <a:spLocks noGrp="1"/>
          </p:cNvSpPr>
          <p:nvPr>
            <p:ph type="sldNum" sz="quarter" idx="5"/>
          </p:nvPr>
        </p:nvSpPr>
        <p:spPr/>
        <p:txBody>
          <a:bodyPr/>
          <a:lstStyle/>
          <a:p>
            <a:fld id="{4DB162B3-E895-44D9-AE1D-34BF7F73E69D}" type="slidenum">
              <a:rPr lang="en-US" smtClean="0"/>
              <a:t>46</a:t>
            </a:fld>
            <a:endParaRPr lang="en-US"/>
          </a:p>
        </p:txBody>
      </p:sp>
    </p:spTree>
    <p:extLst>
      <p:ext uri="{BB962C8B-B14F-4D97-AF65-F5344CB8AC3E}">
        <p14:creationId xmlns:p14="http://schemas.microsoft.com/office/powerpoint/2010/main" val="3241257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Non-Proliferation Treaty (NPT) was signed in 1968 after the Americans and the Soviets reluctantly agreed ‘to pursue obligations in good faith’ to halt the arms race ‘at the earliest possible date’) and to seek ‘a treaty on general and complete disarmament under strict effective international control’. Questionable adherence to this pledge annoyed non-nuclear nations at subsequent NPT review conferences only to draw renewed, feeble pledges from the superpowers. Nevertheless, the Non-Proliferation Treaty became the cornerstone of a loosely structured non-proliferation regime. The</a:t>
            </a:r>
          </a:p>
          <a:p>
            <a:pPr algn="just"/>
            <a:r>
              <a:rPr lang="en-US" dirty="0"/>
              <a:t>IAEA established international inspections and safeguards aimed at preventing nuclear materials being diverted to military uses.</a:t>
            </a:r>
          </a:p>
          <a:p>
            <a:endParaRPr lang="en-US" dirty="0"/>
          </a:p>
        </p:txBody>
      </p:sp>
      <p:sp>
        <p:nvSpPr>
          <p:cNvPr id="4" name="Slide Number Placeholder 3"/>
          <p:cNvSpPr>
            <a:spLocks noGrp="1"/>
          </p:cNvSpPr>
          <p:nvPr>
            <p:ph type="sldNum" sz="quarter" idx="5"/>
          </p:nvPr>
        </p:nvSpPr>
        <p:spPr/>
        <p:txBody>
          <a:bodyPr/>
          <a:lstStyle/>
          <a:p>
            <a:fld id="{4DB162B3-E895-44D9-AE1D-34BF7F73E69D}" type="slidenum">
              <a:rPr lang="en-US" smtClean="0"/>
              <a:t>52</a:t>
            </a:fld>
            <a:endParaRPr lang="en-US"/>
          </a:p>
        </p:txBody>
      </p:sp>
    </p:spTree>
    <p:extLst>
      <p:ext uri="{BB962C8B-B14F-4D97-AF65-F5344CB8AC3E}">
        <p14:creationId xmlns:p14="http://schemas.microsoft.com/office/powerpoint/2010/main" val="1980771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206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13254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183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53867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95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11/11/2023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33856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11/11/2023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45663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11/11/2023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35824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509A250-FF31-4206-8172-F9D3106AACB1}" type="datetimeFigureOut">
              <a:rPr lang="en-US" smtClean="0"/>
              <a:t>11/11/2023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8300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509A250-FF31-4206-8172-F9D3106AACB1}" type="datetimeFigureOut">
              <a:rPr lang="en-US" smtClean="0"/>
              <a:t>11/11/2023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680472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12917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509A250-FF31-4206-8172-F9D3106AACB1}" type="datetimeFigureOut">
              <a:rPr lang="en-US" smtClean="0"/>
              <a:t>11/11/2023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02111984F565}"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2810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web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web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web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6181" y="1528538"/>
            <a:ext cx="8825658" cy="2689123"/>
          </a:xfrm>
        </p:spPr>
        <p:txBody>
          <a:bodyPr>
            <a:normAutofit fontScale="90000"/>
          </a:bodyPr>
          <a:lstStyle/>
          <a:p>
            <a:r>
              <a:rPr lang="en-US" dirty="0"/>
              <a:t/>
            </a:r>
            <a:br>
              <a:rPr lang="en-US" dirty="0"/>
            </a:br>
            <a:r>
              <a:rPr lang="en-US" dirty="0"/>
              <a:t/>
            </a:r>
            <a:br>
              <a:rPr lang="en-US" dirty="0"/>
            </a:br>
            <a:r>
              <a:rPr lang="en-US" dirty="0"/>
              <a:t/>
            </a:r>
            <a:br>
              <a:rPr lang="en-US" dirty="0"/>
            </a:br>
            <a:r>
              <a:rPr lang="en-US" sz="6600" dirty="0">
                <a:latin typeface="Times New Roman" panose="02020603050405020304" pitchFamily="18" charset="0"/>
                <a:cs typeface="Times New Roman" panose="02020603050405020304" pitchFamily="18" charset="0"/>
              </a:rPr>
              <a:t>DEVELOPMENT AND HISTORICAL CONTEXT OF NUCLEAR WEAPONS</a:t>
            </a:r>
          </a:p>
        </p:txBody>
      </p:sp>
      <p:sp>
        <p:nvSpPr>
          <p:cNvPr id="3" name="Subtitle 2"/>
          <p:cNvSpPr>
            <a:spLocks noGrp="1"/>
          </p:cNvSpPr>
          <p:nvPr>
            <p:ph type="subTitle" idx="1"/>
          </p:nvPr>
        </p:nvSpPr>
        <p:spPr>
          <a:xfrm>
            <a:off x="1454335" y="4609412"/>
            <a:ext cx="8825658" cy="861420"/>
          </a:xfrm>
        </p:spPr>
        <p:txBody>
          <a:bodyPr>
            <a:normAutofit lnSpcReduction="10000"/>
          </a:bodyPr>
          <a:lstStyle/>
          <a:p>
            <a:r>
              <a:rPr lang="en-US" dirty="0"/>
              <a:t>By </a:t>
            </a:r>
          </a:p>
          <a:p>
            <a:r>
              <a:rPr lang="en-US" b="1" dirty="0"/>
              <a:t>ABDUL QADEER PAS</a:t>
            </a:r>
          </a:p>
        </p:txBody>
      </p:sp>
    </p:spTree>
    <p:extLst>
      <p:ext uri="{BB962C8B-B14F-4D97-AF65-F5344CB8AC3E}">
        <p14:creationId xmlns:p14="http://schemas.microsoft.com/office/powerpoint/2010/main" val="1450709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50253-D22E-488B-9DB0-6616E7A1CD24}"/>
              </a:ext>
            </a:extLst>
          </p:cNvPr>
          <p:cNvSpPr>
            <a:spLocks noGrp="1"/>
          </p:cNvSpPr>
          <p:nvPr>
            <p:ph type="title"/>
          </p:nvPr>
        </p:nvSpPr>
        <p:spPr>
          <a:xfrm>
            <a:off x="492369" y="286603"/>
            <a:ext cx="10663311" cy="1450757"/>
          </a:xfrm>
        </p:spPr>
        <p:txBody>
          <a:bodyPr/>
          <a:lstStyle/>
          <a:p>
            <a:r>
              <a:rPr lang="en-US" dirty="0">
                <a:latin typeface="Times New Roman" panose="02020603050405020304" pitchFamily="18" charset="0"/>
                <a:cs typeface="Times New Roman" panose="02020603050405020304" pitchFamily="18" charset="0"/>
              </a:rPr>
              <a:t>Where does nuclear material come from?</a:t>
            </a:r>
          </a:p>
        </p:txBody>
      </p:sp>
      <p:sp>
        <p:nvSpPr>
          <p:cNvPr id="3" name="Content Placeholder 2">
            <a:extLst>
              <a:ext uri="{FF2B5EF4-FFF2-40B4-BE49-F238E27FC236}">
                <a16:creationId xmlns:a16="http://schemas.microsoft.com/office/drawing/2014/main" id="{D305BBBE-F87B-4005-AB92-4065815264C7}"/>
              </a:ext>
            </a:extLst>
          </p:cNvPr>
          <p:cNvSpPr>
            <a:spLocks noGrp="1"/>
          </p:cNvSpPr>
          <p:nvPr>
            <p:ph idx="1"/>
          </p:nvPr>
        </p:nvSpPr>
        <p:spPr>
          <a:xfrm>
            <a:off x="398586" y="1737360"/>
            <a:ext cx="11332306" cy="4624363"/>
          </a:xfrm>
        </p:spPr>
        <p:txBody>
          <a:bodyPr>
            <a:normAutofit fontScale="92500"/>
          </a:bodyPr>
          <a:lstStyle/>
          <a:p>
            <a:pPr algn="just">
              <a:lnSpc>
                <a:spcPct val="150000"/>
              </a:lnSpc>
              <a:buFont typeface="Wingdings" panose="05000000000000000000" pitchFamily="2" charset="2"/>
              <a:buChar char="§"/>
            </a:pPr>
            <a:r>
              <a:rPr lang="en-US" dirty="0"/>
              <a:t> Uranium is found all over the world, though mostly in trace quantities. Five </a:t>
            </a:r>
            <a:r>
              <a:rPr lang="en-US" b="1" dirty="0"/>
              <a:t>countries—Australia, Canada, Kazakhstan, Namibia, and Russia</a:t>
            </a:r>
            <a:r>
              <a:rPr lang="en-US" dirty="0"/>
              <a:t>—possess two-thirds of the world’s known supply. </a:t>
            </a:r>
          </a:p>
          <a:p>
            <a:pPr algn="just">
              <a:lnSpc>
                <a:spcPct val="150000"/>
              </a:lnSpc>
              <a:buFont typeface="Wingdings" panose="05000000000000000000" pitchFamily="2" charset="2"/>
              <a:buChar char="§"/>
            </a:pPr>
            <a:r>
              <a:rPr lang="en-US" dirty="0"/>
              <a:t>Uranium is mined from the earth and then converted to gas so it can be enriched for nuclear purposes—either peaceful or destructive.</a:t>
            </a:r>
          </a:p>
          <a:p>
            <a:pPr algn="just">
              <a:lnSpc>
                <a:spcPct val="150000"/>
              </a:lnSpc>
              <a:buFont typeface="Wingdings" panose="05000000000000000000" pitchFamily="2" charset="2"/>
              <a:buChar char="§"/>
            </a:pPr>
            <a:r>
              <a:rPr lang="en-US" dirty="0" smtClean="0"/>
              <a:t>Uranium </a:t>
            </a:r>
            <a:r>
              <a:rPr lang="en-US" dirty="0" smtClean="0"/>
              <a:t>is a </a:t>
            </a:r>
            <a:r>
              <a:rPr lang="en-US" dirty="0"/>
              <a:t>slightly radioactive metal that is found in the earth’s crust and is </a:t>
            </a:r>
            <a:r>
              <a:rPr lang="en-US" dirty="0" smtClean="0"/>
              <a:t>composed of </a:t>
            </a:r>
            <a:r>
              <a:rPr lang="en-US" dirty="0"/>
              <a:t>three </a:t>
            </a:r>
            <a:r>
              <a:rPr lang="en-US" b="1" dirty="0" smtClean="0"/>
              <a:t>isotopes—uranium-238, uranium-235, </a:t>
            </a:r>
            <a:r>
              <a:rPr lang="en-US" b="1" dirty="0"/>
              <a:t>and </a:t>
            </a:r>
            <a:r>
              <a:rPr lang="en-US" b="1" dirty="0" smtClean="0"/>
              <a:t>uranium-234</a:t>
            </a:r>
            <a:r>
              <a:rPr lang="en-US" dirty="0" smtClean="0"/>
              <a:t>—with proportions of </a:t>
            </a:r>
            <a:r>
              <a:rPr lang="en-US" b="1" dirty="0" smtClean="0"/>
              <a:t>99.284%, 0.711 </a:t>
            </a:r>
            <a:r>
              <a:rPr lang="en-US" b="1" dirty="0"/>
              <a:t>%</a:t>
            </a:r>
            <a:r>
              <a:rPr lang="en-US" b="1" dirty="0" smtClean="0"/>
              <a:t>, 0.0055 </a:t>
            </a:r>
            <a:r>
              <a:rPr lang="en-US" b="1" dirty="0"/>
              <a:t>%</a:t>
            </a:r>
            <a:r>
              <a:rPr lang="en-US" b="1" dirty="0" smtClean="0"/>
              <a:t> </a:t>
            </a:r>
            <a:r>
              <a:rPr lang="en-US" dirty="0"/>
              <a:t>respectively. </a:t>
            </a:r>
            <a:endParaRPr lang="en-US" dirty="0" smtClean="0"/>
          </a:p>
          <a:p>
            <a:pPr algn="just">
              <a:lnSpc>
                <a:spcPct val="150000"/>
              </a:lnSpc>
              <a:buFont typeface="Wingdings" panose="05000000000000000000" pitchFamily="2" charset="2"/>
              <a:buChar char="§"/>
            </a:pPr>
            <a:r>
              <a:rPr lang="en-US" dirty="0" smtClean="0"/>
              <a:t>The main </a:t>
            </a:r>
            <a:r>
              <a:rPr lang="en-US" dirty="0"/>
              <a:t>ingredient for producing both nuclear energy and a nuclear explosion </a:t>
            </a:r>
            <a:r>
              <a:rPr lang="en-US" dirty="0" smtClean="0"/>
              <a:t>is </a:t>
            </a:r>
            <a:r>
              <a:rPr lang="en-US" b="1" dirty="0" smtClean="0"/>
              <a:t>fissile </a:t>
            </a:r>
            <a:r>
              <a:rPr lang="en-US" b="1" dirty="0"/>
              <a:t>materia</a:t>
            </a:r>
            <a:r>
              <a:rPr lang="en-US" dirty="0"/>
              <a:t>l—that is, elements with nuclei that can break apart in a </a:t>
            </a:r>
            <a:r>
              <a:rPr lang="en-US" dirty="0" smtClean="0"/>
              <a:t>chain </a:t>
            </a:r>
            <a:r>
              <a:rPr lang="en-US" dirty="0"/>
              <a:t>reaction called fission. Some of the more common fissile materials are </a:t>
            </a:r>
            <a:r>
              <a:rPr lang="en-US" b="1" dirty="0" smtClean="0"/>
              <a:t>uranium- 235(U-235), uranium-233(U-233), </a:t>
            </a:r>
            <a:r>
              <a:rPr lang="en-US" b="1" dirty="0"/>
              <a:t>and </a:t>
            </a:r>
            <a:r>
              <a:rPr lang="en-US" b="1" dirty="0" smtClean="0"/>
              <a:t>plutonium-239 </a:t>
            </a:r>
            <a:r>
              <a:rPr lang="en-US" b="1" dirty="0"/>
              <a:t>(</a:t>
            </a:r>
            <a:r>
              <a:rPr lang="en-US" b="1" dirty="0" smtClean="0"/>
              <a:t>Pu-239</a:t>
            </a:r>
            <a:r>
              <a:rPr lang="en-US" dirty="0" smtClean="0"/>
              <a:t>).</a:t>
            </a:r>
          </a:p>
          <a:p>
            <a:endParaRPr lang="en-US" dirty="0"/>
          </a:p>
        </p:txBody>
      </p:sp>
    </p:spTree>
    <p:extLst>
      <p:ext uri="{BB962C8B-B14F-4D97-AF65-F5344CB8AC3E}">
        <p14:creationId xmlns:p14="http://schemas.microsoft.com/office/powerpoint/2010/main" val="1682494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Contd..</a:t>
            </a:r>
            <a:endParaRPr lang="en-US" dirty="0"/>
          </a:p>
        </p:txBody>
      </p:sp>
      <p:sp>
        <p:nvSpPr>
          <p:cNvPr id="3" name="Content Placeholder 2"/>
          <p:cNvSpPr>
            <a:spLocks noGrp="1"/>
          </p:cNvSpPr>
          <p:nvPr>
            <p:ph idx="1"/>
          </p:nvPr>
        </p:nvSpPr>
        <p:spPr>
          <a:xfrm>
            <a:off x="1097280" y="1845733"/>
            <a:ext cx="10058400" cy="4289343"/>
          </a:xfrm>
        </p:spPr>
        <p:txBody>
          <a:bodyPr>
            <a:normAutofit lnSpcReduction="10000"/>
          </a:bodyPr>
          <a:lstStyle/>
          <a:p>
            <a:pPr algn="just">
              <a:lnSpc>
                <a:spcPct val="150000"/>
              </a:lnSpc>
              <a:buFont typeface="Wingdings" panose="05000000000000000000" pitchFamily="2" charset="2"/>
              <a:buChar char="§"/>
            </a:pPr>
            <a:r>
              <a:rPr lang="en-US" dirty="0"/>
              <a:t> Only U-235 is naturally occurring and is fed into the nuclear fuel cycle; the other two are by-products of the nuclear fuel cycle in a nuclear reactor.</a:t>
            </a:r>
          </a:p>
          <a:p>
            <a:pPr algn="just">
              <a:lnSpc>
                <a:spcPct val="150000"/>
              </a:lnSpc>
              <a:buFont typeface="Wingdings" panose="05000000000000000000" pitchFamily="2" charset="2"/>
              <a:buChar char="§"/>
            </a:pPr>
            <a:r>
              <a:rPr lang="en-US" dirty="0"/>
              <a:t> When t</a:t>
            </a:r>
            <a:r>
              <a:rPr lang="en-US" b="1" dirty="0"/>
              <a:t>he U-235 nucleus absorbs a neutron, it readily splits apart releasing energy and one or more neutrons. </a:t>
            </a:r>
            <a:r>
              <a:rPr lang="en-US" dirty="0"/>
              <a:t>The presence of U-235 in natural uranium is rare, however, so to achieve a critical mass of this material to power a nuclear reactor, the uranium feed needs to undergo</a:t>
            </a:r>
            <a:r>
              <a:rPr lang="en-US" b="1" dirty="0"/>
              <a:t> enrichment. </a:t>
            </a:r>
          </a:p>
          <a:p>
            <a:pPr algn="just">
              <a:lnSpc>
                <a:spcPct val="150000"/>
              </a:lnSpc>
              <a:buFont typeface="Wingdings" panose="05000000000000000000" pitchFamily="2" charset="2"/>
              <a:buChar char="§"/>
            </a:pPr>
            <a:r>
              <a:rPr lang="en-US" dirty="0"/>
              <a:t>Once the percentage </a:t>
            </a:r>
            <a:r>
              <a:rPr lang="en-US" b="1" dirty="0"/>
              <a:t>of U-235 reaches a critical mass </a:t>
            </a:r>
            <a:r>
              <a:rPr lang="en-US" dirty="0"/>
              <a:t>through enrichment, enough atoms can split to release energy as well other neutrons, continuing the cycle and creating a “chain reaction” inside the nuclear reactor—or a nuclear bomb.</a:t>
            </a:r>
            <a:endParaRPr lang="en-US" dirty="0"/>
          </a:p>
        </p:txBody>
      </p:sp>
    </p:spTree>
    <p:extLst>
      <p:ext uri="{BB962C8B-B14F-4D97-AF65-F5344CB8AC3E}">
        <p14:creationId xmlns:p14="http://schemas.microsoft.com/office/powerpoint/2010/main" val="3357230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HOW IS NUCLEAR ENERGY MADE?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algn="just">
              <a:buFont typeface="Wingdings" panose="05000000000000000000" pitchFamily="2" charset="2"/>
              <a:buChar char="§"/>
            </a:pPr>
            <a:r>
              <a:rPr lang="en-US" sz="2300" dirty="0"/>
              <a:t>In nature, uranium is a mix of mostly two isotopes: </a:t>
            </a:r>
            <a:r>
              <a:rPr lang="en-US" sz="2300" b="1" dirty="0"/>
              <a:t>uranium-235 (U-235)</a:t>
            </a:r>
            <a:r>
              <a:rPr lang="en-US" sz="2300" dirty="0"/>
              <a:t> and </a:t>
            </a:r>
            <a:r>
              <a:rPr lang="en-US" sz="2300" b="1" dirty="0"/>
              <a:t>uranium-238 (U-238)</a:t>
            </a:r>
            <a:r>
              <a:rPr lang="en-US" sz="2300" dirty="0"/>
              <a:t>. U-235 is especially important because it easily undergoes fission (unlike U-238) and is extremely rare, accounting for less than 1 percent of the world’s natural uranium. </a:t>
            </a:r>
          </a:p>
          <a:p>
            <a:pPr algn="just">
              <a:buFont typeface="Wingdings" panose="05000000000000000000" pitchFamily="2" charset="2"/>
              <a:buChar char="§"/>
            </a:pPr>
            <a:r>
              <a:rPr lang="en-US" sz="2300" dirty="0"/>
              <a:t>So countries with nuclear ambitions—peaceful or not—need to first increase the proportion of U-235 in their uranium samples through a process called enrichment</a:t>
            </a:r>
            <a:r>
              <a:rPr lang="en-US" sz="2300" dirty="0" smtClean="0"/>
              <a:t>.</a:t>
            </a:r>
          </a:p>
          <a:p>
            <a:pPr algn="just">
              <a:buFont typeface="Wingdings" panose="05000000000000000000" pitchFamily="2" charset="2"/>
              <a:buChar char="§"/>
            </a:pPr>
            <a:r>
              <a:rPr lang="en-US" sz="2300" dirty="0"/>
              <a:t> </a:t>
            </a:r>
            <a:r>
              <a:rPr lang="en-US" sz="2300" dirty="0" smtClean="0"/>
              <a:t>Nuclear </a:t>
            </a:r>
            <a:r>
              <a:rPr lang="en-US" sz="2300" dirty="0"/>
              <a:t>energy production begins with </a:t>
            </a:r>
            <a:r>
              <a:rPr lang="en-US" sz="2300" b="1" dirty="0" smtClean="0"/>
              <a:t>URANIUM ENRICHMENT</a:t>
            </a:r>
            <a:r>
              <a:rPr lang="en-US" sz="2300" dirty="0" smtClean="0"/>
              <a:t>.</a:t>
            </a:r>
          </a:p>
          <a:p>
            <a:pPr algn="just">
              <a:buFont typeface="Wingdings" panose="05000000000000000000" pitchFamily="2" charset="2"/>
              <a:buChar char="§"/>
            </a:pPr>
            <a:r>
              <a:rPr lang="en-US" sz="2300" dirty="0"/>
              <a:t>Uranium enrichment most commonly occurs in </a:t>
            </a:r>
            <a:r>
              <a:rPr lang="en-US" sz="2300" b="1" dirty="0"/>
              <a:t>gas centrifuges</a:t>
            </a:r>
            <a:r>
              <a:rPr lang="en-US" sz="2300" dirty="0"/>
              <a:t>. After uranium is converted into gas, it is fed into centrifuges, which rotate at high speeds, to separate the slightly heavier U-238 from U-235. Each round of rotation in a centrifuge lowers the proportion of U-238 and increases that of U-235 in the sample.</a:t>
            </a:r>
          </a:p>
        </p:txBody>
      </p:sp>
    </p:spTree>
    <p:extLst>
      <p:ext uri="{BB962C8B-B14F-4D97-AF65-F5344CB8AC3E}">
        <p14:creationId xmlns:p14="http://schemas.microsoft.com/office/powerpoint/2010/main" val="2815525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ENRICHMENT OF URANIUM</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42462" y="1853548"/>
            <a:ext cx="10413218" cy="4445651"/>
          </a:xfrm>
        </p:spPr>
        <p:txBody>
          <a:bodyPr/>
          <a:lstStyle/>
          <a:p>
            <a:pPr algn="just"/>
            <a:r>
              <a:rPr lang="en-US" dirty="0"/>
              <a:t> </a:t>
            </a:r>
            <a:r>
              <a:rPr lang="en-US" sz="2300" dirty="0"/>
              <a:t>Uranium can be enriched to various levels, which fall into two </a:t>
            </a:r>
            <a:r>
              <a:rPr lang="en-US" sz="2300" dirty="0" smtClean="0"/>
              <a:t>categories:</a:t>
            </a:r>
          </a:p>
          <a:p>
            <a:pPr algn="just"/>
            <a:r>
              <a:rPr lang="en-US" sz="2300" b="1" dirty="0"/>
              <a:t>L</a:t>
            </a:r>
            <a:r>
              <a:rPr lang="en-US" sz="2300" b="1" dirty="0" smtClean="0"/>
              <a:t>ow-enriched </a:t>
            </a:r>
            <a:r>
              <a:rPr lang="en-US" sz="2300" b="1" dirty="0"/>
              <a:t>uranium (LEU)</a:t>
            </a:r>
            <a:r>
              <a:rPr lang="en-US" sz="2300" dirty="0"/>
              <a:t>, which has less than 20 percent U-235 and is often used for nuclear power or in non-power reactors, which produce materials for medical use, scientific research, and other purposes; and</a:t>
            </a:r>
          </a:p>
          <a:p>
            <a:pPr algn="just"/>
            <a:r>
              <a:rPr lang="en-US" sz="2300" b="1" dirty="0"/>
              <a:t>highly enriched uranium (HEU)</a:t>
            </a:r>
            <a:r>
              <a:rPr lang="en-US" sz="2300" dirty="0"/>
              <a:t>, which has 20 percent or more U-235 and is mainly used for military purposes: to develop nuclear weapons and in a few other specialized applications such as the reactors on nuclear-powered submarines.</a:t>
            </a:r>
          </a:p>
          <a:p>
            <a:pPr algn="just"/>
            <a:r>
              <a:rPr lang="en-US" sz="2300" dirty="0"/>
              <a:t>Any level of HEU can be used for a weapon, but HEU enriched to at least 90 percent, sometimes called weapons-grade uranium, is the most common. Higher levels of enrichment mean that less uranium is required to produce a weapon. That means warheads can be smaller and lighter, enabling missiles to cover greater distances and aircraft to deliver more weapons.</a:t>
            </a:r>
            <a:endParaRPr lang="en-US" sz="2300" dirty="0"/>
          </a:p>
        </p:txBody>
      </p:sp>
    </p:spTree>
    <p:extLst>
      <p:ext uri="{BB962C8B-B14F-4D97-AF65-F5344CB8AC3E}">
        <p14:creationId xmlns:p14="http://schemas.microsoft.com/office/powerpoint/2010/main" val="2352618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905624"/>
          </a:xfrm>
        </p:spPr>
      </p:pic>
    </p:spTree>
    <p:extLst>
      <p:ext uri="{BB962C8B-B14F-4D97-AF65-F5344CB8AC3E}">
        <p14:creationId xmlns:p14="http://schemas.microsoft.com/office/powerpoint/2010/main" val="2888508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r>
              <a:rPr lang="en-US" dirty="0" smtClean="0"/>
              <a:t>…</a:t>
            </a:r>
            <a:endParaRPr lang="en-US" dirty="0"/>
          </a:p>
        </p:txBody>
      </p:sp>
      <p:sp>
        <p:nvSpPr>
          <p:cNvPr id="3" name="Content Placeholder 2"/>
          <p:cNvSpPr>
            <a:spLocks noGrp="1"/>
          </p:cNvSpPr>
          <p:nvPr>
            <p:ph idx="1"/>
          </p:nvPr>
        </p:nvSpPr>
        <p:spPr>
          <a:xfrm>
            <a:off x="695569" y="1737360"/>
            <a:ext cx="10957169" cy="2389163"/>
          </a:xfrm>
        </p:spPr>
        <p:txBody>
          <a:bodyPr>
            <a:normAutofit/>
          </a:bodyPr>
          <a:lstStyle/>
          <a:p>
            <a:pPr algn="just"/>
            <a:r>
              <a:rPr lang="en-US" sz="2200" dirty="0"/>
              <a:t>Once a country can enrich uranium, it can produce enough HEU for a nuclear weapon within months. </a:t>
            </a:r>
          </a:p>
          <a:p>
            <a:pPr algn="just"/>
            <a:r>
              <a:rPr lang="en-US" sz="2200" dirty="0"/>
              <a:t>The materials, technology, and expertise needed for enrichment can be used to both generate nuclear power and develop nuclear weapons. Once a country is capable of enriching uranium for nuclear purposes, even peaceful ones, it usually can produce enough material for a nuclear weapon. For that reason, monitoring proliferation is exceptionally difficult.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62400"/>
            <a:ext cx="12192000" cy="2895600"/>
          </a:xfrm>
          <a:prstGeom prst="rect">
            <a:avLst/>
          </a:prstGeom>
        </p:spPr>
      </p:pic>
    </p:spTree>
    <p:extLst>
      <p:ext uri="{BB962C8B-B14F-4D97-AF65-F5344CB8AC3E}">
        <p14:creationId xmlns:p14="http://schemas.microsoft.com/office/powerpoint/2010/main" val="3328375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lnSpc>
                <a:spcPct val="200000"/>
              </a:lnSpc>
            </a:pPr>
            <a:r>
              <a:rPr lang="en-US" sz="2800" dirty="0"/>
              <a:t>Enriching uranium in its natural state to between 3 and 5 percent U-235, the LEU enrichment level used in most nuclear power plants, takes a lot of time and resources. It's relatively easier and quicker to then enrich LEU to 90 percent needed for weapons-grade uranium.</a:t>
            </a:r>
            <a:endParaRPr lang="en-US" sz="2800" dirty="0"/>
          </a:p>
        </p:txBody>
      </p:sp>
    </p:spTree>
    <p:extLst>
      <p:ext uri="{BB962C8B-B14F-4D97-AF65-F5344CB8AC3E}">
        <p14:creationId xmlns:p14="http://schemas.microsoft.com/office/powerpoint/2010/main" val="2559531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0"/>
          </a:xfrm>
        </p:spPr>
      </p:pic>
    </p:spTree>
    <p:extLst>
      <p:ext uri="{BB962C8B-B14F-4D97-AF65-F5344CB8AC3E}">
        <p14:creationId xmlns:p14="http://schemas.microsoft.com/office/powerpoint/2010/main" val="2633731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32597"/>
          </a:xfrm>
        </p:spPr>
        <p:txBody>
          <a:bodyPr/>
          <a:lstStyle/>
          <a:p>
            <a:r>
              <a:rPr lang="en-US" dirty="0">
                <a:latin typeface="Times New Roman" panose="02020603050405020304" pitchFamily="18" charset="0"/>
                <a:cs typeface="Times New Roman" panose="02020603050405020304" pitchFamily="18" charset="0"/>
              </a:rPr>
              <a:t>Chain reaction of Nuclear weapon</a:t>
            </a:r>
          </a:p>
        </p:txBody>
      </p:sp>
      <p:sp>
        <p:nvSpPr>
          <p:cNvPr id="3" name="Content Placeholder 2"/>
          <p:cNvSpPr>
            <a:spLocks noGrp="1"/>
          </p:cNvSpPr>
          <p:nvPr>
            <p:ph idx="1"/>
          </p:nvPr>
        </p:nvSpPr>
        <p:spPr>
          <a:xfrm>
            <a:off x="1097280" y="1813170"/>
            <a:ext cx="10189919" cy="2704122"/>
          </a:xfrm>
        </p:spPr>
        <p:txBody>
          <a:bodyPr>
            <a:normAutofit/>
          </a:bodyPr>
          <a:lstStyle/>
          <a:p>
            <a:pPr algn="just"/>
            <a:r>
              <a:rPr lang="en-US" sz="2400" dirty="0">
                <a:latin typeface="Times New Roman" panose="02020603050405020304" pitchFamily="18" charset="0"/>
                <a:cs typeface="Times New Roman" panose="02020603050405020304" pitchFamily="18" charset="0"/>
              </a:rPr>
              <a:t>The isotopes</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Uranium-235 and Plutonium-239 were selected by the atomic scientists because they readily undergo fission . Fission occurs when a neutron strikes the nucleus of either isotope, splitting the nucleus into fragments and releasing a tremendous amount of energy. The fission process becomes self-sustaining as neutrons produced by the splitting of atom strike nearby nuclei and produce more fission. This is known as a chain reaction and is what causes an atomic explosion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0832" y="4220308"/>
            <a:ext cx="9659814" cy="2438020"/>
          </a:xfrm>
          <a:prstGeom prst="rect">
            <a:avLst/>
          </a:prstGeom>
        </p:spPr>
      </p:pic>
    </p:spTree>
    <p:extLst>
      <p:ext uri="{BB962C8B-B14F-4D97-AF65-F5344CB8AC3E}">
        <p14:creationId xmlns:p14="http://schemas.microsoft.com/office/powerpoint/2010/main" val="3733222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02645"/>
          </a:xfrm>
        </p:spPr>
        <p:txBody>
          <a:bodyPr/>
          <a:lstStyle/>
          <a:p>
            <a:r>
              <a:rPr lang="en-US" dirty="0" smtClean="0">
                <a:latin typeface="Times New Roman" panose="02020603050405020304" pitchFamily="18" charset="0"/>
                <a:cs typeface="Times New Roman" panose="02020603050405020304" pitchFamily="18" charset="0"/>
              </a:rPr>
              <a:t>   NUCLEAR </a:t>
            </a:r>
            <a:r>
              <a:rPr lang="en-US" dirty="0">
                <a:latin typeface="Times New Roman" panose="02020603050405020304" pitchFamily="18" charset="0"/>
                <a:cs typeface="Times New Roman" panose="02020603050405020304" pitchFamily="18" charset="0"/>
              </a:rPr>
              <a:t>FISSION REACTION</a:t>
            </a:r>
          </a:p>
        </p:txBody>
      </p:sp>
      <p:sp>
        <p:nvSpPr>
          <p:cNvPr id="9" name="Rectangle 8">
            <a:extLst>
              <a:ext uri="{FF2B5EF4-FFF2-40B4-BE49-F238E27FC236}">
                <a16:creationId xmlns:a16="http://schemas.microsoft.com/office/drawing/2014/main" id="{54B9F635-1DF8-4D64-AF9F-6026A95DEFAB}"/>
              </a:ext>
            </a:extLst>
          </p:cNvPr>
          <p:cNvSpPr/>
          <p:nvPr/>
        </p:nvSpPr>
        <p:spPr>
          <a:xfrm>
            <a:off x="805912" y="2045776"/>
            <a:ext cx="9244922" cy="184429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1F14E38B-D255-415B-8C3F-E94CF8F096CD}"/>
              </a:ext>
            </a:extLst>
          </p:cNvPr>
          <p:cNvSpPr/>
          <p:nvPr/>
        </p:nvSpPr>
        <p:spPr>
          <a:xfrm>
            <a:off x="955040" y="3357223"/>
            <a:ext cx="10244380" cy="1200329"/>
          </a:xfrm>
          <a:prstGeom prst="rect">
            <a:avLst/>
          </a:prstGeom>
        </p:spPr>
        <p:txBody>
          <a:bodyPr wrap="square">
            <a:spAutoFit/>
          </a:bodyPr>
          <a:lstStyle/>
          <a:p>
            <a:r>
              <a:rPr lang="en-US" sz="900" dirty="0">
                <a:solidFill>
                  <a:srgbClr val="4A4A4A"/>
                </a:solidFill>
                <a:latin typeface="Arial" panose="020B0604020202020204" pitchFamily="34" charset="0"/>
                <a:ea typeface="Times New Roman" panose="02020603050405020304" pitchFamily="18" charset="0"/>
              </a:rPr>
              <a:t> </a:t>
            </a:r>
            <a:r>
              <a:rPr lang="en-US" sz="3600" dirty="0">
                <a:latin typeface="Times New Roman" panose="02020603050405020304" pitchFamily="18" charset="0"/>
                <a:ea typeface="Times New Roman" panose="02020603050405020304" pitchFamily="18" charset="0"/>
              </a:rPr>
              <a:t>U</a:t>
            </a:r>
            <a:r>
              <a:rPr lang="en-US" sz="3600" baseline="-25000" dirty="0">
                <a:latin typeface="Times New Roman" panose="02020603050405020304" pitchFamily="18" charset="0"/>
                <a:ea typeface="Times New Roman" panose="02020603050405020304" pitchFamily="18" charset="0"/>
              </a:rPr>
              <a:t>92</a:t>
            </a:r>
            <a:r>
              <a:rPr lang="en-US" sz="3600" baseline="30000" dirty="0">
                <a:latin typeface="Times New Roman" panose="02020603050405020304" pitchFamily="18" charset="0"/>
                <a:ea typeface="Times New Roman" panose="02020603050405020304" pitchFamily="18" charset="0"/>
              </a:rPr>
              <a:t>235</a:t>
            </a:r>
            <a:r>
              <a:rPr lang="en-US" sz="3600" dirty="0">
                <a:latin typeface="Times New Roman" panose="02020603050405020304" pitchFamily="18" charset="0"/>
                <a:ea typeface="Times New Roman" panose="02020603050405020304" pitchFamily="18" charset="0"/>
              </a:rPr>
              <a:t>+ 1 neutron → </a:t>
            </a:r>
            <a:r>
              <a:rPr lang="en-US" sz="3600" baseline="30000" dirty="0">
                <a:latin typeface="Times New Roman" panose="02020603050405020304" pitchFamily="18" charset="0"/>
                <a:ea typeface="Times New Roman" panose="02020603050405020304" pitchFamily="18" charset="0"/>
              </a:rPr>
              <a:t>92</a:t>
            </a:r>
            <a:r>
              <a:rPr lang="en-US" sz="3600" baseline="-25000" dirty="0">
                <a:latin typeface="Times New Roman" panose="02020603050405020304" pitchFamily="18" charset="0"/>
                <a:ea typeface="Times New Roman" panose="02020603050405020304" pitchFamily="18" charset="0"/>
              </a:rPr>
              <a:t>36</a:t>
            </a:r>
            <a:r>
              <a:rPr lang="en-US" sz="3600" dirty="0">
                <a:latin typeface="Times New Roman" panose="02020603050405020304" pitchFamily="18" charset="0"/>
                <a:ea typeface="Times New Roman" panose="02020603050405020304" pitchFamily="18" charset="0"/>
              </a:rPr>
              <a:t>Kr + </a:t>
            </a:r>
            <a:r>
              <a:rPr lang="en-US" sz="3600" baseline="30000" dirty="0">
                <a:latin typeface="Times New Roman" panose="02020603050405020304" pitchFamily="18" charset="0"/>
                <a:ea typeface="Times New Roman" panose="02020603050405020304" pitchFamily="18" charset="0"/>
              </a:rPr>
              <a:t>141</a:t>
            </a:r>
            <a:r>
              <a:rPr lang="en-US" sz="3600" baseline="-25000" dirty="0">
                <a:latin typeface="Times New Roman" panose="02020603050405020304" pitchFamily="18" charset="0"/>
                <a:ea typeface="Times New Roman" panose="02020603050405020304" pitchFamily="18" charset="0"/>
              </a:rPr>
              <a:t>56</a:t>
            </a:r>
            <a:r>
              <a:rPr lang="en-US" sz="3600" dirty="0">
                <a:latin typeface="Times New Roman" panose="02020603050405020304" pitchFamily="18" charset="0"/>
                <a:ea typeface="Times New Roman" panose="02020603050405020304" pitchFamily="18" charset="0"/>
              </a:rPr>
              <a:t>Ba + 3 neutrons + energy</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96607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5FCFF-5C8F-4881-8E48-253188148242}"/>
              </a:ext>
            </a:extLst>
          </p:cNvPr>
          <p:cNvSpPr>
            <a:spLocks noGrp="1"/>
          </p:cNvSpPr>
          <p:nvPr>
            <p:ph type="title"/>
          </p:nvPr>
        </p:nvSpPr>
        <p:spPr>
          <a:xfrm>
            <a:off x="646111" y="452718"/>
            <a:ext cx="9404723" cy="756150"/>
          </a:xfrm>
        </p:spPr>
        <p:txBody>
          <a:bodyPr/>
          <a:lstStyle/>
          <a:p>
            <a:r>
              <a:rPr lang="en-US" dirty="0">
                <a:latin typeface="Times New Roman" panose="02020603050405020304" pitchFamily="18" charset="0"/>
                <a:cs typeface="Times New Roman" panose="02020603050405020304" pitchFamily="18" charset="0"/>
              </a:rPr>
              <a:t>SYLLABUS</a:t>
            </a:r>
          </a:p>
        </p:txBody>
      </p:sp>
      <p:sp>
        <p:nvSpPr>
          <p:cNvPr id="4" name="Rectangle 3">
            <a:extLst>
              <a:ext uri="{FF2B5EF4-FFF2-40B4-BE49-F238E27FC236}">
                <a16:creationId xmlns:a16="http://schemas.microsoft.com/office/drawing/2014/main" id="{8C07BFA7-9FC6-4BA7-9864-70B3C21FFF00}"/>
              </a:ext>
            </a:extLst>
          </p:cNvPr>
          <p:cNvSpPr/>
          <p:nvPr/>
        </p:nvSpPr>
        <p:spPr>
          <a:xfrm>
            <a:off x="806326" y="1171813"/>
            <a:ext cx="2740268" cy="123418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CURRENT AFFAIRS</a:t>
            </a:r>
          </a:p>
        </p:txBody>
      </p:sp>
      <p:sp>
        <p:nvSpPr>
          <p:cNvPr id="5" name="Rectangle: Rounded Corners 4">
            <a:extLst>
              <a:ext uri="{FF2B5EF4-FFF2-40B4-BE49-F238E27FC236}">
                <a16:creationId xmlns:a16="http://schemas.microsoft.com/office/drawing/2014/main" id="{B457B740-5C7F-455B-9FDC-4A796684ABA4}"/>
              </a:ext>
            </a:extLst>
          </p:cNvPr>
          <p:cNvSpPr/>
          <p:nvPr/>
        </p:nvSpPr>
        <p:spPr>
          <a:xfrm>
            <a:off x="3546594" y="1171814"/>
            <a:ext cx="6757262" cy="111889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342900" lvl="0" indent="-3429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Nuclear Proliferation and Nuclear Security</a:t>
            </a:r>
          </a:p>
          <a:p>
            <a:pPr marL="342900" lvl="0" indent="-3429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Nuclear Politics in South Asia</a:t>
            </a:r>
          </a:p>
        </p:txBody>
      </p:sp>
      <p:sp>
        <p:nvSpPr>
          <p:cNvPr id="6" name="Rectangle 5">
            <a:extLst>
              <a:ext uri="{FF2B5EF4-FFF2-40B4-BE49-F238E27FC236}">
                <a16:creationId xmlns:a16="http://schemas.microsoft.com/office/drawing/2014/main" id="{47079DC0-5241-4EA5-AEAE-7FBF15425C13}"/>
              </a:ext>
            </a:extLst>
          </p:cNvPr>
          <p:cNvSpPr/>
          <p:nvPr/>
        </p:nvSpPr>
        <p:spPr>
          <a:xfrm>
            <a:off x="806325" y="2406081"/>
            <a:ext cx="2740268" cy="123418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PAKISTAN  AFFAIRS</a:t>
            </a:r>
          </a:p>
        </p:txBody>
      </p:sp>
      <p:sp>
        <p:nvSpPr>
          <p:cNvPr id="7" name="Rectangle: Rounded Corners 6">
            <a:extLst>
              <a:ext uri="{FF2B5EF4-FFF2-40B4-BE49-F238E27FC236}">
                <a16:creationId xmlns:a16="http://schemas.microsoft.com/office/drawing/2014/main" id="{14013F1C-78FD-44D8-A039-64728EB9C09C}"/>
              </a:ext>
            </a:extLst>
          </p:cNvPr>
          <p:cNvSpPr/>
          <p:nvPr/>
        </p:nvSpPr>
        <p:spPr>
          <a:xfrm>
            <a:off x="3546595" y="2317884"/>
            <a:ext cx="6757261" cy="12341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Nuclear Program of Pakistan, its Safety and Security; International Concerns</a:t>
            </a:r>
          </a:p>
        </p:txBody>
      </p:sp>
      <p:sp>
        <p:nvSpPr>
          <p:cNvPr id="8" name="Rectangle 7">
            <a:extLst>
              <a:ext uri="{FF2B5EF4-FFF2-40B4-BE49-F238E27FC236}">
                <a16:creationId xmlns:a16="http://schemas.microsoft.com/office/drawing/2014/main" id="{AF9059F0-480F-4F21-B53E-EC056A8596D7}"/>
              </a:ext>
            </a:extLst>
          </p:cNvPr>
          <p:cNvSpPr/>
          <p:nvPr/>
        </p:nvSpPr>
        <p:spPr>
          <a:xfrm>
            <a:off x="806325" y="3594830"/>
            <a:ext cx="2740268" cy="284600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600" b="1" dirty="0">
                <a:latin typeface="Times New Roman" panose="02020603050405020304" pitchFamily="18" charset="0"/>
                <a:cs typeface="Times New Roman" panose="02020603050405020304" pitchFamily="18" charset="0"/>
              </a:rPr>
              <a:t>INTERNATIONAL RELATIONS</a:t>
            </a:r>
          </a:p>
        </p:txBody>
      </p:sp>
      <p:sp>
        <p:nvSpPr>
          <p:cNvPr id="9" name="Rectangle: Rounded Corners 8">
            <a:extLst>
              <a:ext uri="{FF2B5EF4-FFF2-40B4-BE49-F238E27FC236}">
                <a16:creationId xmlns:a16="http://schemas.microsoft.com/office/drawing/2014/main" id="{398DAB9B-AED3-4630-A1D9-A088090734F0}"/>
              </a:ext>
            </a:extLst>
          </p:cNvPr>
          <p:cNvSpPr/>
          <p:nvPr/>
        </p:nvSpPr>
        <p:spPr>
          <a:xfrm>
            <a:off x="3546593" y="3594833"/>
            <a:ext cx="6757259" cy="290365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171450" lvl="0" indent="-1714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Arms Control /Disarmament and Nuclear Non proliferation Regime</a:t>
            </a:r>
          </a:p>
          <a:p>
            <a:pPr marL="171450" lvl="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Proliferation of Nuclear Weapons</a:t>
            </a:r>
          </a:p>
          <a:p>
            <a:pPr marL="171450" lvl="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Nuclear Weapon States- Programs and Postures: Indian-Pakistan Nuclear Doctrines</a:t>
            </a:r>
          </a:p>
          <a:p>
            <a:pPr marL="171450" lvl="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Nuclear Non –Proliferation Regime: International Atomic Energy Agency, Nuclear Non- Proliferation Treaty; Nuclear Supplier Group; Partial Test Ban Treaty; Comprehensive Test Ban Treaty; Fissile Material Cut-off Treaty</a:t>
            </a:r>
          </a:p>
          <a:p>
            <a:pPr marL="171450" lvl="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Challenges of Non-Proliferation, Cooperation for Nuclear Energy</a:t>
            </a:r>
            <a:r>
              <a:rPr lang="en-US" dirty="0"/>
              <a:t/>
            </a:r>
            <a:br>
              <a:rPr lang="en-US" dirty="0"/>
            </a:br>
            <a:endParaRPr lang="en-US" dirty="0"/>
          </a:p>
        </p:txBody>
      </p:sp>
    </p:spTree>
    <p:extLst>
      <p:ext uri="{BB962C8B-B14F-4D97-AF65-F5344CB8AC3E}">
        <p14:creationId xmlns:p14="http://schemas.microsoft.com/office/powerpoint/2010/main" val="3060444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65731FF8-1A87-4FBF-B9BA-52D76CB8B7B4}"/>
              </a:ext>
            </a:extLst>
          </p:cNvPr>
          <p:cNvPicPr>
            <a:picLocks noGrp="1" noChangeAspect="1"/>
          </p:cNvPicPr>
          <p:nvPr>
            <p:ph idx="1"/>
          </p:nvPr>
        </p:nvPicPr>
        <p:blipFill>
          <a:blip r:embed="rId2"/>
          <a:stretch>
            <a:fillRect/>
          </a:stretch>
        </p:blipFill>
        <p:spPr>
          <a:xfrm>
            <a:off x="0" y="1"/>
            <a:ext cx="12191999" cy="6858000"/>
          </a:xfrm>
          <a:prstGeom prst="rect">
            <a:avLst/>
          </a:prstGeom>
        </p:spPr>
      </p:pic>
    </p:spTree>
    <p:extLst>
      <p:ext uri="{BB962C8B-B14F-4D97-AF65-F5344CB8AC3E}">
        <p14:creationId xmlns:p14="http://schemas.microsoft.com/office/powerpoint/2010/main" val="4129575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HIROSHIMA AND NAGASAKI</a:t>
            </a:r>
          </a:p>
        </p:txBody>
      </p:sp>
      <p:sp>
        <p:nvSpPr>
          <p:cNvPr id="3" name="Content Placeholder 2"/>
          <p:cNvSpPr>
            <a:spLocks noGrp="1"/>
          </p:cNvSpPr>
          <p:nvPr>
            <p:ph idx="1"/>
          </p:nvPr>
        </p:nvSpPr>
        <p:spPr>
          <a:xfrm>
            <a:off x="804986" y="2060733"/>
            <a:ext cx="10714892" cy="4195481"/>
          </a:xfrm>
        </p:spPr>
        <p:txBody>
          <a:bodyPr>
            <a:normAutofit lnSpcReduction="10000"/>
          </a:bodyPr>
          <a:lstStyle/>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US conducted first successful nuclear test on 16</a:t>
            </a:r>
            <a:r>
              <a:rPr lang="en-US" sz="2800" baseline="30000" dirty="0">
                <a:latin typeface="Times New Roman" panose="02020603050405020304" pitchFamily="18" charset="0"/>
                <a:cs typeface="Times New Roman" panose="02020603050405020304" pitchFamily="18" charset="0"/>
              </a:rPr>
              <a:t>th</a:t>
            </a:r>
            <a:r>
              <a:rPr lang="en-US" sz="2800" dirty="0">
                <a:latin typeface="Times New Roman" panose="02020603050405020304" pitchFamily="18" charset="0"/>
                <a:cs typeface="Times New Roman" panose="02020603050405020304" pitchFamily="18" charset="0"/>
              </a:rPr>
              <a:t> July, 1945 </a:t>
            </a:r>
            <a:endParaRPr lang="en-US" sz="2800" dirty="0" smtClean="0">
              <a:latin typeface="Times New Roman" panose="02020603050405020304" pitchFamily="18" charset="0"/>
              <a:cs typeface="Times New Roman" panose="02020603050405020304" pitchFamily="18" charset="0"/>
            </a:endParaRPr>
          </a:p>
          <a:p>
            <a:pPr marL="0" indent="0" algn="just">
              <a:buNone/>
            </a:pPr>
            <a:endParaRPr lang="en-US" sz="2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On 6</a:t>
            </a:r>
            <a:r>
              <a:rPr lang="en-US" sz="2800" baseline="30000" dirty="0">
                <a:latin typeface="Times New Roman" panose="02020603050405020304" pitchFamily="18" charset="0"/>
                <a:cs typeface="Times New Roman" panose="02020603050405020304" pitchFamily="18" charset="0"/>
              </a:rPr>
              <a:t>th</a:t>
            </a:r>
            <a:r>
              <a:rPr lang="en-US" sz="2800" dirty="0">
                <a:latin typeface="Times New Roman" panose="02020603050405020304" pitchFamily="18" charset="0"/>
                <a:cs typeface="Times New Roman" panose="02020603050405020304" pitchFamily="18" charset="0"/>
              </a:rPr>
              <a:t> August , 1945  a B-29 “super bomber” dropped a uranium bomb over Hiroshima in an attempt to force Japan’s unconditional surrender. Three days later, the U.S. dropped a plutonium bomb, identical to the Trinity test bomb, over Nagasaki</a:t>
            </a:r>
            <a:r>
              <a:rPr lang="en-US" sz="2800" dirty="0" smtClean="0">
                <a:latin typeface="Times New Roman" panose="02020603050405020304" pitchFamily="18" charset="0"/>
                <a:cs typeface="Times New Roman" panose="02020603050405020304" pitchFamily="18" charset="0"/>
              </a:rPr>
              <a:t>.</a:t>
            </a:r>
          </a:p>
          <a:p>
            <a:pPr marL="0" indent="0" algn="just">
              <a:buNone/>
            </a:pPr>
            <a:endParaRPr lang="en-US" sz="2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With the end of WWII, the world had engulfed in the era of cold war and the nuclear arms race.</a:t>
            </a:r>
          </a:p>
        </p:txBody>
      </p:sp>
    </p:spTree>
    <p:extLst>
      <p:ext uri="{BB962C8B-B14F-4D97-AF65-F5344CB8AC3E}">
        <p14:creationId xmlns:p14="http://schemas.microsoft.com/office/powerpoint/2010/main" val="728960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TRUMAN WHILE MAKING THE DECISION</a:t>
            </a:r>
          </a:p>
        </p:txBody>
      </p:sp>
      <p:sp>
        <p:nvSpPr>
          <p:cNvPr id="3" name="Content Placeholder 2"/>
          <p:cNvSpPr>
            <a:spLocks noGrp="1"/>
          </p:cNvSpPr>
          <p:nvPr>
            <p:ph idx="1"/>
          </p:nvPr>
        </p:nvSpPr>
        <p:spPr>
          <a:xfrm>
            <a:off x="1103312" y="2052918"/>
            <a:ext cx="9791334" cy="4355697"/>
          </a:xfrm>
        </p:spPr>
        <p:txBody>
          <a:bodyPr>
            <a:normAutofit/>
          </a:bodyPr>
          <a:lstStyle/>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	‘I am going to make a decision which no man in history has ever had to make’, ‘I will make the decision, but </a:t>
            </a:r>
            <a:r>
              <a:rPr lang="en-US" sz="3600" b="1" dirty="0">
                <a:latin typeface="Times New Roman" panose="02020603050405020304" pitchFamily="18" charset="0"/>
                <a:cs typeface="Times New Roman" panose="02020603050405020304" pitchFamily="18" charset="0"/>
              </a:rPr>
              <a:t>it is terrifying to think about what I will have to decide.’</a:t>
            </a:r>
          </a:p>
        </p:txBody>
      </p:sp>
    </p:spTree>
    <p:extLst>
      <p:ext uri="{BB962C8B-B14F-4D97-AF65-F5344CB8AC3E}">
        <p14:creationId xmlns:p14="http://schemas.microsoft.com/office/powerpoint/2010/main" val="1156374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C3A75-FD23-4E46-87C1-5334D328EFF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6780AB2-E32D-4855-89F5-1F68DA829FC0}"/>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199604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41236B-12D2-459B-9B2C-E39FF5D36A1C}"/>
              </a:ext>
            </a:extLst>
          </p:cNvPr>
          <p:cNvSpPr>
            <a:spLocks noGrp="1"/>
          </p:cNvSpPr>
          <p:nvPr>
            <p:ph idx="1"/>
          </p:nvPr>
        </p:nvSpPr>
        <p:spPr>
          <a:xfrm>
            <a:off x="672123" y="1742832"/>
            <a:ext cx="10793045" cy="4505568"/>
          </a:xfrm>
        </p:spPr>
        <p:txBody>
          <a:bodyPr>
            <a:normAutofit fontScale="92500" lnSpcReduction="20000"/>
          </a:bodyPr>
          <a:lstStyle/>
          <a:p>
            <a:pPr algn="just">
              <a:lnSpc>
                <a:spcPct val="150000"/>
              </a:lnSpc>
            </a:pPr>
            <a:r>
              <a:rPr lang="en-US" sz="2800" i="1" dirty="0" smtClean="0"/>
              <a:t>“</a:t>
            </a:r>
            <a:r>
              <a:rPr lang="en-US" sz="2800" i="1" dirty="0" smtClean="0">
                <a:latin typeface="Times New Roman" panose="02020603050405020304" pitchFamily="18" charset="0"/>
                <a:cs typeface="Times New Roman" panose="02020603050405020304" pitchFamily="18" charset="0"/>
              </a:rPr>
              <a:t>A weapon of an unparalleled power is being created which will completely change </a:t>
            </a:r>
            <a:r>
              <a:rPr lang="en-US" sz="2800" b="1" i="1" dirty="0" smtClean="0">
                <a:latin typeface="Times New Roman" panose="02020603050405020304" pitchFamily="18" charset="0"/>
                <a:cs typeface="Times New Roman" panose="02020603050405020304" pitchFamily="18" charset="0"/>
              </a:rPr>
              <a:t>all future conditions of warfare</a:t>
            </a:r>
            <a:r>
              <a:rPr lang="en-US" sz="2800" i="1" dirty="0" smtClean="0">
                <a:latin typeface="Times New Roman" panose="02020603050405020304" pitchFamily="18" charset="0"/>
                <a:cs typeface="Times New Roman" panose="02020603050405020304" pitchFamily="18" charset="0"/>
              </a:rPr>
              <a:t>... Humanity will, therefore, be confronted with dangers of unprecedented character unless, in due time, </a:t>
            </a:r>
            <a:r>
              <a:rPr lang="en-US" sz="2800" b="1" i="1" dirty="0" smtClean="0">
                <a:latin typeface="Times New Roman" panose="02020603050405020304" pitchFamily="18" charset="0"/>
                <a:cs typeface="Times New Roman" panose="02020603050405020304" pitchFamily="18" charset="0"/>
              </a:rPr>
              <a:t>measures can be taken </a:t>
            </a:r>
            <a:r>
              <a:rPr lang="en-US" sz="2800" i="1" dirty="0" smtClean="0">
                <a:latin typeface="Times New Roman" panose="02020603050405020304" pitchFamily="18" charset="0"/>
                <a:cs typeface="Times New Roman" panose="02020603050405020304" pitchFamily="18" charset="0"/>
              </a:rPr>
              <a:t>to forestall </a:t>
            </a:r>
            <a:r>
              <a:rPr lang="en-US" sz="2800" b="1" i="1" dirty="0" smtClean="0">
                <a:latin typeface="Times New Roman" panose="02020603050405020304" pitchFamily="18" charset="0"/>
                <a:cs typeface="Times New Roman" panose="02020603050405020304" pitchFamily="18" charset="0"/>
              </a:rPr>
              <a:t>a disastrous competition </a:t>
            </a:r>
            <a:r>
              <a:rPr lang="en-US" sz="2800" i="1" dirty="0" smtClean="0">
                <a:latin typeface="Times New Roman" panose="02020603050405020304" pitchFamily="18" charset="0"/>
                <a:cs typeface="Times New Roman" panose="02020603050405020304" pitchFamily="18" charset="0"/>
              </a:rPr>
              <a:t>in such formidable armaments and to establish an international control of the manufacture and use of the powerful materials.” —</a:t>
            </a:r>
            <a:r>
              <a:rPr lang="en-US" sz="2800" i="1" dirty="0" err="1" smtClean="0">
                <a:latin typeface="Times New Roman" panose="02020603050405020304" pitchFamily="18" charset="0"/>
                <a:cs typeface="Times New Roman" panose="02020603050405020304" pitchFamily="18" charset="0"/>
              </a:rPr>
              <a:t>Neils</a:t>
            </a:r>
            <a:r>
              <a:rPr lang="en-US" sz="2800" i="1" dirty="0" smtClean="0">
                <a:latin typeface="Times New Roman" panose="02020603050405020304" pitchFamily="18" charset="0"/>
                <a:cs typeface="Times New Roman" panose="02020603050405020304" pitchFamily="18" charset="0"/>
              </a:rPr>
              <a:t> Bohr, writing in November 1944 and March 1945. Bohr won the Nobel Price for Physics in 1922 and worked on the </a:t>
            </a:r>
            <a:r>
              <a:rPr lang="en-US" sz="2800" i="1" dirty="0" err="1" smtClean="0">
                <a:latin typeface="Times New Roman" panose="02020603050405020304" pitchFamily="18" charset="0"/>
                <a:cs typeface="Times New Roman" panose="02020603050405020304" pitchFamily="18" charset="0"/>
              </a:rPr>
              <a:t>Manhatten</a:t>
            </a:r>
            <a:r>
              <a:rPr lang="en-US" sz="2800" i="1" dirty="0" smtClean="0">
                <a:latin typeface="Times New Roman" panose="02020603050405020304" pitchFamily="18" charset="0"/>
                <a:cs typeface="Times New Roman" panose="02020603050405020304" pitchFamily="18" charset="0"/>
              </a:rPr>
              <a:t> Project that developed the bomb.</a:t>
            </a: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3804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EVENTS HAPPENING AROUND THE WORLD</a:t>
            </a:r>
          </a:p>
        </p:txBody>
      </p:sp>
      <p:sp>
        <p:nvSpPr>
          <p:cNvPr id="3" name="Content Placeholder 2"/>
          <p:cNvSpPr>
            <a:spLocks noGrp="1"/>
          </p:cNvSpPr>
          <p:nvPr>
            <p:ph idx="1"/>
          </p:nvPr>
        </p:nvSpPr>
        <p:spPr>
          <a:xfrm>
            <a:off x="1097280" y="1845734"/>
            <a:ext cx="10058400" cy="4812974"/>
          </a:xfrm>
        </p:spPr>
        <p:txBody>
          <a:bodyPr>
            <a:normAutofit fontScale="92500" lnSpcReduction="20000"/>
          </a:bodyPr>
          <a:lstStyle/>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Confrontation </a:t>
            </a:r>
            <a:r>
              <a:rPr lang="en-US" sz="2400" dirty="0" smtClean="0">
                <a:latin typeface="Times New Roman" panose="02020603050405020304" pitchFamily="18" charset="0"/>
                <a:cs typeface="Times New Roman" panose="02020603050405020304" pitchFamily="18" charset="0"/>
              </a:rPr>
              <a:t>of two </a:t>
            </a:r>
            <a:r>
              <a:rPr lang="en-US" sz="2400" dirty="0">
                <a:latin typeface="Times New Roman" panose="02020603050405020304" pitchFamily="18" charset="0"/>
                <a:cs typeface="Times New Roman" panose="02020603050405020304" pitchFamily="18" charset="0"/>
              </a:rPr>
              <a:t>ideologies</a:t>
            </a:r>
          </a:p>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First proxy war in Greek (civil war) 1946-1949</a:t>
            </a:r>
          </a:p>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USSR became Nuclear</a:t>
            </a:r>
          </a:p>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USA tested hydrogen bomb</a:t>
            </a:r>
          </a:p>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Era of Proxy Wars</a:t>
            </a:r>
          </a:p>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Korean War- Communism vs Capitalism</a:t>
            </a:r>
          </a:p>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Berlin Crisis</a:t>
            </a:r>
          </a:p>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Expansion of the two ideologies</a:t>
            </a:r>
          </a:p>
          <a:p>
            <a:pPr>
              <a:buFont typeface="Wingdings" panose="05000000000000000000" pitchFamily="2" charset="2"/>
              <a:buChar char="§"/>
            </a:pPr>
            <a:r>
              <a:rPr lang="en-US" sz="2400" dirty="0" err="1">
                <a:latin typeface="Times New Roman" panose="02020603050405020304" pitchFamily="18" charset="0"/>
                <a:cs typeface="Times New Roman" panose="02020603050405020304" pitchFamily="18" charset="0"/>
              </a:rPr>
              <a:t>Fiedal</a:t>
            </a:r>
            <a:r>
              <a:rPr lang="en-US" sz="2400" dirty="0">
                <a:latin typeface="Times New Roman" panose="02020603050405020304" pitchFamily="18" charset="0"/>
                <a:cs typeface="Times New Roman" panose="02020603050405020304" pitchFamily="18" charset="0"/>
              </a:rPr>
              <a:t> Castro rise in </a:t>
            </a:r>
            <a:r>
              <a:rPr lang="en-US" sz="2400" dirty="0" smtClean="0">
                <a:latin typeface="Times New Roman" panose="02020603050405020304" pitchFamily="18" charset="0"/>
                <a:cs typeface="Times New Roman" panose="02020603050405020304" pitchFamily="18" charset="0"/>
              </a:rPr>
              <a:t>Cuba</a:t>
            </a:r>
          </a:p>
          <a:p>
            <a:pPr>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Vietnam war</a:t>
            </a:r>
          </a:p>
          <a:p>
            <a:pPr>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The </a:t>
            </a:r>
            <a:r>
              <a:rPr lang="en-US" sz="2400" dirty="0" err="1" smtClean="0">
                <a:latin typeface="Times New Roman" panose="02020603050405020304" pitchFamily="18" charset="0"/>
                <a:cs typeface="Times New Roman" panose="02020603050405020304" pitchFamily="18" charset="0"/>
              </a:rPr>
              <a:t>prague</a:t>
            </a:r>
            <a:r>
              <a:rPr lang="en-US" sz="2400" dirty="0" smtClean="0">
                <a:latin typeface="Times New Roman" panose="02020603050405020304" pitchFamily="18" charset="0"/>
                <a:cs typeface="Times New Roman" panose="02020603050405020304" pitchFamily="18" charset="0"/>
              </a:rPr>
              <a:t> spring</a:t>
            </a:r>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27076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BD031-EA47-4BCF-B2B9-E9F0784335A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POST WWII </a:t>
            </a:r>
            <a:r>
              <a:rPr lang="en-US" dirty="0" smtClean="0">
                <a:latin typeface="Times New Roman" panose="02020603050405020304" pitchFamily="18" charset="0"/>
                <a:cs typeface="Times New Roman" panose="02020603050405020304" pitchFamily="18" charset="0"/>
              </a:rPr>
              <a:t>ERA- IRON CURTAIN</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68ADC90-4151-4BD7-8953-1640D17D59FE}"/>
              </a:ext>
            </a:extLst>
          </p:cNvPr>
          <p:cNvSpPr>
            <a:spLocks noGrp="1"/>
          </p:cNvSpPr>
          <p:nvPr>
            <p:ph idx="1"/>
          </p:nvPr>
        </p:nvSpPr>
        <p:spPr>
          <a:xfrm>
            <a:off x="1103312" y="2052918"/>
            <a:ext cx="10424380" cy="4195481"/>
          </a:xfrm>
        </p:spPr>
        <p:txBody>
          <a:bodyPr>
            <a:normAutofit/>
          </a:bodyPr>
          <a:lstStyle/>
          <a:p>
            <a:pPr algn="just">
              <a:buFont typeface="Wingdings" panose="05000000000000000000" pitchFamily="2" charset="2"/>
              <a:buChar char="§"/>
            </a:pPr>
            <a:r>
              <a:rPr lang="en-US" sz="2600" dirty="0">
                <a:latin typeface="Times New Roman" panose="02020603050405020304" pitchFamily="18" charset="0"/>
                <a:cs typeface="Times New Roman" panose="02020603050405020304" pitchFamily="18" charset="0"/>
              </a:rPr>
              <a:t>Eastern Europe becoming communist</a:t>
            </a:r>
          </a:p>
          <a:p>
            <a:pPr algn="just">
              <a:buFont typeface="Wingdings" panose="05000000000000000000" pitchFamily="2" charset="2"/>
              <a:buChar char="§"/>
            </a:pPr>
            <a:r>
              <a:rPr lang="en-US" sz="2600" dirty="0">
                <a:latin typeface="Times New Roman" panose="02020603050405020304" pitchFamily="18" charset="0"/>
                <a:cs typeface="Times New Roman" panose="02020603050405020304" pitchFamily="18" charset="0"/>
              </a:rPr>
              <a:t>T</a:t>
            </a:r>
            <a:r>
              <a:rPr lang="en-US" sz="2600" dirty="0" smtClean="0">
                <a:latin typeface="Times New Roman" panose="02020603050405020304" pitchFamily="18" charset="0"/>
                <a:cs typeface="Times New Roman" panose="02020603050405020304" pitchFamily="18" charset="0"/>
              </a:rPr>
              <a:t>he </a:t>
            </a:r>
            <a:r>
              <a:rPr lang="en-US" sz="2600" dirty="0">
                <a:latin typeface="Times New Roman" panose="02020603050405020304" pitchFamily="18" charset="0"/>
                <a:cs typeface="Times New Roman" panose="02020603050405020304" pitchFamily="18" charset="0"/>
              </a:rPr>
              <a:t>Soviet Union had begun shaping Eastern Europe in their image, bringing the governments of many nations into line with Moscow. </a:t>
            </a:r>
          </a:p>
          <a:p>
            <a:pPr algn="just">
              <a:buFont typeface="Wingdings" panose="05000000000000000000" pitchFamily="2" charset="2"/>
              <a:buChar char="§"/>
            </a:pPr>
            <a:r>
              <a:rPr lang="en-US" sz="2600" dirty="0">
                <a:latin typeface="Times New Roman" panose="02020603050405020304" pitchFamily="18" charset="0"/>
                <a:cs typeface="Times New Roman" panose="02020603050405020304" pitchFamily="18" charset="0"/>
              </a:rPr>
              <a:t>An iron curtain has been drawn </a:t>
            </a:r>
          </a:p>
          <a:p>
            <a:pPr algn="just">
              <a:buFont typeface="Wingdings" panose="05000000000000000000" pitchFamily="2" charset="2"/>
              <a:buChar char="§"/>
            </a:pPr>
            <a:r>
              <a:rPr lang="en-US" sz="2600" dirty="0">
                <a:latin typeface="Times New Roman" panose="02020603050405020304" pitchFamily="18" charset="0"/>
                <a:cs typeface="Times New Roman" panose="02020603050405020304" pitchFamily="18" charset="0"/>
              </a:rPr>
              <a:t>O</a:t>
            </a:r>
            <a:r>
              <a:rPr lang="en-US" sz="2600" dirty="0" smtClean="0">
                <a:latin typeface="Times New Roman" panose="02020603050405020304" pitchFamily="18" charset="0"/>
                <a:cs typeface="Times New Roman" panose="02020603050405020304" pitchFamily="18" charset="0"/>
              </a:rPr>
              <a:t>n </a:t>
            </a:r>
            <a:r>
              <a:rPr lang="en-US" sz="2600" dirty="0">
                <a:latin typeface="Times New Roman" panose="02020603050405020304" pitchFamily="18" charset="0"/>
                <a:cs typeface="Times New Roman" panose="02020603050405020304" pitchFamily="18" charset="0"/>
              </a:rPr>
              <a:t>March 5, 1946, at Westminster College in Fulton, Churchill’s famous words “From Stettin in the Baltic, to Trieste in the Adriatic, </a:t>
            </a:r>
            <a:r>
              <a:rPr lang="en-US" sz="2600" b="1" dirty="0">
                <a:latin typeface="Times New Roman" panose="02020603050405020304" pitchFamily="18" charset="0"/>
                <a:cs typeface="Times New Roman" panose="02020603050405020304" pitchFamily="18" charset="0"/>
              </a:rPr>
              <a:t>an iron curtain has descended across the continent</a:t>
            </a:r>
            <a:r>
              <a:rPr lang="en-US" sz="2600" dirty="0">
                <a:latin typeface="Times New Roman" panose="02020603050405020304" pitchFamily="18" charset="0"/>
                <a:cs typeface="Times New Roman" panose="02020603050405020304" pitchFamily="18" charset="0"/>
              </a:rPr>
              <a:t>,” ushered in the </a:t>
            </a:r>
            <a:r>
              <a:rPr lang="en-US" sz="2600" i="1" dirty="0">
                <a:latin typeface="Times New Roman" panose="02020603050405020304" pitchFamily="18" charset="0"/>
                <a:cs typeface="Times New Roman" panose="02020603050405020304" pitchFamily="18" charset="0"/>
              </a:rPr>
              <a:t>cold war</a:t>
            </a:r>
            <a:r>
              <a:rPr lang="en-US" sz="2600" dirty="0">
                <a:latin typeface="Times New Roman" panose="02020603050405020304" pitchFamily="18" charset="0"/>
                <a:cs typeface="Times New Roman" panose="02020603050405020304" pitchFamily="18" charset="0"/>
              </a:rPr>
              <a:t> and framed the geo-political landscape for the next 50 years. </a:t>
            </a:r>
          </a:p>
        </p:txBody>
      </p:sp>
    </p:spTree>
    <p:extLst>
      <p:ext uri="{BB962C8B-B14F-4D97-AF65-F5344CB8AC3E}">
        <p14:creationId xmlns:p14="http://schemas.microsoft.com/office/powerpoint/2010/main" val="3693246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22B14-D20C-4A3D-8314-E544B121E3E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EVENTS HAPPENING AROUND THE WORLD</a:t>
            </a:r>
            <a:endParaRPr lang="en-US" dirty="0"/>
          </a:p>
        </p:txBody>
      </p:sp>
      <p:sp>
        <p:nvSpPr>
          <p:cNvPr id="3" name="Content Placeholder 2">
            <a:extLst>
              <a:ext uri="{FF2B5EF4-FFF2-40B4-BE49-F238E27FC236}">
                <a16:creationId xmlns:a16="http://schemas.microsoft.com/office/drawing/2014/main" id="{8A560BAD-F1FA-4D8A-A644-3CF93E30720C}"/>
              </a:ext>
            </a:extLst>
          </p:cNvPr>
          <p:cNvSpPr>
            <a:spLocks noGrp="1"/>
          </p:cNvSpPr>
          <p:nvPr>
            <p:ph idx="1"/>
          </p:nvPr>
        </p:nvSpPr>
        <p:spPr>
          <a:xfrm>
            <a:off x="234461" y="1845734"/>
            <a:ext cx="11543323" cy="4023360"/>
          </a:xfrm>
        </p:spPr>
        <p:txBody>
          <a:bodyPr>
            <a:noAutofit/>
          </a:bodyPr>
          <a:lstStyle/>
          <a:p>
            <a:pPr>
              <a:buFont typeface="Wingdings" panose="05000000000000000000" pitchFamily="2" charset="2"/>
              <a:buChar char="§"/>
            </a:pPr>
            <a:r>
              <a:rPr lang="en-US" sz="2200" b="1" dirty="0">
                <a:latin typeface="Times New Roman" panose="02020603050405020304" pitchFamily="18" charset="0"/>
                <a:cs typeface="Times New Roman" panose="02020603050405020304" pitchFamily="18" charset="0"/>
              </a:rPr>
              <a:t>Greece Civil War 1946-1949</a:t>
            </a:r>
          </a:p>
          <a:p>
            <a:pPr algn="just">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USSR supporting the communist opposition group while the US poured money, provided weapons and other military support to the Greece government. With the support of the UK and US, </a:t>
            </a:r>
            <a:r>
              <a:rPr lang="en-US" sz="2200" b="1" dirty="0">
                <a:latin typeface="Times New Roman" panose="02020603050405020304" pitchFamily="18" charset="0"/>
                <a:cs typeface="Times New Roman" panose="02020603050405020304" pitchFamily="18" charset="0"/>
              </a:rPr>
              <a:t>the Greek government forces ultimately prevailed. </a:t>
            </a:r>
          </a:p>
          <a:p>
            <a:pPr>
              <a:buFont typeface="Wingdings" panose="05000000000000000000" pitchFamily="2" charset="2"/>
              <a:buChar char="§"/>
            </a:pPr>
            <a:r>
              <a:rPr lang="en-US" sz="2200" b="1" dirty="0">
                <a:latin typeface="Times New Roman" panose="02020603050405020304" pitchFamily="18" charset="0"/>
                <a:cs typeface="Times New Roman" panose="02020603050405020304" pitchFamily="18" charset="0"/>
              </a:rPr>
              <a:t>War in Korean Peninsula</a:t>
            </a:r>
          </a:p>
          <a:p>
            <a:pPr algn="just">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The </a:t>
            </a:r>
            <a:r>
              <a:rPr lang="en-US" sz="2200" b="1" dirty="0">
                <a:latin typeface="Times New Roman" panose="02020603050405020304" pitchFamily="18" charset="0"/>
                <a:cs typeface="Times New Roman" panose="02020603050405020304" pitchFamily="18" charset="0"/>
              </a:rPr>
              <a:t>Korean War</a:t>
            </a:r>
            <a:r>
              <a:rPr lang="en-US" sz="2200" dirty="0">
                <a:latin typeface="Times New Roman" panose="02020603050405020304" pitchFamily="18" charset="0"/>
                <a:cs typeface="Times New Roman" panose="02020603050405020304" pitchFamily="18" charset="0"/>
              </a:rPr>
              <a:t> was fought between North Korea and South Korea from 1950 to 1953. South Korea is supported by the US through the UN .</a:t>
            </a:r>
          </a:p>
          <a:p>
            <a:pPr>
              <a:buFont typeface="Wingdings" panose="05000000000000000000" pitchFamily="2" charset="2"/>
              <a:buChar char="§"/>
            </a:pPr>
            <a:r>
              <a:rPr lang="en-US" sz="2200" b="1" dirty="0">
                <a:latin typeface="Times New Roman" panose="02020603050405020304" pitchFamily="18" charset="0"/>
                <a:cs typeface="Times New Roman" panose="02020603050405020304" pitchFamily="18" charset="0"/>
              </a:rPr>
              <a:t>Berlin Crisis</a:t>
            </a:r>
          </a:p>
          <a:p>
            <a:pPr algn="just">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The crisis started on June 24, 1948, when Soviet forces blockaded rail, road, and water access to Allied-controlled areas of Berlin. The United States and United Kingdom responded by airlifting food and fuel to Berlin from Allied airbases in western Germany. The crisis ended on May 12, 1949, when Soviet forces lifted the blockade on land access to western Berlin.</a:t>
            </a:r>
          </a:p>
        </p:txBody>
      </p:sp>
    </p:spTree>
    <p:extLst>
      <p:ext uri="{BB962C8B-B14F-4D97-AF65-F5344CB8AC3E}">
        <p14:creationId xmlns:p14="http://schemas.microsoft.com/office/powerpoint/2010/main" val="958632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1200" y="54709"/>
            <a:ext cx="10628923" cy="6283568"/>
          </a:xfrm>
        </p:spPr>
      </p:pic>
    </p:spTree>
    <p:extLst>
      <p:ext uri="{BB962C8B-B14F-4D97-AF65-F5344CB8AC3E}">
        <p14:creationId xmlns:p14="http://schemas.microsoft.com/office/powerpoint/2010/main" val="3227428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F3752-EE4A-4E42-9445-65DE4D1E8F81}"/>
              </a:ext>
            </a:extLst>
          </p:cNvPr>
          <p:cNvSpPr>
            <a:spLocks noGrp="1"/>
          </p:cNvSpPr>
          <p:nvPr>
            <p:ph type="title"/>
          </p:nvPr>
        </p:nvSpPr>
        <p:spPr>
          <a:xfrm>
            <a:off x="1097280" y="286604"/>
            <a:ext cx="10058400" cy="1170238"/>
          </a:xfrm>
        </p:spPr>
        <p:txBody>
          <a:bodyPr/>
          <a:lstStyle/>
          <a:p>
            <a:r>
              <a:rPr lang="en-US" dirty="0">
                <a:latin typeface="Times New Roman" panose="02020603050405020304" pitchFamily="18" charset="0"/>
                <a:cs typeface="Times New Roman" panose="02020603050405020304" pitchFamily="18" charset="0"/>
              </a:rPr>
              <a:t>Nuclear Arms Race kicked off</a:t>
            </a:r>
          </a:p>
        </p:txBody>
      </p:sp>
      <p:sp>
        <p:nvSpPr>
          <p:cNvPr id="3" name="Content Placeholder 2">
            <a:extLst>
              <a:ext uri="{FF2B5EF4-FFF2-40B4-BE49-F238E27FC236}">
                <a16:creationId xmlns:a16="http://schemas.microsoft.com/office/drawing/2014/main" id="{E4C56375-9F8C-4C90-9BF6-5FC8004C3471}"/>
              </a:ext>
            </a:extLst>
          </p:cNvPr>
          <p:cNvSpPr>
            <a:spLocks noGrp="1"/>
          </p:cNvSpPr>
          <p:nvPr>
            <p:ph idx="1"/>
          </p:nvPr>
        </p:nvSpPr>
        <p:spPr>
          <a:xfrm>
            <a:off x="570523" y="1883508"/>
            <a:ext cx="10800861" cy="4703272"/>
          </a:xfrm>
        </p:spPr>
        <p:txBody>
          <a:bodyPr>
            <a:normAutofit/>
          </a:bodyPr>
          <a:lstStyle/>
          <a:p>
            <a:pPr algn="jus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From Aug 1945, it was soviet policy </a:t>
            </a:r>
            <a:r>
              <a:rPr lang="en-US" sz="2400" b="1" dirty="0">
                <a:latin typeface="Times New Roman" panose="02020603050405020304" pitchFamily="18" charset="0"/>
                <a:cs typeface="Times New Roman" panose="02020603050405020304" pitchFamily="18" charset="0"/>
              </a:rPr>
              <a:t>to destroy the American atomic monopoly </a:t>
            </a:r>
            <a:r>
              <a:rPr lang="en-US" sz="2400" dirty="0">
                <a:latin typeface="Times New Roman" panose="02020603050405020304" pitchFamily="18" charset="0"/>
                <a:cs typeface="Times New Roman" panose="02020603050405020304" pitchFamily="18" charset="0"/>
              </a:rPr>
              <a:t>in the shortest possible time. On 29 August 1949, the Soviet Union secretly conducted its first successful weapon test.it was  alarming for U.S. strategists by the fact that it occurred one-to-four years sooner than analysts </a:t>
            </a:r>
            <a:r>
              <a:rPr lang="en-US" sz="2400" dirty="0" smtClean="0">
                <a:latin typeface="Times New Roman" panose="02020603050405020304" pitchFamily="18" charset="0"/>
                <a:cs typeface="Times New Roman" panose="02020603050405020304" pitchFamily="18" charset="0"/>
              </a:rPr>
              <a:t>had expected.</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The discovery that the United States had lost its nuclear monopoly created alarm about falling behind Moscow and a resolve to stay ahead. </a:t>
            </a:r>
            <a:endParaRPr lang="en-US" sz="2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 On 31</a:t>
            </a:r>
            <a:r>
              <a:rPr lang="en-US" sz="2400" baseline="30000" dirty="0">
                <a:latin typeface="Times New Roman" panose="02020603050405020304" pitchFamily="18" charset="0"/>
                <a:cs typeface="Times New Roman" panose="02020603050405020304" pitchFamily="18" charset="0"/>
              </a:rPr>
              <a:t>st</a:t>
            </a:r>
            <a:r>
              <a:rPr lang="en-US" sz="2400" dirty="0">
                <a:latin typeface="Times New Roman" panose="02020603050405020304" pitchFamily="18" charset="0"/>
                <a:cs typeface="Times New Roman" panose="02020603050405020304" pitchFamily="18" charset="0"/>
              </a:rPr>
              <a:t> 1950 January, the US decided to authorize </a:t>
            </a:r>
            <a:r>
              <a:rPr lang="en-US" sz="2400" b="1" dirty="0">
                <a:latin typeface="Times New Roman" panose="02020603050405020304" pitchFamily="18" charset="0"/>
                <a:cs typeface="Times New Roman" panose="02020603050405020304" pitchFamily="18" charset="0"/>
              </a:rPr>
              <a:t>a thermonuclear weapons program.</a:t>
            </a:r>
          </a:p>
          <a:p>
            <a:pPr algn="just">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On November 1, 1952. the US tested first thermonuclear device. It was followed by the USSR hydrogen explosion on Aug 12, 1953. </a:t>
            </a:r>
          </a:p>
          <a:p>
            <a:endParaRPr lang="en-US" dirty="0"/>
          </a:p>
        </p:txBody>
      </p:sp>
    </p:spTree>
    <p:extLst>
      <p:ext uri="{BB962C8B-B14F-4D97-AF65-F5344CB8AC3E}">
        <p14:creationId xmlns:p14="http://schemas.microsoft.com/office/powerpoint/2010/main" val="3271956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78788"/>
            <a:ext cx="10058400" cy="1450757"/>
          </a:xfrm>
        </p:spPr>
        <p:txBody>
          <a:bodyPr/>
          <a:lstStyle/>
          <a:p>
            <a:r>
              <a:rPr lang="en-US" dirty="0">
                <a:latin typeface="Times New Roman" panose="02020603050405020304" pitchFamily="18" charset="0"/>
                <a:cs typeface="Times New Roman" panose="02020603050405020304" pitchFamily="18" charset="0"/>
              </a:rPr>
              <a:t>THE ATOMIC AGE: HOW DID THE WORLD BECOME NUCLEAR?</a:t>
            </a:r>
          </a:p>
        </p:txBody>
      </p:sp>
      <p:sp>
        <p:nvSpPr>
          <p:cNvPr id="3" name="Content Placeholder 2"/>
          <p:cNvSpPr>
            <a:spLocks noGrp="1"/>
          </p:cNvSpPr>
          <p:nvPr>
            <p:ph idx="1"/>
          </p:nvPr>
        </p:nvSpPr>
        <p:spPr>
          <a:xfrm>
            <a:off x="1103312" y="2052918"/>
            <a:ext cx="9652512" cy="4642350"/>
          </a:xfrm>
        </p:spPr>
        <p:txBody>
          <a:bodyPr>
            <a:noAutofit/>
          </a:bodyPr>
          <a:lstStyle/>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MANHATTAN PROJECT</a:t>
            </a:r>
          </a:p>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SCIENCE OF NUCLEAR WEAPONS</a:t>
            </a:r>
          </a:p>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HIROSHIMA AND NAGASAKI</a:t>
            </a:r>
          </a:p>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ERA OF COLD WAR</a:t>
            </a:r>
          </a:p>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NUCLEAR ARMS RACE</a:t>
            </a:r>
          </a:p>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HOW CLOSE THE WORLD CAME TO NUCLEAR WARS</a:t>
            </a:r>
          </a:p>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ARMS CONTROL AND DISARMAMENT</a:t>
            </a:r>
          </a:p>
        </p:txBody>
      </p:sp>
    </p:spTree>
    <p:extLst>
      <p:ext uri="{BB962C8B-B14F-4D97-AF65-F5344CB8AC3E}">
        <p14:creationId xmlns:p14="http://schemas.microsoft.com/office/powerpoint/2010/main" val="1017983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44903"/>
            <a:ext cx="9404723" cy="1050618"/>
          </a:xfrm>
        </p:spPr>
        <p:txBody>
          <a:bodyPr/>
          <a:lstStyle/>
          <a:p>
            <a:r>
              <a:rPr lang="en-US" dirty="0">
                <a:latin typeface="Times New Roman" panose="02020603050405020304" pitchFamily="18" charset="0"/>
                <a:cs typeface="Times New Roman" panose="02020603050405020304" pitchFamily="18" charset="0"/>
              </a:rPr>
              <a:t>Nuclear Arms Race</a:t>
            </a:r>
          </a:p>
        </p:txBody>
      </p:sp>
      <p:sp>
        <p:nvSpPr>
          <p:cNvPr id="3" name="Content Placeholder 2"/>
          <p:cNvSpPr>
            <a:spLocks noGrp="1"/>
          </p:cNvSpPr>
          <p:nvPr>
            <p:ph idx="1"/>
          </p:nvPr>
        </p:nvSpPr>
        <p:spPr>
          <a:xfrm>
            <a:off x="646112" y="1852246"/>
            <a:ext cx="10146934" cy="1371401"/>
          </a:xfrm>
        </p:spPr>
        <p:txBody>
          <a:bodyPr>
            <a:normAutofit fontScale="92500"/>
          </a:bodyPr>
          <a:lstStyle/>
          <a:p>
            <a:pPr algn="jus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In the year 1945, there </a:t>
            </a:r>
            <a:r>
              <a:rPr lang="en-US" sz="2400" b="1" dirty="0">
                <a:latin typeface="Times New Roman" panose="02020603050405020304" pitchFamily="18" charset="0"/>
                <a:cs typeface="Times New Roman" panose="02020603050405020304" pitchFamily="18" charset="0"/>
              </a:rPr>
              <a:t>was only six nuclear weapons </a:t>
            </a:r>
            <a:r>
              <a:rPr lang="en-US" sz="2400" dirty="0">
                <a:latin typeface="Times New Roman" panose="02020603050405020304" pitchFamily="18" charset="0"/>
                <a:cs typeface="Times New Roman" panose="02020603050405020304" pitchFamily="18" charset="0"/>
              </a:rPr>
              <a:t>in the possession of the US.</a:t>
            </a:r>
          </a:p>
          <a:p>
            <a:pPr algn="jus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By 1990, this figure has surged to 59000 nuclear arsenals and spread to more than 5 countries. </a:t>
            </a:r>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68846189"/>
              </p:ext>
            </p:extLst>
          </p:nvPr>
        </p:nvGraphicFramePr>
        <p:xfrm>
          <a:off x="646112" y="2922954"/>
          <a:ext cx="10623672" cy="3432815"/>
        </p:xfrm>
        <a:graphic>
          <a:graphicData uri="http://schemas.openxmlformats.org/drawingml/2006/table">
            <a:tbl>
              <a:tblPr firstRow="1" bandRow="1">
                <a:tableStyleId>{72833802-FEF1-4C79-8D5D-14CF1EAF98D9}</a:tableStyleId>
              </a:tblPr>
              <a:tblGrid>
                <a:gridCol w="1327959">
                  <a:extLst>
                    <a:ext uri="{9D8B030D-6E8A-4147-A177-3AD203B41FA5}">
                      <a16:colId xmlns:a16="http://schemas.microsoft.com/office/drawing/2014/main" val="3610451699"/>
                    </a:ext>
                  </a:extLst>
                </a:gridCol>
                <a:gridCol w="1327959">
                  <a:extLst>
                    <a:ext uri="{9D8B030D-6E8A-4147-A177-3AD203B41FA5}">
                      <a16:colId xmlns:a16="http://schemas.microsoft.com/office/drawing/2014/main" val="2757157407"/>
                    </a:ext>
                  </a:extLst>
                </a:gridCol>
                <a:gridCol w="1327959">
                  <a:extLst>
                    <a:ext uri="{9D8B030D-6E8A-4147-A177-3AD203B41FA5}">
                      <a16:colId xmlns:a16="http://schemas.microsoft.com/office/drawing/2014/main" val="3964463493"/>
                    </a:ext>
                  </a:extLst>
                </a:gridCol>
                <a:gridCol w="1327959">
                  <a:extLst>
                    <a:ext uri="{9D8B030D-6E8A-4147-A177-3AD203B41FA5}">
                      <a16:colId xmlns:a16="http://schemas.microsoft.com/office/drawing/2014/main" val="1908527543"/>
                    </a:ext>
                  </a:extLst>
                </a:gridCol>
                <a:gridCol w="1327959">
                  <a:extLst>
                    <a:ext uri="{9D8B030D-6E8A-4147-A177-3AD203B41FA5}">
                      <a16:colId xmlns:a16="http://schemas.microsoft.com/office/drawing/2014/main" val="1063864042"/>
                    </a:ext>
                  </a:extLst>
                </a:gridCol>
                <a:gridCol w="1327959">
                  <a:extLst>
                    <a:ext uri="{9D8B030D-6E8A-4147-A177-3AD203B41FA5}">
                      <a16:colId xmlns:a16="http://schemas.microsoft.com/office/drawing/2014/main" val="1008282721"/>
                    </a:ext>
                  </a:extLst>
                </a:gridCol>
                <a:gridCol w="1327959">
                  <a:extLst>
                    <a:ext uri="{9D8B030D-6E8A-4147-A177-3AD203B41FA5}">
                      <a16:colId xmlns:a16="http://schemas.microsoft.com/office/drawing/2014/main" val="2127530437"/>
                    </a:ext>
                  </a:extLst>
                </a:gridCol>
                <a:gridCol w="1327959">
                  <a:extLst>
                    <a:ext uri="{9D8B030D-6E8A-4147-A177-3AD203B41FA5}">
                      <a16:colId xmlns:a16="http://schemas.microsoft.com/office/drawing/2014/main" val="1924888467"/>
                    </a:ext>
                  </a:extLst>
                </a:gridCol>
              </a:tblGrid>
              <a:tr h="423949">
                <a:tc gridSpan="8">
                  <a:txBody>
                    <a:bodyPr/>
                    <a:lstStyle/>
                    <a:p>
                      <a:pPr algn="ctr"/>
                      <a:r>
                        <a:rPr lang="en-US" b="1" dirty="0">
                          <a:highlight>
                            <a:srgbClr val="000000"/>
                          </a:highlight>
                        </a:rPr>
                        <a:t>NUCLEAR ARSENALS SINCE 1945</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69809360"/>
                  </a:ext>
                </a:extLst>
              </a:tr>
              <a:tr h="429838">
                <a:tc>
                  <a:txBody>
                    <a:bodyPr/>
                    <a:lstStyle/>
                    <a:p>
                      <a:endParaRPr lang="en-US" dirty="0"/>
                    </a:p>
                  </a:txBody>
                  <a:tcPr/>
                </a:tc>
                <a:tc>
                  <a:txBody>
                    <a:bodyPr/>
                    <a:lstStyle/>
                    <a:p>
                      <a:r>
                        <a:rPr lang="en-US" b="1" dirty="0"/>
                        <a:t>1945</a:t>
                      </a:r>
                    </a:p>
                  </a:txBody>
                  <a:tcPr/>
                </a:tc>
                <a:tc>
                  <a:txBody>
                    <a:bodyPr/>
                    <a:lstStyle/>
                    <a:p>
                      <a:r>
                        <a:rPr lang="en-US" b="1" dirty="0"/>
                        <a:t>1950</a:t>
                      </a:r>
                    </a:p>
                  </a:txBody>
                  <a:tcPr/>
                </a:tc>
                <a:tc>
                  <a:txBody>
                    <a:bodyPr/>
                    <a:lstStyle/>
                    <a:p>
                      <a:r>
                        <a:rPr lang="en-US" b="1" dirty="0"/>
                        <a:t>1955</a:t>
                      </a:r>
                    </a:p>
                  </a:txBody>
                  <a:tcPr/>
                </a:tc>
                <a:tc>
                  <a:txBody>
                    <a:bodyPr/>
                    <a:lstStyle/>
                    <a:p>
                      <a:r>
                        <a:rPr lang="en-US" b="1" dirty="0"/>
                        <a:t>1960</a:t>
                      </a:r>
                    </a:p>
                  </a:txBody>
                  <a:tcPr/>
                </a:tc>
                <a:tc>
                  <a:txBody>
                    <a:bodyPr/>
                    <a:lstStyle/>
                    <a:p>
                      <a:r>
                        <a:rPr lang="en-US" b="1" dirty="0"/>
                        <a:t>1970</a:t>
                      </a:r>
                    </a:p>
                  </a:txBody>
                  <a:tcPr/>
                </a:tc>
                <a:tc>
                  <a:txBody>
                    <a:bodyPr/>
                    <a:lstStyle/>
                    <a:p>
                      <a:r>
                        <a:rPr lang="en-US" b="1" dirty="0"/>
                        <a:t>1985</a:t>
                      </a:r>
                    </a:p>
                  </a:txBody>
                  <a:tcPr/>
                </a:tc>
                <a:tc>
                  <a:txBody>
                    <a:bodyPr/>
                    <a:lstStyle/>
                    <a:p>
                      <a:r>
                        <a:rPr lang="en-US" b="1" dirty="0"/>
                        <a:t>1990</a:t>
                      </a:r>
                    </a:p>
                  </a:txBody>
                  <a:tcPr/>
                </a:tc>
                <a:extLst>
                  <a:ext uri="{0D108BD9-81ED-4DB2-BD59-A6C34878D82A}">
                    <a16:rowId xmlns:a16="http://schemas.microsoft.com/office/drawing/2014/main" val="1145616203"/>
                  </a:ext>
                </a:extLst>
              </a:tr>
              <a:tr h="429838">
                <a:tc>
                  <a:txBody>
                    <a:bodyPr/>
                    <a:lstStyle/>
                    <a:p>
                      <a:r>
                        <a:rPr lang="en-US" sz="2200" dirty="0"/>
                        <a:t>USA</a:t>
                      </a:r>
                    </a:p>
                  </a:txBody>
                  <a:tcPr/>
                </a:tc>
                <a:tc>
                  <a:txBody>
                    <a:bodyPr/>
                    <a:lstStyle/>
                    <a:p>
                      <a:r>
                        <a:rPr lang="en-US" sz="2200" dirty="0"/>
                        <a:t>6</a:t>
                      </a:r>
                    </a:p>
                  </a:txBody>
                  <a:tcPr/>
                </a:tc>
                <a:tc>
                  <a:txBody>
                    <a:bodyPr/>
                    <a:lstStyle/>
                    <a:p>
                      <a:r>
                        <a:rPr lang="en-US" sz="2200" dirty="0"/>
                        <a:t>369</a:t>
                      </a:r>
                    </a:p>
                  </a:txBody>
                  <a:tcPr/>
                </a:tc>
                <a:tc>
                  <a:txBody>
                    <a:bodyPr/>
                    <a:lstStyle/>
                    <a:p>
                      <a:r>
                        <a:rPr lang="en-US" sz="2200" dirty="0"/>
                        <a:t>3057</a:t>
                      </a:r>
                    </a:p>
                  </a:txBody>
                  <a:tcPr/>
                </a:tc>
                <a:tc>
                  <a:txBody>
                    <a:bodyPr/>
                    <a:lstStyle/>
                    <a:p>
                      <a:r>
                        <a:rPr lang="en-US" sz="2200" dirty="0"/>
                        <a:t>20,434</a:t>
                      </a:r>
                    </a:p>
                  </a:txBody>
                  <a:tcPr/>
                </a:tc>
                <a:tc>
                  <a:txBody>
                    <a:bodyPr/>
                    <a:lstStyle/>
                    <a:p>
                      <a:r>
                        <a:rPr lang="en-US" sz="2200" dirty="0"/>
                        <a:t>26,662</a:t>
                      </a:r>
                    </a:p>
                  </a:txBody>
                  <a:tcPr/>
                </a:tc>
                <a:tc>
                  <a:txBody>
                    <a:bodyPr/>
                    <a:lstStyle/>
                    <a:p>
                      <a:r>
                        <a:rPr lang="en-US" sz="2200" dirty="0"/>
                        <a:t>24,327</a:t>
                      </a:r>
                    </a:p>
                  </a:txBody>
                  <a:tcPr/>
                </a:tc>
                <a:tc>
                  <a:txBody>
                    <a:bodyPr/>
                    <a:lstStyle/>
                    <a:p>
                      <a:r>
                        <a:rPr lang="en-US" sz="2200" dirty="0"/>
                        <a:t>21,004</a:t>
                      </a:r>
                    </a:p>
                  </a:txBody>
                  <a:tcPr/>
                </a:tc>
                <a:extLst>
                  <a:ext uri="{0D108BD9-81ED-4DB2-BD59-A6C34878D82A}">
                    <a16:rowId xmlns:a16="http://schemas.microsoft.com/office/drawing/2014/main" val="550086429"/>
                  </a:ext>
                </a:extLst>
              </a:tr>
              <a:tr h="429838">
                <a:tc>
                  <a:txBody>
                    <a:bodyPr/>
                    <a:lstStyle/>
                    <a:p>
                      <a:r>
                        <a:rPr lang="en-US" sz="2200" dirty="0"/>
                        <a:t>USSR</a:t>
                      </a:r>
                    </a:p>
                  </a:txBody>
                  <a:tcPr/>
                </a:tc>
                <a:tc>
                  <a:txBody>
                    <a:bodyPr/>
                    <a:lstStyle/>
                    <a:p>
                      <a:r>
                        <a:rPr lang="en-US" sz="2200" dirty="0"/>
                        <a:t>-</a:t>
                      </a:r>
                    </a:p>
                  </a:txBody>
                  <a:tcPr/>
                </a:tc>
                <a:tc>
                  <a:txBody>
                    <a:bodyPr/>
                    <a:lstStyle/>
                    <a:p>
                      <a:r>
                        <a:rPr lang="en-US" sz="2200" dirty="0"/>
                        <a:t>5</a:t>
                      </a:r>
                    </a:p>
                  </a:txBody>
                  <a:tcPr/>
                </a:tc>
                <a:tc>
                  <a:txBody>
                    <a:bodyPr/>
                    <a:lstStyle/>
                    <a:p>
                      <a:r>
                        <a:rPr lang="en-US" sz="2200" dirty="0"/>
                        <a:t>200</a:t>
                      </a:r>
                    </a:p>
                  </a:txBody>
                  <a:tcPr/>
                </a:tc>
                <a:tc>
                  <a:txBody>
                    <a:bodyPr/>
                    <a:lstStyle/>
                    <a:p>
                      <a:r>
                        <a:rPr lang="en-US" sz="2200" dirty="0"/>
                        <a:t>1605</a:t>
                      </a:r>
                    </a:p>
                  </a:txBody>
                  <a:tcPr/>
                </a:tc>
                <a:tc>
                  <a:txBody>
                    <a:bodyPr/>
                    <a:lstStyle/>
                    <a:p>
                      <a:r>
                        <a:rPr lang="en-US" sz="2200" dirty="0"/>
                        <a:t>11,643</a:t>
                      </a:r>
                    </a:p>
                  </a:txBody>
                  <a:tcPr/>
                </a:tc>
                <a:tc>
                  <a:txBody>
                    <a:bodyPr/>
                    <a:lstStyle/>
                    <a:p>
                      <a:r>
                        <a:rPr lang="en-US" sz="2200" dirty="0"/>
                        <a:t>39,197</a:t>
                      </a:r>
                    </a:p>
                  </a:txBody>
                  <a:tcPr/>
                </a:tc>
                <a:tc>
                  <a:txBody>
                    <a:bodyPr/>
                    <a:lstStyle/>
                    <a:p>
                      <a:r>
                        <a:rPr lang="en-US" sz="2200" dirty="0"/>
                        <a:t>37,000</a:t>
                      </a:r>
                    </a:p>
                  </a:txBody>
                  <a:tcPr/>
                </a:tc>
                <a:extLst>
                  <a:ext uri="{0D108BD9-81ED-4DB2-BD59-A6C34878D82A}">
                    <a16:rowId xmlns:a16="http://schemas.microsoft.com/office/drawing/2014/main" val="2453544860"/>
                  </a:ext>
                </a:extLst>
              </a:tr>
              <a:tr h="429838">
                <a:tc>
                  <a:txBody>
                    <a:bodyPr/>
                    <a:lstStyle/>
                    <a:p>
                      <a:r>
                        <a:rPr lang="en-US" sz="2200" dirty="0"/>
                        <a:t>UK</a:t>
                      </a:r>
                    </a:p>
                  </a:txBody>
                  <a:tcPr/>
                </a:tc>
                <a:tc>
                  <a:txBody>
                    <a:bodyPr/>
                    <a:lstStyle/>
                    <a:p>
                      <a:r>
                        <a:rPr lang="en-US" sz="2200" dirty="0"/>
                        <a:t>-</a:t>
                      </a:r>
                    </a:p>
                  </a:txBody>
                  <a:tcPr/>
                </a:tc>
                <a:tc>
                  <a:txBody>
                    <a:bodyPr/>
                    <a:lstStyle/>
                    <a:p>
                      <a:endParaRPr lang="en-US" sz="2200"/>
                    </a:p>
                  </a:txBody>
                  <a:tcPr/>
                </a:tc>
                <a:tc>
                  <a:txBody>
                    <a:bodyPr/>
                    <a:lstStyle/>
                    <a:p>
                      <a:r>
                        <a:rPr lang="en-US" sz="2200" dirty="0"/>
                        <a:t>10</a:t>
                      </a:r>
                    </a:p>
                  </a:txBody>
                  <a:tcPr/>
                </a:tc>
                <a:tc>
                  <a:txBody>
                    <a:bodyPr/>
                    <a:lstStyle/>
                    <a:p>
                      <a:r>
                        <a:rPr lang="en-US" sz="2200" dirty="0"/>
                        <a:t>30</a:t>
                      </a:r>
                    </a:p>
                  </a:txBody>
                  <a:tcPr/>
                </a:tc>
                <a:tc>
                  <a:txBody>
                    <a:bodyPr/>
                    <a:lstStyle/>
                    <a:p>
                      <a:r>
                        <a:rPr lang="en-US" sz="2200" dirty="0"/>
                        <a:t>280</a:t>
                      </a:r>
                    </a:p>
                  </a:txBody>
                  <a:tcPr/>
                </a:tc>
                <a:tc>
                  <a:txBody>
                    <a:bodyPr/>
                    <a:lstStyle/>
                    <a:p>
                      <a:r>
                        <a:rPr lang="en-US" sz="2200" dirty="0"/>
                        <a:t>300</a:t>
                      </a:r>
                    </a:p>
                  </a:txBody>
                  <a:tcPr/>
                </a:tc>
                <a:tc>
                  <a:txBody>
                    <a:bodyPr/>
                    <a:lstStyle/>
                    <a:p>
                      <a:r>
                        <a:rPr lang="en-US" sz="2200" dirty="0"/>
                        <a:t>300</a:t>
                      </a:r>
                    </a:p>
                  </a:txBody>
                  <a:tcPr/>
                </a:tc>
                <a:extLst>
                  <a:ext uri="{0D108BD9-81ED-4DB2-BD59-A6C34878D82A}">
                    <a16:rowId xmlns:a16="http://schemas.microsoft.com/office/drawing/2014/main" val="378451417"/>
                  </a:ext>
                </a:extLst>
              </a:tr>
              <a:tr h="429838">
                <a:tc>
                  <a:txBody>
                    <a:bodyPr/>
                    <a:lstStyle/>
                    <a:p>
                      <a:r>
                        <a:rPr lang="en-US" sz="2200" dirty="0"/>
                        <a:t>FRANC</a:t>
                      </a:r>
                    </a:p>
                  </a:txBody>
                  <a:tcPr/>
                </a:tc>
                <a:tc>
                  <a:txBody>
                    <a:bodyPr/>
                    <a:lstStyle/>
                    <a:p>
                      <a:r>
                        <a:rPr lang="en-US" sz="2200" dirty="0"/>
                        <a:t>-</a:t>
                      </a:r>
                    </a:p>
                  </a:txBody>
                  <a:tcPr/>
                </a:tc>
                <a:tc>
                  <a:txBody>
                    <a:bodyPr/>
                    <a:lstStyle/>
                    <a:p>
                      <a:endParaRPr lang="en-US" sz="2200"/>
                    </a:p>
                  </a:txBody>
                  <a:tcPr/>
                </a:tc>
                <a:tc>
                  <a:txBody>
                    <a:bodyPr/>
                    <a:lstStyle/>
                    <a:p>
                      <a:endParaRPr lang="en-US" sz="2200"/>
                    </a:p>
                  </a:txBody>
                  <a:tcPr/>
                </a:tc>
                <a:tc>
                  <a:txBody>
                    <a:bodyPr/>
                    <a:lstStyle/>
                    <a:p>
                      <a:endParaRPr lang="en-US" sz="2200"/>
                    </a:p>
                  </a:txBody>
                  <a:tcPr/>
                </a:tc>
                <a:tc>
                  <a:txBody>
                    <a:bodyPr/>
                    <a:lstStyle/>
                    <a:p>
                      <a:r>
                        <a:rPr lang="en-US" sz="2200" dirty="0"/>
                        <a:t>36</a:t>
                      </a:r>
                    </a:p>
                  </a:txBody>
                  <a:tcPr/>
                </a:tc>
                <a:tc>
                  <a:txBody>
                    <a:bodyPr/>
                    <a:lstStyle/>
                    <a:p>
                      <a:r>
                        <a:rPr lang="en-US" sz="2200" dirty="0"/>
                        <a:t>360</a:t>
                      </a:r>
                    </a:p>
                  </a:txBody>
                  <a:tcPr/>
                </a:tc>
                <a:tc>
                  <a:txBody>
                    <a:bodyPr/>
                    <a:lstStyle/>
                    <a:p>
                      <a:r>
                        <a:rPr lang="en-US" sz="2200" dirty="0"/>
                        <a:t>505</a:t>
                      </a:r>
                    </a:p>
                  </a:txBody>
                  <a:tcPr/>
                </a:tc>
                <a:extLst>
                  <a:ext uri="{0D108BD9-81ED-4DB2-BD59-A6C34878D82A}">
                    <a16:rowId xmlns:a16="http://schemas.microsoft.com/office/drawing/2014/main" val="3228974899"/>
                  </a:ext>
                </a:extLst>
              </a:tr>
              <a:tr h="429838">
                <a:tc>
                  <a:txBody>
                    <a:bodyPr/>
                    <a:lstStyle/>
                    <a:p>
                      <a:r>
                        <a:rPr lang="en-US" sz="2200" dirty="0"/>
                        <a:t>CHINA</a:t>
                      </a:r>
                    </a:p>
                  </a:txBody>
                  <a:tcPr/>
                </a:tc>
                <a:tc>
                  <a:txBody>
                    <a:bodyPr/>
                    <a:lstStyle/>
                    <a:p>
                      <a:r>
                        <a:rPr lang="en-US" sz="2200" dirty="0"/>
                        <a:t>-</a:t>
                      </a:r>
                    </a:p>
                  </a:txBody>
                  <a:tcPr/>
                </a:tc>
                <a:tc>
                  <a:txBody>
                    <a:bodyPr/>
                    <a:lstStyle/>
                    <a:p>
                      <a:endParaRPr lang="en-US" sz="2200"/>
                    </a:p>
                  </a:txBody>
                  <a:tcPr/>
                </a:tc>
                <a:tc>
                  <a:txBody>
                    <a:bodyPr/>
                    <a:lstStyle/>
                    <a:p>
                      <a:endParaRPr lang="en-US" sz="2200"/>
                    </a:p>
                  </a:txBody>
                  <a:tcPr/>
                </a:tc>
                <a:tc>
                  <a:txBody>
                    <a:bodyPr/>
                    <a:lstStyle/>
                    <a:p>
                      <a:endParaRPr lang="en-US" sz="2200"/>
                    </a:p>
                  </a:txBody>
                  <a:tcPr/>
                </a:tc>
                <a:tc>
                  <a:txBody>
                    <a:bodyPr/>
                    <a:lstStyle/>
                    <a:p>
                      <a:r>
                        <a:rPr lang="en-US" sz="2200" dirty="0"/>
                        <a:t>75</a:t>
                      </a:r>
                    </a:p>
                  </a:txBody>
                  <a:tcPr/>
                </a:tc>
                <a:tc>
                  <a:txBody>
                    <a:bodyPr/>
                    <a:lstStyle/>
                    <a:p>
                      <a:r>
                        <a:rPr lang="en-US" sz="2200" dirty="0"/>
                        <a:t>425</a:t>
                      </a:r>
                    </a:p>
                  </a:txBody>
                  <a:tcPr/>
                </a:tc>
                <a:tc>
                  <a:txBody>
                    <a:bodyPr/>
                    <a:lstStyle/>
                    <a:p>
                      <a:r>
                        <a:rPr lang="en-US" sz="2200" dirty="0"/>
                        <a:t>430</a:t>
                      </a:r>
                    </a:p>
                  </a:txBody>
                  <a:tcPr/>
                </a:tc>
                <a:extLst>
                  <a:ext uri="{0D108BD9-81ED-4DB2-BD59-A6C34878D82A}">
                    <a16:rowId xmlns:a16="http://schemas.microsoft.com/office/drawing/2014/main" val="3195883481"/>
                  </a:ext>
                </a:extLst>
              </a:tr>
              <a:tr h="429838">
                <a:tc>
                  <a:txBody>
                    <a:bodyPr/>
                    <a:lstStyle/>
                    <a:p>
                      <a:r>
                        <a:rPr lang="en-US" sz="2200" dirty="0"/>
                        <a:t>TOTAL</a:t>
                      </a:r>
                    </a:p>
                  </a:txBody>
                  <a:tcPr/>
                </a:tc>
                <a:tc>
                  <a:txBody>
                    <a:bodyPr/>
                    <a:lstStyle/>
                    <a:p>
                      <a:r>
                        <a:rPr lang="en-US" sz="2200" dirty="0"/>
                        <a:t>6</a:t>
                      </a:r>
                    </a:p>
                  </a:txBody>
                  <a:tcPr/>
                </a:tc>
                <a:tc>
                  <a:txBody>
                    <a:bodyPr/>
                    <a:lstStyle/>
                    <a:p>
                      <a:r>
                        <a:rPr lang="en-US" sz="2200" dirty="0"/>
                        <a:t>374</a:t>
                      </a:r>
                    </a:p>
                  </a:txBody>
                  <a:tcPr/>
                </a:tc>
                <a:tc>
                  <a:txBody>
                    <a:bodyPr/>
                    <a:lstStyle/>
                    <a:p>
                      <a:r>
                        <a:rPr lang="en-US" sz="2200" dirty="0"/>
                        <a:t>3267</a:t>
                      </a:r>
                    </a:p>
                  </a:txBody>
                  <a:tcPr/>
                </a:tc>
                <a:tc>
                  <a:txBody>
                    <a:bodyPr/>
                    <a:lstStyle/>
                    <a:p>
                      <a:r>
                        <a:rPr lang="en-US" sz="2200" dirty="0"/>
                        <a:t>22,069</a:t>
                      </a:r>
                    </a:p>
                  </a:txBody>
                  <a:tcPr/>
                </a:tc>
                <a:tc>
                  <a:txBody>
                    <a:bodyPr/>
                    <a:lstStyle/>
                    <a:p>
                      <a:r>
                        <a:rPr lang="en-US" sz="2200" dirty="0"/>
                        <a:t>38,696</a:t>
                      </a:r>
                    </a:p>
                  </a:txBody>
                  <a:tcPr/>
                </a:tc>
                <a:tc>
                  <a:txBody>
                    <a:bodyPr/>
                    <a:lstStyle/>
                    <a:p>
                      <a:r>
                        <a:rPr lang="en-US" sz="2200" dirty="0"/>
                        <a:t>64,609</a:t>
                      </a:r>
                    </a:p>
                  </a:txBody>
                  <a:tcPr/>
                </a:tc>
                <a:tc>
                  <a:txBody>
                    <a:bodyPr/>
                    <a:lstStyle/>
                    <a:p>
                      <a:r>
                        <a:rPr lang="en-US" sz="2200" dirty="0"/>
                        <a:t>59,239</a:t>
                      </a:r>
                    </a:p>
                  </a:txBody>
                  <a:tcPr/>
                </a:tc>
                <a:extLst>
                  <a:ext uri="{0D108BD9-81ED-4DB2-BD59-A6C34878D82A}">
                    <a16:rowId xmlns:a16="http://schemas.microsoft.com/office/drawing/2014/main" val="1480511421"/>
                  </a:ext>
                </a:extLst>
              </a:tr>
            </a:tbl>
          </a:graphicData>
        </a:graphic>
      </p:graphicFrame>
    </p:spTree>
    <p:extLst>
      <p:ext uri="{BB962C8B-B14F-4D97-AF65-F5344CB8AC3E}">
        <p14:creationId xmlns:p14="http://schemas.microsoft.com/office/powerpoint/2010/main" val="4002637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DDC670C-8276-4AFA-8898-39DDBD24C69B}"/>
              </a:ext>
            </a:extLst>
          </p:cNvPr>
          <p:cNvPicPr>
            <a:picLocks noGrp="1" noChangeAspect="1"/>
          </p:cNvPicPr>
          <p:nvPr>
            <p:ph idx="1"/>
          </p:nvPr>
        </p:nvPicPr>
        <p:blipFill>
          <a:blip r:embed="rId2">
            <a:extLst>
              <a:ext uri="{96DAC541-7B7A-43D3-8B79-37D633B846F1}">
                <asvg:svgBlip xmlns:asvg="http://schemas.microsoft.com/office/drawing/2016/SVG/main" xmlns="" r:embed="rId3"/>
              </a:ext>
            </a:extLst>
          </a:blip>
          <a:stretch>
            <a:fillRect/>
          </a:stretch>
        </p:blipFill>
        <p:spPr>
          <a:xfrm>
            <a:off x="46892" y="0"/>
            <a:ext cx="12082585" cy="6857999"/>
          </a:xfrm>
        </p:spPr>
      </p:pic>
    </p:spTree>
    <p:extLst>
      <p:ext uri="{BB962C8B-B14F-4D97-AF65-F5344CB8AC3E}">
        <p14:creationId xmlns:p14="http://schemas.microsoft.com/office/powerpoint/2010/main" val="2766465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77888"/>
            <a:ext cx="9404723" cy="632164"/>
          </a:xfrm>
        </p:spPr>
        <p:txBody>
          <a:bodyPr>
            <a:normAutofit fontScale="90000"/>
          </a:bodyPr>
          <a:lstStyle/>
          <a:p>
            <a:r>
              <a:rPr lang="en-US" dirty="0">
                <a:latin typeface="Times New Roman" panose="02020603050405020304" pitchFamily="18" charset="0"/>
                <a:cs typeface="Times New Roman" panose="02020603050405020304" pitchFamily="18" charset="0"/>
              </a:rPr>
              <a:t>Nuclear Arms Race</a:t>
            </a:r>
          </a:p>
        </p:txBody>
      </p:sp>
      <p:sp>
        <p:nvSpPr>
          <p:cNvPr id="3" name="Content Placeholder 2"/>
          <p:cNvSpPr>
            <a:spLocks noGrp="1"/>
          </p:cNvSpPr>
          <p:nvPr>
            <p:ph idx="1"/>
          </p:nvPr>
        </p:nvSpPr>
        <p:spPr>
          <a:xfrm>
            <a:off x="351692" y="1656862"/>
            <a:ext cx="11668369" cy="4907620"/>
          </a:xfrm>
        </p:spPr>
        <p:txBody>
          <a:bodyPr>
            <a:noAutofit/>
          </a:bodyPr>
          <a:lstStyle/>
          <a:p>
            <a:pPr algn="just">
              <a:buFont typeface="Wingdings" panose="05000000000000000000" pitchFamily="2" charset="2"/>
              <a:buChar char="§"/>
            </a:pPr>
            <a:r>
              <a:rPr lang="en-US" sz="2300" dirty="0">
                <a:latin typeface="Times New Roman" panose="02020603050405020304" pitchFamily="18" charset="0"/>
                <a:cs typeface="Times New Roman" panose="02020603050405020304" pitchFamily="18" charset="0"/>
              </a:rPr>
              <a:t>“No matter how many bombs they had or how big their explosions grew, they needed more and bigger,” writes historian Craig Nelson. ”</a:t>
            </a:r>
            <a:r>
              <a:rPr lang="en-US" sz="2300" b="1" dirty="0">
                <a:latin typeface="Times New Roman" panose="02020603050405020304" pitchFamily="18" charset="0"/>
                <a:cs typeface="Times New Roman" panose="02020603050405020304" pitchFamily="18" charset="0"/>
              </a:rPr>
              <a:t>Enough was never enough.”</a:t>
            </a:r>
          </a:p>
          <a:p>
            <a:pPr algn="just">
              <a:buFont typeface="Wingdings" panose="05000000000000000000" pitchFamily="2" charset="2"/>
              <a:buChar char="§"/>
            </a:pPr>
            <a:r>
              <a:rPr lang="en-US" sz="2300" dirty="0">
                <a:latin typeface="Times New Roman" panose="02020603050405020304" pitchFamily="18" charset="0"/>
                <a:cs typeface="Times New Roman" panose="02020603050405020304" pitchFamily="18" charset="0"/>
              </a:rPr>
              <a:t>in early 2020 there were an estimated 13,410 nuclear weapons in the world—down from a peak of around 70,300 in 1986—according to the Federation of American Scientists. The decline happened mainly because of the US and Russia dismantling retired warheads.</a:t>
            </a:r>
          </a:p>
          <a:p>
            <a:pPr algn="just">
              <a:buFont typeface="Wingdings" panose="05000000000000000000" pitchFamily="2" charset="2"/>
              <a:buChar char="§"/>
            </a:pPr>
            <a:r>
              <a:rPr lang="en-US" sz="2300" dirty="0">
                <a:latin typeface="Times New Roman" panose="02020603050405020304" pitchFamily="18" charset="0"/>
                <a:cs typeface="Times New Roman" panose="02020603050405020304" pitchFamily="18" charset="0"/>
              </a:rPr>
              <a:t>As per SIPRI report 2023, 91 percent of all nuclear warheads are owned by Russia and the U.S. </a:t>
            </a:r>
          </a:p>
          <a:p>
            <a:pPr algn="just">
              <a:buFont typeface="Wingdings" panose="05000000000000000000" pitchFamily="2" charset="2"/>
              <a:buChar char="§"/>
            </a:pPr>
            <a:r>
              <a:rPr lang="en-US" sz="2300" dirty="0">
                <a:latin typeface="Times New Roman" panose="02020603050405020304" pitchFamily="18" charset="0"/>
                <a:cs typeface="Times New Roman" panose="02020603050405020304" pitchFamily="18" charset="0"/>
              </a:rPr>
              <a:t>Estimated number of nuclear weapons currently deployed with operational forces were 3820 in 2021. out of which 2000 belonged to Russia or USA- were kept in a state of high alert.</a:t>
            </a:r>
          </a:p>
          <a:p>
            <a:pPr algn="just">
              <a:buFont typeface="Wingdings" panose="05000000000000000000" pitchFamily="2" charset="2"/>
              <a:buChar char="§"/>
            </a:pPr>
            <a:r>
              <a:rPr lang="en-US" sz="2300" dirty="0">
                <a:latin typeface="Times New Roman" panose="02020603050405020304" pitchFamily="18" charset="0"/>
                <a:cs typeface="Times New Roman" panose="02020603050405020304" pitchFamily="18" charset="0"/>
              </a:rPr>
              <a:t>how much is enough? British Laborite Denis Healey, Foreign Secretary in the early 1980s, declared </a:t>
            </a:r>
            <a:r>
              <a:rPr lang="en-US" sz="2300" b="1" dirty="0">
                <a:latin typeface="Times New Roman" panose="02020603050405020304" pitchFamily="18" charset="0"/>
                <a:cs typeface="Times New Roman" panose="02020603050405020304" pitchFamily="18" charset="0"/>
              </a:rPr>
              <a:t>that only 5% of the warheads in hand were actually necessary to deter Moscow, the remaining 95% were merely to assure the general public</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3642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CUBAN MISSILE CRISIS</a:t>
            </a:r>
          </a:p>
        </p:txBody>
      </p:sp>
      <p:sp>
        <p:nvSpPr>
          <p:cNvPr id="3" name="Content Placeholder 2"/>
          <p:cNvSpPr>
            <a:spLocks noGrp="1"/>
          </p:cNvSpPr>
          <p:nvPr>
            <p:ph idx="1"/>
          </p:nvPr>
        </p:nvSpPr>
        <p:spPr>
          <a:xfrm>
            <a:off x="1103312" y="2052918"/>
            <a:ext cx="10055468" cy="4195481"/>
          </a:xfrm>
        </p:spPr>
        <p:txBody>
          <a:bodyPr>
            <a:normAutofit/>
          </a:bodyPr>
          <a:lstStyle/>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US failed attempt to overthrow the Castro regime in Cuba in 1962</a:t>
            </a:r>
          </a:p>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Deployment of Nuclear weapons in Cuba by Soviet Union heightened the tensions between the two super powers.</a:t>
            </a:r>
          </a:p>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President Kennedy announced Naval Blockade of the Island</a:t>
            </a:r>
          </a:p>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Superpowers stood eyeball to eyeball</a:t>
            </a:r>
          </a:p>
          <a:p>
            <a:pPr algn="just"/>
            <a:endParaRPr lang="en-US" dirty="0"/>
          </a:p>
          <a:p>
            <a:pPr algn="just"/>
            <a:endParaRPr lang="en-US" dirty="0"/>
          </a:p>
        </p:txBody>
      </p:sp>
    </p:spTree>
    <p:extLst>
      <p:ext uri="{BB962C8B-B14F-4D97-AF65-F5344CB8AC3E}">
        <p14:creationId xmlns:p14="http://schemas.microsoft.com/office/powerpoint/2010/main" val="138247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4DBB9-F771-4B34-A65B-C8DEDBDFDCA5}"/>
              </a:ext>
            </a:extLst>
          </p:cNvPr>
          <p:cNvSpPr>
            <a:spLocks noGrp="1"/>
          </p:cNvSpPr>
          <p:nvPr>
            <p:ph type="title"/>
          </p:nvPr>
        </p:nvSpPr>
        <p:spPr>
          <a:xfrm>
            <a:off x="646111" y="452718"/>
            <a:ext cx="9404723" cy="880136"/>
          </a:xfrm>
        </p:spPr>
        <p:txBody>
          <a:bodyPr/>
          <a:lstStyle/>
          <a:p>
            <a:r>
              <a:rPr lang="en-US" dirty="0">
                <a:latin typeface="Times New Roman" panose="02020603050405020304" pitchFamily="18" charset="0"/>
                <a:cs typeface="Times New Roman" panose="02020603050405020304" pitchFamily="18" charset="0"/>
              </a:rPr>
              <a:t>CUBAN MISSILE CRISIS</a:t>
            </a:r>
          </a:p>
        </p:txBody>
      </p:sp>
      <p:sp>
        <p:nvSpPr>
          <p:cNvPr id="3" name="Content Placeholder 2">
            <a:extLst>
              <a:ext uri="{FF2B5EF4-FFF2-40B4-BE49-F238E27FC236}">
                <a16:creationId xmlns:a16="http://schemas.microsoft.com/office/drawing/2014/main" id="{9D1AA283-E2C0-4611-850A-424827DF9800}"/>
              </a:ext>
            </a:extLst>
          </p:cNvPr>
          <p:cNvSpPr>
            <a:spLocks noGrp="1"/>
          </p:cNvSpPr>
          <p:nvPr>
            <p:ph idx="1"/>
          </p:nvPr>
        </p:nvSpPr>
        <p:spPr/>
        <p:txBody>
          <a:bodyPr/>
          <a:lstStyle/>
          <a:p>
            <a:pPr algn="jus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It shall be the policy of this nation to regard any nuclear missile launched from Cuba against any nation in the Western Hemisphere as an attack by the Soviet Union on the United States, requiring a full retaliatory response upon the Soviet Union.” ~President Kennedy</a:t>
            </a:r>
          </a:p>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 Khrushchev responded to Kennedy’s message with a statement that the U.S. “blockade” was an “act of aggression” and that Soviet ships bound for Cuba would be ordered to proceed. </a:t>
            </a:r>
          </a:p>
          <a:p>
            <a:endParaRPr lang="en-US" dirty="0"/>
          </a:p>
        </p:txBody>
      </p:sp>
    </p:spTree>
    <p:extLst>
      <p:ext uri="{BB962C8B-B14F-4D97-AF65-F5344CB8AC3E}">
        <p14:creationId xmlns:p14="http://schemas.microsoft.com/office/powerpoint/2010/main" val="2218146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427" y="139485"/>
            <a:ext cx="10400158" cy="6307810"/>
          </a:xfrm>
        </p:spPr>
        <p:txBody>
          <a:bodyPr>
            <a:noAutofit/>
          </a:bodyPr>
          <a:lstStyle/>
          <a:p>
            <a:pPr marL="0" indent="0">
              <a:buNone/>
            </a:pP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KENEDY AND KRUSHCHEV both recognized the </a:t>
            </a:r>
            <a:r>
              <a:rPr lang="en-US" sz="2800" b="1" dirty="0">
                <a:latin typeface="Times New Roman" panose="02020603050405020304" pitchFamily="18" charset="0"/>
                <a:cs typeface="Times New Roman" panose="02020603050405020304" pitchFamily="18" charset="0"/>
              </a:rPr>
              <a:t>risk of escalation of nuclear war</a:t>
            </a:r>
          </a:p>
          <a:p>
            <a:pPr algn="just"/>
            <a:endParaRPr lang="en-US" sz="2800" i="1" dirty="0">
              <a:latin typeface="Times New Roman" panose="02020603050405020304" pitchFamily="18" charset="0"/>
              <a:cs typeface="Times New Roman" panose="02020603050405020304" pitchFamily="18" charset="0"/>
            </a:endParaRPr>
          </a:p>
          <a:p>
            <a:pPr algn="just"/>
            <a:r>
              <a:rPr lang="en-US" sz="2800" i="1" dirty="0">
                <a:latin typeface="Times New Roman" panose="02020603050405020304" pitchFamily="18" charset="0"/>
                <a:cs typeface="Times New Roman" panose="02020603050405020304" pitchFamily="18" charset="0"/>
              </a:rPr>
              <a:t>“If there is no intention to doom the world to the catastrophe of thermonuclear war, then let us not only relax the forces pulling on the ends of the rope, let us take measures to untie that knot. We are ready for this.”  </a:t>
            </a:r>
            <a:r>
              <a:rPr lang="en-US" sz="2800" dirty="0">
                <a:latin typeface="Times New Roman" panose="02020603050405020304" pitchFamily="18" charset="0"/>
                <a:cs typeface="Times New Roman" panose="02020603050405020304" pitchFamily="18" charset="0"/>
              </a:rPr>
              <a:t>KRUSHCHEV</a:t>
            </a:r>
            <a:r>
              <a:rPr lang="en-US" sz="2800" i="1" dirty="0">
                <a:latin typeface="Times New Roman" panose="02020603050405020304" pitchFamily="18" charset="0"/>
                <a:cs typeface="Times New Roman" panose="02020603050405020304" pitchFamily="18" charset="0"/>
              </a:rPr>
              <a:t> </a:t>
            </a:r>
          </a:p>
          <a:p>
            <a:pPr algn="just"/>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The diplomatic impasse was resolved six days after Kennedy announced the blockade, when Nikita Khrushchev undertook to withdraw the missiles in return for assurances that America would not invade Cuba.</a:t>
            </a:r>
          </a:p>
        </p:txBody>
      </p:sp>
    </p:spTree>
    <p:extLst>
      <p:ext uri="{BB962C8B-B14F-4D97-AF65-F5344CB8AC3E}">
        <p14:creationId xmlns:p14="http://schemas.microsoft.com/office/powerpoint/2010/main" val="2514889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Did nuclear </a:t>
            </a:r>
            <a:r>
              <a:rPr lang="en-US">
                <a:latin typeface="Times New Roman" panose="02020603050405020304" pitchFamily="18" charset="0"/>
                <a:cs typeface="Times New Roman" panose="02020603050405020304" pitchFamily="18" charset="0"/>
              </a:rPr>
              <a:t>weapons avert </a:t>
            </a:r>
            <a:r>
              <a:rPr lang="en-US" dirty="0">
                <a:latin typeface="Times New Roman" panose="02020603050405020304" pitchFamily="18" charset="0"/>
                <a:cs typeface="Times New Roman" panose="02020603050405020304" pitchFamily="18" charset="0"/>
              </a:rPr>
              <a:t>third world war?</a:t>
            </a:r>
          </a:p>
        </p:txBody>
      </p:sp>
      <p:sp>
        <p:nvSpPr>
          <p:cNvPr id="3" name="Content Placeholder 2"/>
          <p:cNvSpPr>
            <a:spLocks noGrp="1"/>
          </p:cNvSpPr>
          <p:nvPr>
            <p:ph idx="1"/>
          </p:nvPr>
        </p:nvSpPr>
        <p:spPr>
          <a:xfrm>
            <a:off x="853219" y="1737360"/>
            <a:ext cx="9776498" cy="4195481"/>
          </a:xfrm>
        </p:spPr>
        <p:txBody>
          <a:bodyPr>
            <a:noAutofit/>
          </a:bodyPr>
          <a:lstStyle/>
          <a:p>
            <a:pPr>
              <a:buFont typeface="Wingdings" panose="05000000000000000000" pitchFamily="2" charset="2"/>
              <a:buChar char="§"/>
            </a:pPr>
            <a:endParaRPr lang="en-US" sz="2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Nuclear weapons did act as a deterrent between Soviet-American Conflict</a:t>
            </a:r>
          </a:p>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It has averted third world war </a:t>
            </a:r>
          </a:p>
          <a:p>
            <a:r>
              <a:rPr lang="en-US" sz="2800" dirty="0">
                <a:latin typeface="Times New Roman" panose="02020603050405020304" pitchFamily="18" charset="0"/>
                <a:cs typeface="Times New Roman" panose="02020603050405020304" pitchFamily="18" charset="0"/>
              </a:rPr>
              <a:t>Scott Sagan remarks, </a:t>
            </a:r>
          </a:p>
          <a:p>
            <a:pPr marL="914400" lvl="2" indent="0" algn="just">
              <a:buNone/>
            </a:pPr>
            <a:r>
              <a:rPr lang="en-US" sz="2800" dirty="0">
                <a:latin typeface="Times New Roman" panose="02020603050405020304" pitchFamily="18" charset="0"/>
                <a:cs typeface="Times New Roman" panose="02020603050405020304" pitchFamily="18" charset="0"/>
              </a:rPr>
              <a:t>“Relying on nuclear deterrence to maintain peace is like skating on thin ice. The fact that you have done it before does not mean you should expect to be able to do it safely forever.”</a:t>
            </a:r>
          </a:p>
        </p:txBody>
      </p:sp>
    </p:spTree>
    <p:extLst>
      <p:ext uri="{BB962C8B-B14F-4D97-AF65-F5344CB8AC3E}">
        <p14:creationId xmlns:p14="http://schemas.microsoft.com/office/powerpoint/2010/main" val="332437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lnSpc>
                <a:spcPct val="150000"/>
              </a:lnSpc>
            </a:pPr>
            <a:r>
              <a:rPr lang="en-US" sz="2800" dirty="0">
                <a:latin typeface="Times New Roman" panose="02020603050405020304" pitchFamily="18" charset="0"/>
                <a:cs typeface="Times New Roman" panose="02020603050405020304" pitchFamily="18" charset="0"/>
              </a:rPr>
              <a:t>At the end of the 1970s, Queen Elizabeth declared that nuclear weaponry’s ‘</a:t>
            </a:r>
            <a:r>
              <a:rPr lang="en-US" sz="2800" b="1" dirty="0">
                <a:latin typeface="Times New Roman" panose="02020603050405020304" pitchFamily="18" charset="0"/>
                <a:cs typeface="Times New Roman" panose="02020603050405020304" pitchFamily="18" charset="0"/>
              </a:rPr>
              <a:t>awesome destructive power has preserved the world from a major war for the past thirty-five years</a:t>
            </a:r>
            <a:r>
              <a:rPr lang="en-US" sz="2800" dirty="0">
                <a:latin typeface="Times New Roman" panose="02020603050405020304" pitchFamily="18" charset="0"/>
                <a:cs typeface="Times New Roman" panose="02020603050405020304" pitchFamily="18" charset="0"/>
              </a:rPr>
              <a:t>’, </a:t>
            </a:r>
          </a:p>
          <a:p>
            <a:pPr algn="just">
              <a:lnSpc>
                <a:spcPct val="150000"/>
              </a:lnSpc>
            </a:pPr>
            <a:r>
              <a:rPr lang="en-US" sz="2800" dirty="0">
                <a:latin typeface="Times New Roman" panose="02020603050405020304" pitchFamily="18" charset="0"/>
                <a:cs typeface="Times New Roman" panose="02020603050405020304" pitchFamily="18" charset="0"/>
              </a:rPr>
              <a:t> John Lewis Gaddis viewed the 45-year Cold War as ‘the long peace’ since there were no direct major hostilities between the United States and the Soviet Union.</a:t>
            </a:r>
          </a:p>
        </p:txBody>
      </p:sp>
    </p:spTree>
    <p:extLst>
      <p:ext uri="{BB962C8B-B14F-4D97-AF65-F5344CB8AC3E}">
        <p14:creationId xmlns:p14="http://schemas.microsoft.com/office/powerpoint/2010/main" val="2488634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lnSpc>
                <a:spcPct val="150000"/>
              </a:lnSpc>
            </a:pPr>
            <a:r>
              <a:rPr lang="en-US" sz="2400" dirty="0">
                <a:latin typeface="Times New Roman" panose="02020603050405020304" pitchFamily="18" charset="0"/>
                <a:cs typeface="Times New Roman" panose="02020603050405020304" pitchFamily="18" charset="0"/>
              </a:rPr>
              <a:t>Kenneth Waltz maintains, for example, that nuclear weapons preserve an ‘</a:t>
            </a:r>
            <a:r>
              <a:rPr lang="en-US" sz="2400" b="1" dirty="0">
                <a:latin typeface="Times New Roman" panose="02020603050405020304" pitchFamily="18" charset="0"/>
                <a:cs typeface="Times New Roman" panose="02020603050405020304" pitchFamily="18" charset="0"/>
              </a:rPr>
              <a:t>imperfect peace’</a:t>
            </a:r>
            <a:r>
              <a:rPr lang="en-US" sz="2400" dirty="0">
                <a:latin typeface="Times New Roman" panose="02020603050405020304" pitchFamily="18" charset="0"/>
                <a:cs typeface="Times New Roman" panose="02020603050405020304" pitchFamily="18" charset="0"/>
              </a:rPr>
              <a:t> on the subcontinent between India and Pakistan. Responding to reports that all Pentagon war games involving India and Pakistan always end in a nuclear exchange, Waltz argues that ‘Has everyone in that building forgotten that </a:t>
            </a:r>
            <a:r>
              <a:rPr lang="en-US" sz="2400" b="1" dirty="0">
                <a:latin typeface="Times New Roman" panose="02020603050405020304" pitchFamily="18" charset="0"/>
                <a:cs typeface="Times New Roman" panose="02020603050405020304" pitchFamily="18" charset="0"/>
              </a:rPr>
              <a:t>deterrence works precisely because nuclear states fear that conventional military engagements may escalate to the nuclear level,</a:t>
            </a:r>
            <a:r>
              <a:rPr lang="en-US" sz="2400" dirty="0">
                <a:latin typeface="Times New Roman" panose="02020603050405020304" pitchFamily="18" charset="0"/>
                <a:cs typeface="Times New Roman" panose="02020603050405020304" pitchFamily="18" charset="0"/>
              </a:rPr>
              <a:t> and therefore they draw back from the brink?’</a:t>
            </a:r>
          </a:p>
        </p:txBody>
      </p:sp>
    </p:spTree>
    <p:extLst>
      <p:ext uri="{BB962C8B-B14F-4D97-AF65-F5344CB8AC3E}">
        <p14:creationId xmlns:p14="http://schemas.microsoft.com/office/powerpoint/2010/main" val="2169434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Arms Control and disarmament</a:t>
            </a:r>
          </a:p>
        </p:txBody>
      </p:sp>
      <p:sp>
        <p:nvSpPr>
          <p:cNvPr id="3" name="Content Placeholder 2"/>
          <p:cNvSpPr>
            <a:spLocks noGrp="1"/>
          </p:cNvSpPr>
          <p:nvPr>
            <p:ph idx="1"/>
          </p:nvPr>
        </p:nvSpPr>
        <p:spPr>
          <a:xfrm>
            <a:off x="875201" y="1664677"/>
            <a:ext cx="10972922" cy="5193323"/>
          </a:xfrm>
        </p:spPr>
        <p:txBody>
          <a:bodyPr>
            <a:noAutofit/>
          </a:bodyPr>
          <a:lstStyle/>
          <a:p>
            <a:pPr>
              <a:buFont typeface="Wingdings" panose="05000000000000000000" pitchFamily="2" charset="2"/>
              <a:buChar char="§"/>
            </a:pPr>
            <a:r>
              <a:rPr lang="en-US" dirty="0"/>
              <a:t>The Baruch Plans, 1946</a:t>
            </a:r>
          </a:p>
          <a:p>
            <a:pPr>
              <a:buFont typeface="Wingdings" panose="05000000000000000000" pitchFamily="2" charset="2"/>
              <a:buChar char="§"/>
            </a:pPr>
            <a:r>
              <a:rPr lang="en-US" dirty="0"/>
              <a:t>Atoms for Peace 1953</a:t>
            </a:r>
          </a:p>
          <a:p>
            <a:pPr>
              <a:buFont typeface="Wingdings" panose="05000000000000000000" pitchFamily="2" charset="2"/>
              <a:buChar char="§"/>
            </a:pPr>
            <a:r>
              <a:rPr lang="en-US" dirty="0"/>
              <a:t>IAEA-1957</a:t>
            </a:r>
          </a:p>
          <a:p>
            <a:pPr>
              <a:buFont typeface="Wingdings" panose="05000000000000000000" pitchFamily="2" charset="2"/>
              <a:buChar char="§"/>
            </a:pPr>
            <a:r>
              <a:rPr lang="en-US" dirty="0"/>
              <a:t>1959 Antarctic treaty</a:t>
            </a:r>
          </a:p>
          <a:p>
            <a:pPr>
              <a:buFont typeface="Wingdings" panose="05000000000000000000" pitchFamily="2" charset="2"/>
              <a:buChar char="§"/>
            </a:pPr>
            <a:r>
              <a:rPr lang="en-US" dirty="0"/>
              <a:t>Hot line agreement 1963</a:t>
            </a:r>
          </a:p>
          <a:p>
            <a:pPr>
              <a:buFont typeface="Wingdings" panose="05000000000000000000" pitchFamily="2" charset="2"/>
              <a:buChar char="§"/>
            </a:pPr>
            <a:r>
              <a:rPr lang="en-US" dirty="0"/>
              <a:t>Partial test ban treaty- 1963</a:t>
            </a:r>
          </a:p>
          <a:p>
            <a:pPr>
              <a:buFont typeface="Wingdings" panose="05000000000000000000" pitchFamily="2" charset="2"/>
              <a:buChar char="§"/>
            </a:pPr>
            <a:r>
              <a:rPr lang="en-US" dirty="0"/>
              <a:t>Outer space treaty 1967</a:t>
            </a:r>
          </a:p>
          <a:p>
            <a:pPr>
              <a:buFont typeface="Wingdings" panose="05000000000000000000" pitchFamily="2" charset="2"/>
              <a:buChar char="§"/>
            </a:pPr>
            <a:r>
              <a:rPr lang="en-US" dirty="0"/>
              <a:t>Non Proliferation treaty- 1968</a:t>
            </a:r>
          </a:p>
          <a:p>
            <a:pPr>
              <a:buFont typeface="Wingdings" panose="05000000000000000000" pitchFamily="2" charset="2"/>
              <a:buChar char="§"/>
            </a:pPr>
            <a:r>
              <a:rPr lang="en-US" dirty="0"/>
              <a:t>Strategic arms reduction treaty</a:t>
            </a:r>
          </a:p>
          <a:p>
            <a:pPr>
              <a:buFont typeface="Wingdings" panose="05000000000000000000" pitchFamily="2" charset="2"/>
              <a:buChar char="§"/>
            </a:pPr>
            <a:r>
              <a:rPr lang="en-US" dirty="0"/>
              <a:t>Comprehensive test ban treaty 1996</a:t>
            </a:r>
          </a:p>
          <a:p>
            <a:pPr>
              <a:buFont typeface="Wingdings" panose="05000000000000000000" pitchFamily="2" charset="2"/>
              <a:buChar char="§"/>
            </a:pPr>
            <a:r>
              <a:rPr lang="en-US" dirty="0"/>
              <a:t>Treaty on Prohibition of Nuclear weapons</a:t>
            </a:r>
          </a:p>
        </p:txBody>
      </p:sp>
    </p:spTree>
    <p:extLst>
      <p:ext uri="{BB962C8B-B14F-4D97-AF65-F5344CB8AC3E}">
        <p14:creationId xmlns:p14="http://schemas.microsoft.com/office/powerpoint/2010/main" val="3951471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90" y="887046"/>
            <a:ext cx="10598771" cy="1112611"/>
          </a:xfrm>
        </p:spPr>
        <p:txBody>
          <a:bodyPr>
            <a:normAutofit fontScale="90000"/>
          </a:bodyPr>
          <a:lstStyle/>
          <a:p>
            <a:r>
              <a:rPr lang="en-US" dirty="0">
                <a:latin typeface="Times New Roman" panose="02020603050405020304" pitchFamily="18" charset="0"/>
                <a:cs typeface="Times New Roman" panose="02020603050405020304" pitchFamily="18" charset="0"/>
              </a:rPr>
              <a:t>THE DISCOVERY OF AN ATOM: AN ERA OF SCIENTIFIC DEVELOPMENT</a:t>
            </a:r>
            <a:r>
              <a:rPr lang="en-US" dirty="0"/>
              <a:t/>
            </a:r>
            <a:br>
              <a:rPr lang="en-US" dirty="0"/>
            </a:br>
            <a:endParaRPr lang="en-US" dirty="0"/>
          </a:p>
        </p:txBody>
      </p:sp>
      <p:sp>
        <p:nvSpPr>
          <p:cNvPr id="3" name="Content Placeholder 2"/>
          <p:cNvSpPr>
            <a:spLocks noGrp="1"/>
          </p:cNvSpPr>
          <p:nvPr>
            <p:ph idx="1"/>
          </p:nvPr>
        </p:nvSpPr>
        <p:spPr>
          <a:xfrm>
            <a:off x="475630" y="1634463"/>
            <a:ext cx="10838133" cy="4905822"/>
          </a:xfrm>
        </p:spPr>
        <p:txBody>
          <a:bodyPr>
            <a:noAutofit/>
          </a:bodyPr>
          <a:lstStyle/>
          <a:p>
            <a:pPr algn="jus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Rutherford discovery of atom and its properties</a:t>
            </a:r>
          </a:p>
          <a:p>
            <a:pPr algn="jus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Sir Ernest Rutherford in 1911 established that the mass of the atom is concentrated in its nucleus; he also proposed that the nucleus has a positive charge and is surrounded by negatively charged electrons. </a:t>
            </a:r>
          </a:p>
          <a:p>
            <a:pPr algn="jus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A major characteristic of an atom is </a:t>
            </a:r>
            <a:r>
              <a:rPr lang="en-US" sz="2400" b="1" dirty="0">
                <a:latin typeface="Times New Roman" panose="02020603050405020304" pitchFamily="18" charset="0"/>
                <a:cs typeface="Times New Roman" panose="02020603050405020304" pitchFamily="18" charset="0"/>
              </a:rPr>
              <a:t>its atomic number</a:t>
            </a:r>
            <a:r>
              <a:rPr lang="en-US" sz="2400" dirty="0">
                <a:latin typeface="Times New Roman" panose="02020603050405020304" pitchFamily="18" charset="0"/>
                <a:cs typeface="Times New Roman" panose="02020603050405020304" pitchFamily="18" charset="0"/>
              </a:rPr>
              <a:t>, which is defined as the number of protons. The chemical properties of an atom are determined by its atomic number. </a:t>
            </a:r>
          </a:p>
          <a:p>
            <a:pPr algn="jus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The total number of what is called nucleons (protons and neutrons) in an atom is the atomic mass number. Atoms with the same atomic number but with different numbers of neutrons and, therefore, different atomic masses are </a:t>
            </a:r>
            <a:r>
              <a:rPr lang="en-US" sz="2400" b="1" dirty="0">
                <a:latin typeface="Times New Roman" panose="02020603050405020304" pitchFamily="18" charset="0"/>
                <a:cs typeface="Times New Roman" panose="02020603050405020304" pitchFamily="18" charset="0"/>
              </a:rPr>
              <a:t>called isotopes</a:t>
            </a:r>
            <a:r>
              <a:rPr lang="en-US" sz="2400" dirty="0">
                <a:latin typeface="Times New Roman" panose="02020603050405020304" pitchFamily="18" charset="0"/>
                <a:cs typeface="Times New Roman" panose="02020603050405020304" pitchFamily="18" charset="0"/>
              </a:rPr>
              <a:t>. Isotopes have identical chemical properties, yet have </a:t>
            </a:r>
            <a:r>
              <a:rPr lang="en-US" sz="2400" dirty="0" smtClean="0">
                <a:latin typeface="Times New Roman" panose="02020603050405020304" pitchFamily="18" charset="0"/>
                <a:cs typeface="Times New Roman" panose="02020603050405020304" pitchFamily="18" charset="0"/>
              </a:rPr>
              <a:t>different physical</a:t>
            </a:r>
            <a:r>
              <a:rPr lang="en-US" sz="2400" dirty="0" smtClean="0">
                <a:latin typeface="Times New Roman" panose="02020603050405020304" pitchFamily="18" charset="0"/>
                <a:cs typeface="Times New Roman" panose="02020603050405020304" pitchFamily="18" charset="0"/>
              </a:rPr>
              <a:t> properties.</a:t>
            </a:r>
            <a:r>
              <a:rPr lang="en-US" dirty="0"/>
              <a:t> There are stable isotopes, which do not emit radiation, and there are unstable isotopes, which do emit radiation. The latter are called radioisotopes.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7550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12265-043C-4BF4-BDFA-1A100A83B198}"/>
              </a:ext>
            </a:extLst>
          </p:cNvPr>
          <p:cNvSpPr>
            <a:spLocks noGrp="1"/>
          </p:cNvSpPr>
          <p:nvPr>
            <p:ph type="title"/>
          </p:nvPr>
        </p:nvSpPr>
        <p:spPr>
          <a:xfrm>
            <a:off x="1097280" y="278787"/>
            <a:ext cx="10058400" cy="1450757"/>
          </a:xfrm>
        </p:spPr>
        <p:txBody>
          <a:bodyPr/>
          <a:lstStyle/>
          <a:p>
            <a:r>
              <a:rPr lang="en-US" dirty="0">
                <a:latin typeface="Times New Roman" panose="02020603050405020304" pitchFamily="18" charset="0"/>
                <a:cs typeface="Times New Roman" panose="02020603050405020304" pitchFamily="18" charset="0"/>
              </a:rPr>
              <a:t>The Baruch Plans, 1946</a:t>
            </a:r>
            <a:r>
              <a:rPr lang="en-US" dirty="0"/>
              <a:t/>
            </a:r>
            <a:br>
              <a:rPr lang="en-US" dirty="0"/>
            </a:br>
            <a:endParaRPr lang="en-US" dirty="0"/>
          </a:p>
        </p:txBody>
      </p:sp>
      <p:sp>
        <p:nvSpPr>
          <p:cNvPr id="3" name="Content Placeholder 2">
            <a:extLst>
              <a:ext uri="{FF2B5EF4-FFF2-40B4-BE49-F238E27FC236}">
                <a16:creationId xmlns:a16="http://schemas.microsoft.com/office/drawing/2014/main" id="{7F2CADE3-9D16-4206-A4F9-16E56797C28F}"/>
              </a:ext>
            </a:extLst>
          </p:cNvPr>
          <p:cNvSpPr>
            <a:spLocks noGrp="1"/>
          </p:cNvSpPr>
          <p:nvPr>
            <p:ph idx="1"/>
          </p:nvPr>
        </p:nvSpPr>
        <p:spPr>
          <a:xfrm>
            <a:off x="1103312" y="2052918"/>
            <a:ext cx="10307150" cy="4195481"/>
          </a:xfrm>
        </p:spPr>
        <p:txBody>
          <a:bodyPr>
            <a:normAutofit/>
          </a:bodyPr>
          <a:lstStyle/>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United Nations takes the first steps to control nuclear energy, as States create the UN Atomic Energy Commission (UNAEC). </a:t>
            </a:r>
          </a:p>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On June 14, 1946, before a session of the United Nations Atomic Energy Commission (UNAEC), U.S. representative Bernard Baruch, presented a proposal for the creation of an international Atomic Development Authority</a:t>
            </a:r>
          </a:p>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to establish international oversight of the use of atomic energy in the hopes of avoiding unchecked proliferation of nuclear power in the post World War II period.</a:t>
            </a:r>
          </a:p>
          <a:p>
            <a:endParaRPr lang="en-US" dirty="0"/>
          </a:p>
        </p:txBody>
      </p:sp>
    </p:spTree>
    <p:extLst>
      <p:ext uri="{BB962C8B-B14F-4D97-AF65-F5344CB8AC3E}">
        <p14:creationId xmlns:p14="http://schemas.microsoft.com/office/powerpoint/2010/main" val="2450951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BARUCH PLAN</a:t>
            </a:r>
          </a:p>
        </p:txBody>
      </p:sp>
      <p:sp>
        <p:nvSpPr>
          <p:cNvPr id="3" name="Content Placeholder 2"/>
          <p:cNvSpPr>
            <a:spLocks noGrp="1"/>
          </p:cNvSpPr>
          <p:nvPr>
            <p:ph idx="1"/>
          </p:nvPr>
        </p:nvSpPr>
        <p:spPr/>
        <p:txBody>
          <a:bodyPr>
            <a:normAutofit/>
          </a:bodyPr>
          <a:lstStyle/>
          <a:p>
            <a:pPr algn="just">
              <a:lnSpc>
                <a:spcPct val="150000"/>
              </a:lnSpc>
            </a:pPr>
            <a:r>
              <a:rPr lang="en-US" sz="2800" dirty="0">
                <a:latin typeface="Times New Roman" panose="02020603050405020304" pitchFamily="18" charset="0"/>
                <a:cs typeface="Times New Roman" panose="02020603050405020304" pitchFamily="18" charset="0"/>
              </a:rPr>
              <a:t>We are here to make a choice </a:t>
            </a:r>
            <a:r>
              <a:rPr lang="en-US" sz="2800" b="1" dirty="0">
                <a:latin typeface="Times New Roman" panose="02020603050405020304" pitchFamily="18" charset="0"/>
                <a:cs typeface="Times New Roman" panose="02020603050405020304" pitchFamily="18" charset="0"/>
              </a:rPr>
              <a:t>between the quick and the Dead. … If we fail</a:t>
            </a:r>
            <a:r>
              <a:rPr lang="en-US" sz="2800" dirty="0">
                <a:latin typeface="Times New Roman" panose="02020603050405020304" pitchFamily="18" charset="0"/>
                <a:cs typeface="Times New Roman" panose="02020603050405020304" pitchFamily="18" charset="0"/>
              </a:rPr>
              <a:t>, then we have damned every man to be a slave of Fear. Let us not deceive ourselves: We must elect World Peace or World Destruction</a:t>
            </a:r>
          </a:p>
        </p:txBody>
      </p:sp>
    </p:spTree>
    <p:extLst>
      <p:ext uri="{BB962C8B-B14F-4D97-AF65-F5344CB8AC3E}">
        <p14:creationId xmlns:p14="http://schemas.microsoft.com/office/powerpoint/2010/main" val="3762714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58AC1-39D5-476D-8BC2-36A00E43A37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BARUCH PLANS, 1946</a:t>
            </a:r>
          </a:p>
        </p:txBody>
      </p:sp>
      <p:sp>
        <p:nvSpPr>
          <p:cNvPr id="3" name="Content Placeholder 2">
            <a:extLst>
              <a:ext uri="{FF2B5EF4-FFF2-40B4-BE49-F238E27FC236}">
                <a16:creationId xmlns:a16="http://schemas.microsoft.com/office/drawing/2014/main" id="{CCC53238-3758-43C0-884D-C531CB40914C}"/>
              </a:ext>
            </a:extLst>
          </p:cNvPr>
          <p:cNvSpPr>
            <a:spLocks noGrp="1"/>
          </p:cNvSpPr>
          <p:nvPr>
            <p:ph idx="1"/>
          </p:nvPr>
        </p:nvSpPr>
        <p:spPr/>
        <p:txBody>
          <a:bodyPr>
            <a:normAutofit/>
          </a:bodyPr>
          <a:lstStyle/>
          <a:p>
            <a:pPr>
              <a:lnSpc>
                <a:spcPct val="150000"/>
              </a:lnSpc>
            </a:pPr>
            <a:r>
              <a:rPr lang="en-US" sz="2800" dirty="0">
                <a:latin typeface="Times New Roman" panose="02020603050405020304" pitchFamily="18" charset="0"/>
                <a:cs typeface="Times New Roman" panose="02020603050405020304" pitchFamily="18" charset="0"/>
              </a:rPr>
              <a:t> President Truman did not want to accept any international agreement that might force the United States to abolish its nuclear weapons program without assurances that the Soviet Union would be unable to produce its own atomic bomb.</a:t>
            </a:r>
          </a:p>
        </p:txBody>
      </p:sp>
    </p:spTree>
    <p:extLst>
      <p:ext uri="{BB962C8B-B14F-4D97-AF65-F5344CB8AC3E}">
        <p14:creationId xmlns:p14="http://schemas.microsoft.com/office/powerpoint/2010/main" val="4206403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EC702-713A-45DA-BD14-0B60E4B1D54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BARUCH PLAN 1946</a:t>
            </a:r>
          </a:p>
        </p:txBody>
      </p:sp>
      <p:sp>
        <p:nvSpPr>
          <p:cNvPr id="3" name="Content Placeholder 2">
            <a:extLst>
              <a:ext uri="{FF2B5EF4-FFF2-40B4-BE49-F238E27FC236}">
                <a16:creationId xmlns:a16="http://schemas.microsoft.com/office/drawing/2014/main" id="{CFF80954-7829-49DA-AE9C-D723A6C3F3CB}"/>
              </a:ext>
            </a:extLst>
          </p:cNvPr>
          <p:cNvSpPr>
            <a:spLocks noGrp="1"/>
          </p:cNvSpPr>
          <p:nvPr>
            <p:ph idx="1"/>
          </p:nvPr>
        </p:nvSpPr>
        <p:spPr>
          <a:xfrm>
            <a:off x="916724" y="2102338"/>
            <a:ext cx="10048261" cy="4611078"/>
          </a:xfrm>
        </p:spPr>
        <p:txBody>
          <a:bodyPr>
            <a:noAutofit/>
          </a:bodyPr>
          <a:lstStyle/>
          <a:p>
            <a:pPr algn="just"/>
            <a:r>
              <a:rPr lang="en-US" sz="2800" dirty="0">
                <a:latin typeface="Times New Roman" panose="02020603050405020304" pitchFamily="18" charset="0"/>
                <a:cs typeface="Times New Roman" panose="02020603050405020304" pitchFamily="18" charset="0"/>
              </a:rPr>
              <a:t>Under the Baruch Plan the Atomic Development Authority would</a:t>
            </a:r>
          </a:p>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 oversee the development and use of atomic energy, </a:t>
            </a:r>
          </a:p>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manage any nuclear installation with the ability to produce nuclear weapons,</a:t>
            </a:r>
          </a:p>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 and inspect any nuclear facility conducting research for peaceful purposes. </a:t>
            </a:r>
          </a:p>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plan also prohibited the illegal possession of an atomic bomb, the seizure of facilities administered by the Atomic Development Authority, and punished violators who interfered with inspections</a:t>
            </a:r>
          </a:p>
        </p:txBody>
      </p:sp>
    </p:spTree>
    <p:extLst>
      <p:ext uri="{BB962C8B-B14F-4D97-AF65-F5344CB8AC3E}">
        <p14:creationId xmlns:p14="http://schemas.microsoft.com/office/powerpoint/2010/main" val="41961205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DB27-7740-4EA8-83BC-374C84B78CA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BARUCH PLAN COULDN’T TAKE OFF</a:t>
            </a:r>
          </a:p>
        </p:txBody>
      </p:sp>
      <p:sp>
        <p:nvSpPr>
          <p:cNvPr id="3" name="Content Placeholder 2">
            <a:extLst>
              <a:ext uri="{FF2B5EF4-FFF2-40B4-BE49-F238E27FC236}">
                <a16:creationId xmlns:a16="http://schemas.microsoft.com/office/drawing/2014/main" id="{54EFB47F-F7F7-4A07-AC7C-2AC41D4EA87E}"/>
              </a:ext>
            </a:extLst>
          </p:cNvPr>
          <p:cNvSpPr>
            <a:spLocks noGrp="1"/>
          </p:cNvSpPr>
          <p:nvPr>
            <p:ph idx="1"/>
          </p:nvPr>
        </p:nvSpPr>
        <p:spPr/>
        <p:txBody>
          <a:bodyPr>
            <a:normAutofit/>
          </a:bodyPr>
          <a:lstStyle/>
          <a:p>
            <a:pPr algn="just"/>
            <a:r>
              <a:rPr lang="en-US" sz="2800" dirty="0">
                <a:latin typeface="Times New Roman" panose="02020603050405020304" pitchFamily="18" charset="0"/>
                <a:cs typeface="Times New Roman" panose="02020603050405020304" pitchFamily="18" charset="0"/>
              </a:rPr>
              <a:t>The Soviets strongly opposed any plan that allowed the United States to retain its nuclear monopoly. </a:t>
            </a:r>
          </a:p>
          <a:p>
            <a:pPr algn="just"/>
            <a:r>
              <a:rPr lang="en-US" sz="2800" dirty="0">
                <a:latin typeface="Times New Roman" panose="02020603050405020304" pitchFamily="18" charset="0"/>
                <a:cs typeface="Times New Roman" panose="02020603050405020304" pitchFamily="18" charset="0"/>
              </a:rPr>
              <a:t>The vote was held on December 30, with 10 of the UNAEC’s 12 members in favor, while the other two members (the Soviet Union and Poland) abstained. The vote required unanimity to pass. As such, the Polish and Soviet abstentions thwarted the adoption of the Baruch Plan.</a:t>
            </a:r>
          </a:p>
        </p:txBody>
      </p:sp>
    </p:spTree>
    <p:extLst>
      <p:ext uri="{BB962C8B-B14F-4D97-AF65-F5344CB8AC3E}">
        <p14:creationId xmlns:p14="http://schemas.microsoft.com/office/powerpoint/2010/main" val="1118420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just"/>
            <a:r>
              <a:rPr lang="en-US" sz="3200" b="1" dirty="0">
                <a:latin typeface="Times New Roman" panose="02020603050405020304" pitchFamily="18" charset="0"/>
                <a:cs typeface="Times New Roman" panose="02020603050405020304" pitchFamily="18" charset="0"/>
              </a:rPr>
              <a:t>A major defect of the Baruch Plan was America’s insistence </a:t>
            </a:r>
            <a:r>
              <a:rPr lang="en-US" sz="3200" dirty="0">
                <a:latin typeface="Times New Roman" panose="02020603050405020304" pitchFamily="18" charset="0"/>
                <a:cs typeface="Times New Roman" panose="02020603050405020304" pitchFamily="18" charset="0"/>
              </a:rPr>
              <a:t>that other countries give up their right to explore military uses of nuclear energy and turn over raw materials to an international authority, whereas the United States would not give up its weapons until it deemed such a system was in place. It would believed the US would not be amenable to such a deal if the tables were turned.</a:t>
            </a:r>
          </a:p>
        </p:txBody>
      </p:sp>
    </p:spTree>
    <p:extLst>
      <p:ext uri="{BB962C8B-B14F-4D97-AF65-F5344CB8AC3E}">
        <p14:creationId xmlns:p14="http://schemas.microsoft.com/office/powerpoint/2010/main" val="28613557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6A6E1-54F9-47B1-BF25-D8B5E5B161A1}"/>
              </a:ext>
            </a:extLst>
          </p:cNvPr>
          <p:cNvSpPr>
            <a:spLocks noGrp="1"/>
          </p:cNvSpPr>
          <p:nvPr>
            <p:ph type="title"/>
          </p:nvPr>
        </p:nvSpPr>
        <p:spPr>
          <a:xfrm>
            <a:off x="898902" y="0"/>
            <a:ext cx="10058400" cy="1450757"/>
          </a:xfrm>
        </p:spPr>
        <p:txBody>
          <a:bodyPr/>
          <a:lstStyle/>
          <a:p>
            <a:r>
              <a:rPr lang="en-US" dirty="0">
                <a:latin typeface="Times New Roman" panose="02020603050405020304" pitchFamily="18" charset="0"/>
                <a:cs typeface="Times New Roman" panose="02020603050405020304" pitchFamily="18" charset="0"/>
              </a:rPr>
              <a:t>ATOMS FOR PEACE</a:t>
            </a:r>
          </a:p>
        </p:txBody>
      </p:sp>
      <p:sp>
        <p:nvSpPr>
          <p:cNvPr id="3" name="Content Placeholder 2">
            <a:extLst>
              <a:ext uri="{FF2B5EF4-FFF2-40B4-BE49-F238E27FC236}">
                <a16:creationId xmlns:a16="http://schemas.microsoft.com/office/drawing/2014/main" id="{DAC659ED-B3B0-44B4-954B-F4CB9688D1EA}"/>
              </a:ext>
            </a:extLst>
          </p:cNvPr>
          <p:cNvSpPr>
            <a:spLocks noGrp="1"/>
          </p:cNvSpPr>
          <p:nvPr>
            <p:ph idx="1"/>
          </p:nvPr>
        </p:nvSpPr>
        <p:spPr>
          <a:xfrm>
            <a:off x="750277" y="1875692"/>
            <a:ext cx="10824307" cy="4372708"/>
          </a:xfrm>
        </p:spPr>
        <p:txBody>
          <a:bodyPr>
            <a:normAutofit/>
          </a:bodyPr>
          <a:lstStyle/>
          <a:p>
            <a:pPr algn="just"/>
            <a:r>
              <a:rPr lang="en-US" sz="2400" dirty="0">
                <a:latin typeface="Times New Roman" panose="02020603050405020304" pitchFamily="18" charset="0"/>
                <a:cs typeface="Times New Roman" panose="02020603050405020304" pitchFamily="18" charset="0"/>
              </a:rPr>
              <a:t>1953 US President Dwight Eisenhower proposes harnessing </a:t>
            </a:r>
            <a:r>
              <a:rPr lang="en-US" sz="2400" b="1" dirty="0">
                <a:latin typeface="Times New Roman" panose="02020603050405020304" pitchFamily="18" charset="0"/>
                <a:cs typeface="Times New Roman" panose="02020603050405020304" pitchFamily="18" charset="0"/>
              </a:rPr>
              <a:t>“atoms for peace</a:t>
            </a:r>
            <a:r>
              <a:rPr lang="en-US" sz="2400" dirty="0">
                <a:latin typeface="Times New Roman" panose="02020603050405020304" pitchFamily="18" charset="0"/>
                <a:cs typeface="Times New Roman" panose="02020603050405020304" pitchFamily="18" charset="0"/>
              </a:rPr>
              <a:t>”. He calls for an “international atomic energy agency” to safeguard nuclear material and to “devise methods” whereby it would be allocated to serve the </a:t>
            </a:r>
            <a:r>
              <a:rPr lang="en-US" sz="2400" b="1" dirty="0">
                <a:latin typeface="Times New Roman" panose="02020603050405020304" pitchFamily="18" charset="0"/>
                <a:cs typeface="Times New Roman" panose="02020603050405020304" pitchFamily="18" charset="0"/>
              </a:rPr>
              <a:t>“peaceful pursuits of mankind</a:t>
            </a:r>
            <a:r>
              <a:rPr lang="en-US" sz="2400" b="1"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more important responsibility of this atomic energy agency would be to devise methods whereby this fissionable material would be allocated to serve the peaceful pursuits of mankind. Experts would be mobilized to apply atomic energy to the needs of agriculture, medicine and other peaceful activities. A special purpose would be to provide abundant electrical energy in the power-starved areas of the world.</a:t>
            </a:r>
          </a:p>
          <a:p>
            <a:pPr algn="just"/>
            <a:r>
              <a:rPr lang="en-US" sz="2400" dirty="0">
                <a:latin typeface="Times New Roman" panose="02020603050405020304" pitchFamily="18" charset="0"/>
                <a:cs typeface="Times New Roman" panose="02020603050405020304" pitchFamily="18" charset="0"/>
              </a:rPr>
              <a:t>Thus the contributing Powers would be dedicating some of their strength to serve the needs rather than the fears of mankind.</a:t>
            </a:r>
          </a:p>
          <a:p>
            <a:endParaRPr lang="en-US" dirty="0"/>
          </a:p>
        </p:txBody>
      </p:sp>
    </p:spTree>
    <p:extLst>
      <p:ext uri="{BB962C8B-B14F-4D97-AF65-F5344CB8AC3E}">
        <p14:creationId xmlns:p14="http://schemas.microsoft.com/office/powerpoint/2010/main" val="7558100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835C7-87DE-4742-891C-C2DBEAB0CED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IAEA-1957</a:t>
            </a:r>
          </a:p>
        </p:txBody>
      </p:sp>
      <p:sp>
        <p:nvSpPr>
          <p:cNvPr id="3" name="Content Placeholder 2">
            <a:extLst>
              <a:ext uri="{FF2B5EF4-FFF2-40B4-BE49-F238E27FC236}">
                <a16:creationId xmlns:a16="http://schemas.microsoft.com/office/drawing/2014/main" id="{A6C85A1C-57D6-4B15-A457-6493F9277B31}"/>
              </a:ext>
            </a:extLst>
          </p:cNvPr>
          <p:cNvSpPr>
            <a:spLocks noGrp="1"/>
          </p:cNvSpPr>
          <p:nvPr>
            <p:ph idx="1"/>
          </p:nvPr>
        </p:nvSpPr>
        <p:spPr>
          <a:xfrm>
            <a:off x="539262" y="2055446"/>
            <a:ext cx="10681511" cy="4208583"/>
          </a:xfrm>
        </p:spPr>
        <p:txBody>
          <a:bodyPr>
            <a:normAutofit/>
          </a:bodyPr>
          <a:lstStyle/>
          <a:p>
            <a:pPr algn="jus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In 1955 Work begins on drafting the Statute of the International Atomic Energy Agency (IAEA) with representatives from Australia, Belgium, Canada, France, Portugal, South Africa, United Kingdom, and the US.</a:t>
            </a:r>
          </a:p>
          <a:p>
            <a:pPr algn="jus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 The drafting group later expands to twelve with representatives from the USSR, Czechoslovakia, India, and Brazil. </a:t>
            </a:r>
          </a:p>
          <a:p>
            <a:pPr algn="jus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In 1956 In New York, States approve the IAEA Statute at a conference in October of 82 States at the UN. It incorporates responsibilities for both the control and development of nuclear energy for exclusively peaceful purposes.</a:t>
            </a:r>
          </a:p>
          <a:p>
            <a:pPr algn="jus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 The IAEA officially comes into existence 29 July 1957, the day when the required number of Member States ratify the Statute. </a:t>
            </a:r>
          </a:p>
        </p:txBody>
      </p:sp>
    </p:spTree>
    <p:extLst>
      <p:ext uri="{BB962C8B-B14F-4D97-AF65-F5344CB8AC3E}">
        <p14:creationId xmlns:p14="http://schemas.microsoft.com/office/powerpoint/2010/main" val="8312400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OBJECTIVE OF IAEA – ARTICLE II OF THE STATUTE</a:t>
            </a:r>
          </a:p>
        </p:txBody>
      </p:sp>
      <p:sp>
        <p:nvSpPr>
          <p:cNvPr id="3" name="Content Placeholder 2"/>
          <p:cNvSpPr>
            <a:spLocks noGrp="1"/>
          </p:cNvSpPr>
          <p:nvPr>
            <p:ph idx="1"/>
          </p:nvPr>
        </p:nvSpPr>
        <p:spPr>
          <a:xfrm>
            <a:off x="1103312" y="2052918"/>
            <a:ext cx="9846042" cy="4195481"/>
          </a:xfrm>
        </p:spPr>
        <p:txBody>
          <a:bodyPr>
            <a:normAutofit/>
          </a:bodyPr>
          <a:lstStyle/>
          <a:p>
            <a:pPr algn="just">
              <a:lnSpc>
                <a:spcPct val="150000"/>
              </a:lnSpc>
            </a:pPr>
            <a:r>
              <a:rPr lang="en-US" sz="2800" dirty="0">
                <a:latin typeface="Times New Roman" panose="02020603050405020304" pitchFamily="18" charset="0"/>
                <a:cs typeface="Times New Roman" panose="02020603050405020304" pitchFamily="18" charset="0"/>
              </a:rPr>
              <a:t>The Agency shall seek to accelerate and enlarge the contribution of </a:t>
            </a:r>
            <a:r>
              <a:rPr lang="en-US" sz="2800" b="1" dirty="0">
                <a:latin typeface="Times New Roman" panose="02020603050405020304" pitchFamily="18" charset="0"/>
                <a:cs typeface="Times New Roman" panose="02020603050405020304" pitchFamily="18" charset="0"/>
              </a:rPr>
              <a:t>atomic energy to peace, health and prosperity </a:t>
            </a:r>
            <a:r>
              <a:rPr lang="en-US" sz="2800" dirty="0">
                <a:latin typeface="Times New Roman" panose="02020603050405020304" pitchFamily="18" charset="0"/>
                <a:cs typeface="Times New Roman" panose="02020603050405020304" pitchFamily="18" charset="0"/>
              </a:rPr>
              <a:t>throughout the world. It shall ensure, so far as it is able, that assistance provided by it or at its request or under its supervision or control is not used in such a way as to further any military purpose. </a:t>
            </a:r>
          </a:p>
        </p:txBody>
      </p:sp>
    </p:spTree>
    <p:extLst>
      <p:ext uri="{BB962C8B-B14F-4D97-AF65-F5344CB8AC3E}">
        <p14:creationId xmlns:p14="http://schemas.microsoft.com/office/powerpoint/2010/main" val="25993164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Functions defined in Article III</a:t>
            </a:r>
          </a:p>
        </p:txBody>
      </p:sp>
      <p:sp>
        <p:nvSpPr>
          <p:cNvPr id="3" name="Content Placeholder 2"/>
          <p:cNvSpPr>
            <a:spLocks noGrp="1"/>
          </p:cNvSpPr>
          <p:nvPr>
            <p:ph idx="1"/>
          </p:nvPr>
        </p:nvSpPr>
        <p:spPr>
          <a:xfrm>
            <a:off x="1025159" y="1623072"/>
            <a:ext cx="10103950" cy="4637051"/>
          </a:xfrm>
        </p:spPr>
        <p:txBody>
          <a:bodyPr>
            <a:normAutofit fontScale="92500"/>
          </a:bodyPr>
          <a:lstStyle/>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To encourage and assist </a:t>
            </a:r>
            <a:r>
              <a:rPr lang="en-US" sz="2800" b="1" dirty="0">
                <a:latin typeface="Times New Roman" panose="02020603050405020304" pitchFamily="18" charset="0"/>
                <a:cs typeface="Times New Roman" panose="02020603050405020304" pitchFamily="18" charset="0"/>
              </a:rPr>
              <a:t>research on, and development and practical application of, atomic energy for peaceful uses </a:t>
            </a:r>
            <a:r>
              <a:rPr lang="en-US" sz="2800" dirty="0">
                <a:latin typeface="Times New Roman" panose="02020603050405020304" pitchFamily="18" charset="0"/>
                <a:cs typeface="Times New Roman" panose="02020603050405020304" pitchFamily="18" charset="0"/>
              </a:rPr>
              <a:t>throughout the world</a:t>
            </a:r>
          </a:p>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To foster the </a:t>
            </a:r>
            <a:r>
              <a:rPr lang="en-US" sz="2800" b="1" dirty="0">
                <a:latin typeface="Times New Roman" panose="02020603050405020304" pitchFamily="18" charset="0"/>
                <a:cs typeface="Times New Roman" panose="02020603050405020304" pitchFamily="18" charset="0"/>
              </a:rPr>
              <a:t>exchange of scientific and technical information </a:t>
            </a:r>
            <a:r>
              <a:rPr lang="en-US" sz="2800" dirty="0">
                <a:latin typeface="Times New Roman" panose="02020603050405020304" pitchFamily="18" charset="0"/>
                <a:cs typeface="Times New Roman" panose="02020603050405020304" pitchFamily="18" charset="0"/>
              </a:rPr>
              <a:t>on peaceful uses of atomic energy</a:t>
            </a:r>
          </a:p>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Establish control ov</a:t>
            </a:r>
            <a:r>
              <a:rPr lang="en-US" sz="2800" b="1" dirty="0">
                <a:latin typeface="Times New Roman" panose="02020603050405020304" pitchFamily="18" charset="0"/>
                <a:cs typeface="Times New Roman" panose="02020603050405020304" pitchFamily="18" charset="0"/>
              </a:rPr>
              <a:t>er the use of special fissionable materials </a:t>
            </a:r>
            <a:r>
              <a:rPr lang="en-US" sz="2800" dirty="0">
                <a:latin typeface="Times New Roman" panose="02020603050405020304" pitchFamily="18" charset="0"/>
                <a:cs typeface="Times New Roman" panose="02020603050405020304" pitchFamily="18" charset="0"/>
              </a:rPr>
              <a:t>received by the Agency, in order to ensure that these materials are used only for peaceful purposes</a:t>
            </a:r>
          </a:p>
        </p:txBody>
      </p:sp>
    </p:spTree>
    <p:extLst>
      <p:ext uri="{BB962C8B-B14F-4D97-AF65-F5344CB8AC3E}">
        <p14:creationId xmlns:p14="http://schemas.microsoft.com/office/powerpoint/2010/main" val="2291310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EINSTEIN THEORY OF RELATIVITY</a:t>
            </a:r>
          </a:p>
        </p:txBody>
      </p:sp>
      <p:sp>
        <p:nvSpPr>
          <p:cNvPr id="3" name="Content Placeholder 2"/>
          <p:cNvSpPr>
            <a:spLocks noGrp="1"/>
          </p:cNvSpPr>
          <p:nvPr>
            <p:ph idx="1"/>
          </p:nvPr>
        </p:nvSpPr>
        <p:spPr>
          <a:xfrm>
            <a:off x="375138" y="1992922"/>
            <a:ext cx="11176000" cy="4412359"/>
          </a:xfrm>
        </p:spPr>
        <p:txBody>
          <a:bodyPr>
            <a:normAutofit/>
          </a:bodyPr>
          <a:lstStyle/>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In 1905, Einstein developed the special theory of relativity, one of the implications of which was that matter and energy are interchangeable with one another. </a:t>
            </a:r>
          </a:p>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E = mc2</a:t>
            </a:r>
          </a:p>
          <a:p>
            <a:pPr algn="just">
              <a:buFont typeface="Wingdings" panose="05000000000000000000" pitchFamily="2" charset="2"/>
              <a:buChar char="§"/>
            </a:pPr>
            <a:endParaRPr lang="en-US" sz="2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This equation states that a mass (</a:t>
            </a:r>
            <a:r>
              <a:rPr lang="en-US" sz="2800" i="1" dirty="0">
                <a:latin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 can be converted into a tremendous amount of energy (</a:t>
            </a:r>
            <a:r>
              <a:rPr lang="en-US" sz="2800" i="1" dirty="0">
                <a:latin typeface="Times New Roman" panose="02020603050405020304" pitchFamily="18" charset="0"/>
                <a:cs typeface="Times New Roman" panose="02020603050405020304" pitchFamily="18" charset="0"/>
              </a:rPr>
              <a:t>E</a:t>
            </a:r>
            <a:r>
              <a:rPr lang="en-US" sz="2800" dirty="0">
                <a:latin typeface="Times New Roman" panose="02020603050405020304" pitchFamily="18" charset="0"/>
                <a:cs typeface="Times New Roman" panose="02020603050405020304" pitchFamily="18" charset="0"/>
              </a:rPr>
              <a:t>), where </a:t>
            </a:r>
            <a:r>
              <a:rPr lang="en-US" sz="2800" i="1" dirty="0">
                <a:latin typeface="Times New Roman" panose="02020603050405020304" pitchFamily="18" charset="0"/>
                <a:cs typeface="Times New Roman" panose="02020603050405020304" pitchFamily="18" charset="0"/>
              </a:rPr>
              <a:t>c </a:t>
            </a:r>
            <a:r>
              <a:rPr lang="en-US" sz="2800" dirty="0">
                <a:latin typeface="Times New Roman" panose="02020603050405020304" pitchFamily="18" charset="0"/>
                <a:cs typeface="Times New Roman" panose="02020603050405020304" pitchFamily="18" charset="0"/>
              </a:rPr>
              <a:t>is the speed of light. a small amount of matter can be converted into a tremendous amount of energy. Einstein’s equation is the key to the power of nuclear weapons and nuclear reactors.</a:t>
            </a:r>
          </a:p>
        </p:txBody>
      </p:sp>
    </p:spTree>
    <p:extLst>
      <p:ext uri="{BB962C8B-B14F-4D97-AF65-F5344CB8AC3E}">
        <p14:creationId xmlns:p14="http://schemas.microsoft.com/office/powerpoint/2010/main" val="13943550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C73-0E9B-4472-A612-F8E48D4991F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Antarctic Treaty-1963</a:t>
            </a:r>
          </a:p>
        </p:txBody>
      </p:sp>
      <p:sp>
        <p:nvSpPr>
          <p:cNvPr id="3" name="Content Placeholder 2">
            <a:extLst>
              <a:ext uri="{FF2B5EF4-FFF2-40B4-BE49-F238E27FC236}">
                <a16:creationId xmlns:a16="http://schemas.microsoft.com/office/drawing/2014/main" id="{F364F97A-33C4-4245-855A-2849109E421A}"/>
              </a:ext>
            </a:extLst>
          </p:cNvPr>
          <p:cNvSpPr>
            <a:spLocks noGrp="1"/>
          </p:cNvSpPr>
          <p:nvPr>
            <p:ph idx="1"/>
          </p:nvPr>
        </p:nvSpPr>
        <p:spPr>
          <a:xfrm>
            <a:off x="1103311" y="2052918"/>
            <a:ext cx="9650657" cy="4195481"/>
          </a:xfrm>
        </p:spPr>
        <p:txBody>
          <a:bodyPr>
            <a:normAutofit/>
          </a:bodyPr>
          <a:lstStyle/>
          <a:p>
            <a:pPr algn="just">
              <a:lnSpc>
                <a:spcPct val="200000"/>
              </a:lnSpc>
            </a:pPr>
            <a:r>
              <a:rPr lang="en-US" sz="2800" dirty="0">
                <a:latin typeface="Times New Roman" panose="02020603050405020304" pitchFamily="18" charset="0"/>
                <a:cs typeface="Times New Roman" panose="02020603050405020304" pitchFamily="18" charset="0"/>
              </a:rPr>
              <a:t>At a time when atmospheric testing of nuclear bombs averages more than one explosion per week, States adopt the Antarctic Treaty, the first nuclear-weapon-free-zone, albeit in an area uninhabited by people. </a:t>
            </a:r>
          </a:p>
        </p:txBody>
      </p:sp>
    </p:spTree>
    <p:extLst>
      <p:ext uri="{BB962C8B-B14F-4D97-AF65-F5344CB8AC3E}">
        <p14:creationId xmlns:p14="http://schemas.microsoft.com/office/powerpoint/2010/main" val="5555443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2969E-0BC9-4D32-BE9C-FBB6E4D33D1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PARTIAL/LIMITED TEST BAN TREATY 1963</a:t>
            </a:r>
          </a:p>
        </p:txBody>
      </p:sp>
      <p:sp>
        <p:nvSpPr>
          <p:cNvPr id="3" name="Content Placeholder 2">
            <a:extLst>
              <a:ext uri="{FF2B5EF4-FFF2-40B4-BE49-F238E27FC236}">
                <a16:creationId xmlns:a16="http://schemas.microsoft.com/office/drawing/2014/main" id="{6B993BA6-49FC-499B-8950-3F67BFC797CC}"/>
              </a:ext>
            </a:extLst>
          </p:cNvPr>
          <p:cNvSpPr>
            <a:spLocks noGrp="1"/>
          </p:cNvSpPr>
          <p:nvPr>
            <p:ph idx="1"/>
          </p:nvPr>
        </p:nvSpPr>
        <p:spPr>
          <a:xfrm>
            <a:off x="1103312" y="2052918"/>
            <a:ext cx="9338042" cy="4195481"/>
          </a:xfrm>
        </p:spPr>
        <p:txBody>
          <a:bodyPr>
            <a:normAutofit/>
          </a:bodyPr>
          <a:lstStyle/>
          <a:p>
            <a:pPr algn="just">
              <a:lnSpc>
                <a:spcPct val="150000"/>
              </a:lnSpc>
            </a:pPr>
            <a:r>
              <a:rPr lang="en-US" sz="2800" b="1" dirty="0">
                <a:latin typeface="Times New Roman" panose="02020603050405020304" pitchFamily="18" charset="0"/>
                <a:cs typeface="Times New Roman" panose="02020603050405020304" pitchFamily="18" charset="0"/>
              </a:rPr>
              <a:t>Treaty Banning Nuclear Tests in the Atmosphere, in Outer Space and Under Water </a:t>
            </a:r>
          </a:p>
          <a:p>
            <a:pPr algn="just">
              <a:lnSpc>
                <a:spcPct val="150000"/>
              </a:lnSpc>
            </a:pPr>
            <a:r>
              <a:rPr lang="en-US" sz="2800" dirty="0">
                <a:latin typeface="Times New Roman" panose="02020603050405020304" pitchFamily="18" charset="0"/>
                <a:cs typeface="Times New Roman" panose="02020603050405020304" pitchFamily="18" charset="0"/>
              </a:rPr>
              <a:t>The Treaty requires Parties to prohibit, prevent, and abstain from carrying out nuclear weapons tests or any other nuclear explosions in the atmosphere, in outer space, under water, or in any other environment</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67935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548AF-F042-4088-8401-F86E8D5EDE6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ADDRESSING NUCLEAR PROLIFERATION</a:t>
            </a:r>
          </a:p>
        </p:txBody>
      </p:sp>
      <p:sp>
        <p:nvSpPr>
          <p:cNvPr id="3" name="Content Placeholder 2">
            <a:extLst>
              <a:ext uri="{FF2B5EF4-FFF2-40B4-BE49-F238E27FC236}">
                <a16:creationId xmlns:a16="http://schemas.microsoft.com/office/drawing/2014/main" id="{7217F798-5161-4630-98AD-E56A130A4449}"/>
              </a:ext>
            </a:extLst>
          </p:cNvPr>
          <p:cNvSpPr>
            <a:spLocks noGrp="1"/>
          </p:cNvSpPr>
          <p:nvPr>
            <p:ph idx="1"/>
          </p:nvPr>
        </p:nvSpPr>
        <p:spPr>
          <a:xfrm>
            <a:off x="1103312" y="2060733"/>
            <a:ext cx="10330596" cy="4195481"/>
          </a:xfrm>
        </p:spPr>
        <p:txBody>
          <a:bodyPr>
            <a:normAutofit/>
          </a:bodyPr>
          <a:lstStyle/>
          <a:p>
            <a:pPr>
              <a:lnSpc>
                <a:spcPct val="150000"/>
              </a:lnSpc>
            </a:pPr>
            <a:r>
              <a:rPr lang="en-US" sz="2800" dirty="0"/>
              <a:t>“</a:t>
            </a:r>
            <a:r>
              <a:rPr lang="en-US" sz="2800" dirty="0">
                <a:latin typeface="Times New Roman" panose="02020603050405020304" pitchFamily="18" charset="0"/>
                <a:cs typeface="Times New Roman" panose="02020603050405020304" pitchFamily="18" charset="0"/>
              </a:rPr>
              <a:t>Personally, I am haunted by the feeling that by 1970, unless we are successful, there may be ten nuclear powers instead of four, and by 1975, fifteen or twenty.... I see the possibility in the 1970s of the President of the United States having to face a world in which fifteen or twenty or twenty-five nations may have these weapons. I regard this as the greatest possible danger and hazard.” “US President Kennedy” </a:t>
            </a:r>
          </a:p>
        </p:txBody>
      </p:sp>
    </p:spTree>
    <p:extLst>
      <p:ext uri="{BB962C8B-B14F-4D97-AF65-F5344CB8AC3E}">
        <p14:creationId xmlns:p14="http://schemas.microsoft.com/office/powerpoint/2010/main" val="22106183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NON PROLIFERATION TREATY- 1968</a:t>
            </a:r>
          </a:p>
        </p:txBody>
      </p:sp>
      <p:sp>
        <p:nvSpPr>
          <p:cNvPr id="3" name="Content Placeholder 2"/>
          <p:cNvSpPr>
            <a:spLocks noGrp="1"/>
          </p:cNvSpPr>
          <p:nvPr>
            <p:ph idx="1"/>
          </p:nvPr>
        </p:nvSpPr>
        <p:spPr>
          <a:xfrm>
            <a:off x="1103312" y="2060733"/>
            <a:ext cx="10143026" cy="4195481"/>
          </a:xfrm>
        </p:spPr>
        <p:txBody>
          <a:bodyPr>
            <a:normAutofit/>
          </a:bodyPr>
          <a:lstStyle/>
          <a:p>
            <a:pPr algn="just">
              <a:lnSpc>
                <a:spcPct val="20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NPT is a multilateral treaty aimed at limiting the spread of nuclear weapons.</a:t>
            </a:r>
          </a:p>
          <a:p>
            <a:pPr algn="just">
              <a:lnSpc>
                <a:spcPct val="20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It was opened for signatures in 1968 and entered into force in 1970.</a:t>
            </a:r>
          </a:p>
          <a:p>
            <a:pPr algn="just">
              <a:lnSpc>
                <a:spcPct val="20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NPT is a binding commitment.</a:t>
            </a:r>
          </a:p>
          <a:p>
            <a:pPr>
              <a:lnSpc>
                <a:spcPct val="200000"/>
              </a:lnSpc>
            </a:pPr>
            <a:endParaRPr lang="en-US" dirty="0"/>
          </a:p>
        </p:txBody>
      </p:sp>
    </p:spTree>
    <p:extLst>
      <p:ext uri="{BB962C8B-B14F-4D97-AF65-F5344CB8AC3E}">
        <p14:creationId xmlns:p14="http://schemas.microsoft.com/office/powerpoint/2010/main" val="1540897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OBJECTIVES OF NPT</a:t>
            </a:r>
          </a:p>
        </p:txBody>
      </p:sp>
      <p:sp>
        <p:nvSpPr>
          <p:cNvPr id="3" name="Content Placeholder 2"/>
          <p:cNvSpPr>
            <a:spLocks noGrp="1"/>
          </p:cNvSpPr>
          <p:nvPr>
            <p:ph idx="1"/>
          </p:nvPr>
        </p:nvSpPr>
        <p:spPr>
          <a:xfrm>
            <a:off x="1103312" y="2052918"/>
            <a:ext cx="9361488" cy="4195481"/>
          </a:xfrm>
        </p:spPr>
        <p:txBody>
          <a:bodyPr>
            <a:normAutofit/>
          </a:bodyPr>
          <a:lstStyle/>
          <a:p>
            <a:r>
              <a:rPr lang="en-US" sz="2800" dirty="0">
                <a:latin typeface="Times New Roman" panose="02020603050405020304" pitchFamily="18" charset="0"/>
                <a:cs typeface="Times New Roman" panose="02020603050405020304" pitchFamily="18" charset="0"/>
              </a:rPr>
              <a:t>Three main objectives of the treaty are:-</a:t>
            </a:r>
          </a:p>
          <a:p>
            <a:r>
              <a:rPr lang="en-US" sz="2800" dirty="0">
                <a:latin typeface="Times New Roman" panose="02020603050405020304" pitchFamily="18" charset="0"/>
                <a:cs typeface="Times New Roman" panose="02020603050405020304" pitchFamily="18" charset="0"/>
              </a:rPr>
              <a:t>1- Nuclear non-proliferation</a:t>
            </a:r>
          </a:p>
          <a:p>
            <a:r>
              <a:rPr lang="en-US" sz="2800" dirty="0">
                <a:latin typeface="Times New Roman" panose="02020603050405020304" pitchFamily="18" charset="0"/>
                <a:cs typeface="Times New Roman" panose="02020603050405020304" pitchFamily="18" charset="0"/>
              </a:rPr>
              <a:t>2-Nuclear Disarmament</a:t>
            </a:r>
          </a:p>
          <a:p>
            <a:r>
              <a:rPr lang="en-US" sz="2800" dirty="0">
                <a:latin typeface="Times New Roman" panose="02020603050405020304" pitchFamily="18" charset="0"/>
                <a:cs typeface="Times New Roman" panose="02020603050405020304" pitchFamily="18" charset="0"/>
              </a:rPr>
              <a:t>3-Peaceful use of Nuclear Energy</a:t>
            </a:r>
          </a:p>
          <a:p>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NPT establishes a safeguard system under the responsibility of IAEA. It is used for compliance of treaty through inspection conducted by IAEA.</a:t>
            </a:r>
          </a:p>
        </p:txBody>
      </p:sp>
    </p:spTree>
    <p:extLst>
      <p:ext uri="{BB962C8B-B14F-4D97-AF65-F5344CB8AC3E}">
        <p14:creationId xmlns:p14="http://schemas.microsoft.com/office/powerpoint/2010/main" val="32364561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03312" y="2052918"/>
            <a:ext cx="9830411" cy="4195481"/>
          </a:xfrm>
        </p:spPr>
        <p:txBody>
          <a:bodyPr>
            <a:normAutofit/>
          </a:bodyPr>
          <a:lstStyle/>
          <a:p>
            <a:pPr algn="just">
              <a:lnSpc>
                <a:spcPct val="150000"/>
              </a:lnSpc>
            </a:pPr>
            <a:r>
              <a:rPr lang="en-US" sz="2800" dirty="0">
                <a:latin typeface="Times New Roman" panose="02020603050405020304" pitchFamily="18" charset="0"/>
                <a:cs typeface="Times New Roman" panose="02020603050405020304" pitchFamily="18" charset="0"/>
              </a:rPr>
              <a:t>NPT declares NWS as those that had manufactured and detonated nuclear explosive device prior to 1</a:t>
            </a:r>
            <a:r>
              <a:rPr lang="en-US" sz="2800" baseline="30000" dirty="0">
                <a:latin typeface="Times New Roman" panose="02020603050405020304" pitchFamily="18" charset="0"/>
                <a:cs typeface="Times New Roman" panose="02020603050405020304" pitchFamily="18" charset="0"/>
              </a:rPr>
              <a:t>st</a:t>
            </a:r>
            <a:r>
              <a:rPr lang="en-US" sz="2800" dirty="0">
                <a:latin typeface="Times New Roman" panose="02020603050405020304" pitchFamily="18" charset="0"/>
                <a:cs typeface="Times New Roman" panose="02020603050405020304" pitchFamily="18" charset="0"/>
              </a:rPr>
              <a:t> Jan , 1967.</a:t>
            </a:r>
          </a:p>
          <a:p>
            <a:pPr algn="just">
              <a:lnSpc>
                <a:spcPct val="150000"/>
              </a:lnSpc>
            </a:pPr>
            <a:r>
              <a:rPr lang="en-US" sz="2800" dirty="0">
                <a:latin typeface="Times New Roman" panose="02020603050405020304" pitchFamily="18" charset="0"/>
                <a:cs typeface="Times New Roman" panose="02020603050405020304" pitchFamily="18" charset="0"/>
              </a:rPr>
              <a:t>All other states are considered as NNWS.</a:t>
            </a:r>
          </a:p>
          <a:p>
            <a:pPr algn="just">
              <a:lnSpc>
                <a:spcPct val="150000"/>
              </a:lnSpc>
            </a:pPr>
            <a:r>
              <a:rPr lang="en-US" sz="2800" dirty="0">
                <a:latin typeface="Times New Roman" panose="02020603050405020304" pitchFamily="18" charset="0"/>
                <a:cs typeface="Times New Roman" panose="02020603050405020304" pitchFamily="18" charset="0"/>
              </a:rPr>
              <a:t>Both NWS and NNWS who have ratified NPT can access nuclear technology for peaceful purpose.</a:t>
            </a:r>
          </a:p>
        </p:txBody>
      </p:sp>
    </p:spTree>
    <p:extLst>
      <p:ext uri="{BB962C8B-B14F-4D97-AF65-F5344CB8AC3E}">
        <p14:creationId xmlns:p14="http://schemas.microsoft.com/office/powerpoint/2010/main" val="21568524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has NPT achieved?</a:t>
            </a:r>
          </a:p>
        </p:txBody>
      </p:sp>
      <p:sp>
        <p:nvSpPr>
          <p:cNvPr id="3" name="Content Placeholder 2"/>
          <p:cNvSpPr>
            <a:spLocks noGrp="1"/>
          </p:cNvSpPr>
          <p:nvPr>
            <p:ph idx="1"/>
          </p:nvPr>
        </p:nvSpPr>
        <p:spPr>
          <a:xfrm>
            <a:off x="1103312" y="1899138"/>
            <a:ext cx="9884986" cy="4765132"/>
          </a:xfrm>
        </p:spPr>
        <p:txBody>
          <a:bodyPr>
            <a:normAutofit lnSpcReduction="10000"/>
          </a:bodyPr>
          <a:lstStyle/>
          <a:p>
            <a:pPr algn="just">
              <a:buFont typeface="Wingdings" panose="05000000000000000000" pitchFamily="2" charset="2"/>
              <a:buChar char="§"/>
            </a:pPr>
            <a:r>
              <a:rPr lang="en-US" sz="2300" dirty="0">
                <a:latin typeface="Times New Roman" panose="02020603050405020304" pitchFamily="18" charset="0"/>
                <a:cs typeface="Times New Roman" panose="02020603050405020304" pitchFamily="18" charset="0"/>
              </a:rPr>
              <a:t>NPT remained a kind of discriminatory treaty as there was no specific bar on NWS.</a:t>
            </a:r>
          </a:p>
          <a:p>
            <a:pPr algn="just">
              <a:buFont typeface="Wingdings" panose="05000000000000000000" pitchFamily="2" charset="2"/>
              <a:buChar char="§"/>
            </a:pPr>
            <a:r>
              <a:rPr lang="en-US" sz="2300" dirty="0">
                <a:latin typeface="Times New Roman" panose="02020603050405020304" pitchFamily="18" charset="0"/>
                <a:cs typeface="Times New Roman" panose="02020603050405020304" pitchFamily="18" charset="0"/>
              </a:rPr>
              <a:t>It has divided the world into haves and have nots.</a:t>
            </a:r>
          </a:p>
          <a:p>
            <a:pPr algn="just">
              <a:buFont typeface="Wingdings" panose="05000000000000000000" pitchFamily="2" charset="2"/>
              <a:buChar char="§"/>
            </a:pPr>
            <a:r>
              <a:rPr lang="en-US" sz="2300" dirty="0">
                <a:latin typeface="Times New Roman" panose="02020603050405020304" pitchFamily="18" charset="0"/>
                <a:cs typeface="Times New Roman" panose="02020603050405020304" pitchFamily="18" charset="0"/>
              </a:rPr>
              <a:t>Legitimized the monopoly of NWS.</a:t>
            </a:r>
          </a:p>
          <a:p>
            <a:pPr algn="just">
              <a:buFont typeface="Wingdings" panose="05000000000000000000" pitchFamily="2" charset="2"/>
              <a:buChar char="§"/>
            </a:pPr>
            <a:r>
              <a:rPr lang="en-US" sz="2300" dirty="0">
                <a:latin typeface="Times New Roman" panose="02020603050405020304" pitchFamily="18" charset="0"/>
                <a:cs typeface="Times New Roman" panose="02020603050405020304" pitchFamily="18" charset="0"/>
              </a:rPr>
              <a:t>As per SIPRI report 2023, nuclear war heads do reduced in comparison to late 1980s but it was due to the dismantling of obsolete weapons by the </a:t>
            </a:r>
            <a:r>
              <a:rPr lang="en-US" sz="2300" dirty="0" smtClean="0">
                <a:latin typeface="Times New Roman" panose="02020603050405020304" pitchFamily="18" charset="0"/>
                <a:cs typeface="Times New Roman" panose="02020603050405020304" pitchFamily="18" charset="0"/>
              </a:rPr>
              <a:t>US </a:t>
            </a:r>
            <a:r>
              <a:rPr lang="en-US" sz="2300" dirty="0">
                <a:latin typeface="Times New Roman" panose="02020603050405020304" pitchFamily="18" charset="0"/>
                <a:cs typeface="Times New Roman" panose="02020603050405020304" pitchFamily="18" charset="0"/>
              </a:rPr>
              <a:t>and Russia.</a:t>
            </a:r>
          </a:p>
          <a:p>
            <a:pPr algn="just">
              <a:buFont typeface="Wingdings" panose="05000000000000000000" pitchFamily="2" charset="2"/>
              <a:buChar char="§"/>
            </a:pPr>
            <a:r>
              <a:rPr lang="en-US" sz="2300" dirty="0">
                <a:latin typeface="Times New Roman" panose="02020603050405020304" pitchFamily="18" charset="0"/>
                <a:cs typeface="Times New Roman" panose="02020603050405020304" pitchFamily="18" charset="0"/>
              </a:rPr>
              <a:t>Modernization of war heads suggest that the capacity of modern nuclear weapons have increased massively.</a:t>
            </a:r>
          </a:p>
          <a:p>
            <a:pPr algn="just">
              <a:buFont typeface="Wingdings" panose="05000000000000000000" pitchFamily="2" charset="2"/>
              <a:buChar char="§"/>
            </a:pPr>
            <a:r>
              <a:rPr lang="en-US" sz="2300" dirty="0">
                <a:latin typeface="Times New Roman" panose="02020603050405020304" pitchFamily="18" charset="0"/>
                <a:cs typeface="Times New Roman" panose="02020603050405020304" pitchFamily="18" charset="0"/>
              </a:rPr>
              <a:t>At the time of US bombing on Japan, the weight of the bombs were 15kt to 22kt. Today the US has a SLBM weapon with the capacity of 455 </a:t>
            </a:r>
            <a:r>
              <a:rPr lang="en-US" sz="2300" dirty="0" err="1">
                <a:latin typeface="Times New Roman" panose="02020603050405020304" pitchFamily="18" charset="0"/>
                <a:cs typeface="Times New Roman" panose="02020603050405020304" pitchFamily="18" charset="0"/>
              </a:rPr>
              <a:t>kt</a:t>
            </a:r>
            <a:r>
              <a:rPr lang="en-US" sz="2300" dirty="0">
                <a:latin typeface="Times New Roman" panose="02020603050405020304" pitchFamily="18" charset="0"/>
                <a:cs typeface="Times New Roman" panose="02020603050405020304" pitchFamily="18" charset="0"/>
              </a:rPr>
              <a:t> weight while the Russia has ICBM carrying 800kt weight of nuclear weapon. ( source the economist)</a:t>
            </a:r>
          </a:p>
          <a:p>
            <a:pPr marL="0" indent="0">
              <a:buNone/>
            </a:pPr>
            <a:endParaRPr lang="en-US" dirty="0"/>
          </a:p>
        </p:txBody>
      </p:sp>
    </p:spTree>
    <p:extLst>
      <p:ext uri="{BB962C8B-B14F-4D97-AF65-F5344CB8AC3E}">
        <p14:creationId xmlns:p14="http://schemas.microsoft.com/office/powerpoint/2010/main" val="15899958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SUCCESS OF NPT</a:t>
            </a:r>
          </a:p>
        </p:txBody>
      </p:sp>
      <p:sp>
        <p:nvSpPr>
          <p:cNvPr id="3" name="Content Placeholder 2"/>
          <p:cNvSpPr>
            <a:spLocks noGrp="1"/>
          </p:cNvSpPr>
          <p:nvPr>
            <p:ph idx="1"/>
          </p:nvPr>
        </p:nvSpPr>
        <p:spPr/>
        <p:txBody>
          <a:bodyPr>
            <a:normAutofit fontScale="85000" lnSpcReduction="20000"/>
          </a:bodyPr>
          <a:lstStyle/>
          <a:p>
            <a:r>
              <a:rPr lang="en-US" sz="2800" dirty="0">
                <a:latin typeface="Times New Roman" panose="02020603050405020304" pitchFamily="18" charset="0"/>
                <a:cs typeface="Times New Roman" panose="02020603050405020304" pitchFamily="18" charset="0"/>
              </a:rPr>
              <a:t>Development of nuclear free zones through different treaties</a:t>
            </a:r>
          </a:p>
          <a:p>
            <a:r>
              <a:rPr lang="en-US" sz="2800" dirty="0">
                <a:latin typeface="Times New Roman" panose="02020603050405020304" pitchFamily="18" charset="0"/>
                <a:cs typeface="Times New Roman" panose="02020603050405020304" pitchFamily="18" charset="0"/>
              </a:rPr>
              <a:t>Latin America and the Caribbean</a:t>
            </a:r>
          </a:p>
          <a:p>
            <a:r>
              <a:rPr lang="en-US" sz="2800" dirty="0">
                <a:latin typeface="Times New Roman" panose="02020603050405020304" pitchFamily="18" charset="0"/>
                <a:cs typeface="Times New Roman" panose="02020603050405020304" pitchFamily="18" charset="0"/>
              </a:rPr>
              <a:t>Africa</a:t>
            </a:r>
          </a:p>
          <a:p>
            <a:r>
              <a:rPr lang="en-US" sz="2800" dirty="0">
                <a:latin typeface="Times New Roman" panose="02020603050405020304" pitchFamily="18" charset="0"/>
                <a:cs typeface="Times New Roman" panose="02020603050405020304" pitchFamily="18" charset="0"/>
              </a:rPr>
              <a:t>Central Asia</a:t>
            </a:r>
          </a:p>
          <a:p>
            <a:r>
              <a:rPr lang="en-US" sz="2800" dirty="0">
                <a:latin typeface="Times New Roman" panose="02020603050405020304" pitchFamily="18" charset="0"/>
                <a:cs typeface="Times New Roman" panose="02020603050405020304" pitchFamily="18" charset="0"/>
              </a:rPr>
              <a:t>Southeast Asia</a:t>
            </a:r>
          </a:p>
          <a:p>
            <a:r>
              <a:rPr lang="en-US" sz="2800" dirty="0">
                <a:latin typeface="Times New Roman" panose="02020603050405020304" pitchFamily="18" charset="0"/>
                <a:cs typeface="Times New Roman" panose="02020603050405020304" pitchFamily="18" charset="0"/>
              </a:rPr>
              <a:t>South pacific</a:t>
            </a:r>
          </a:p>
          <a:p>
            <a:pPr marL="0" indent="0" algn="ctr">
              <a:buNone/>
            </a:pPr>
            <a:endParaRPr lang="en-US" sz="2800" dirty="0">
              <a:latin typeface="Times New Roman" panose="02020603050405020304" pitchFamily="18" charset="0"/>
              <a:cs typeface="Times New Roman" panose="02020603050405020304" pitchFamily="18" charset="0"/>
            </a:endParaRPr>
          </a:p>
          <a:p>
            <a:pPr marL="0" indent="0" algn="ctr">
              <a:buNone/>
            </a:pPr>
            <a:r>
              <a:rPr lang="en-US" sz="2800" dirty="0">
                <a:latin typeface="Times New Roman" panose="02020603050405020304" pitchFamily="18" charset="0"/>
                <a:cs typeface="Times New Roman" panose="02020603050405020304" pitchFamily="18" charset="0"/>
              </a:rPr>
              <a:t>For all its faults, the NPT stands out as the high-water mark of multilateral global efforts to establish an enforceable regime to curb the further spread of nuclear weapons.</a:t>
            </a:r>
          </a:p>
          <a:p>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857433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IS DESIRED?</a:t>
            </a:r>
          </a:p>
        </p:txBody>
      </p:sp>
      <p:sp>
        <p:nvSpPr>
          <p:cNvPr id="3" name="Content Placeholder 2"/>
          <p:cNvSpPr>
            <a:spLocks noGrp="1"/>
          </p:cNvSpPr>
          <p:nvPr>
            <p:ph idx="1"/>
          </p:nvPr>
        </p:nvSpPr>
        <p:spPr/>
        <p:txBody>
          <a:bodyPr>
            <a:normAutofit/>
          </a:bodyPr>
          <a:lstStyle/>
          <a:p>
            <a:pPr>
              <a:lnSpc>
                <a:spcPct val="20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Complete elimination of nuclear weapons is required</a:t>
            </a:r>
          </a:p>
          <a:p>
            <a:pPr>
              <a:lnSpc>
                <a:spcPct val="20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Binding commitment from all states </a:t>
            </a:r>
          </a:p>
          <a:p>
            <a:pPr>
              <a:lnSpc>
                <a:spcPct val="20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Production of nuclear weapons must cease immediately.</a:t>
            </a:r>
          </a:p>
        </p:txBody>
      </p:sp>
    </p:spTree>
    <p:extLst>
      <p:ext uri="{BB962C8B-B14F-4D97-AF65-F5344CB8AC3E}">
        <p14:creationId xmlns:p14="http://schemas.microsoft.com/office/powerpoint/2010/main" val="5207031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E9255-F1E1-4B21-9FFE-CEE7827DAF1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Strategic Arms Reduction Treaty (START I )</a:t>
            </a:r>
          </a:p>
        </p:txBody>
      </p:sp>
      <p:sp>
        <p:nvSpPr>
          <p:cNvPr id="3" name="Content Placeholder 2">
            <a:extLst>
              <a:ext uri="{FF2B5EF4-FFF2-40B4-BE49-F238E27FC236}">
                <a16:creationId xmlns:a16="http://schemas.microsoft.com/office/drawing/2014/main" id="{94566323-FC2E-492E-BE66-123AF17DD8D9}"/>
              </a:ext>
            </a:extLst>
          </p:cNvPr>
          <p:cNvSpPr>
            <a:spLocks noGrp="1"/>
          </p:cNvSpPr>
          <p:nvPr>
            <p:ph idx="1"/>
          </p:nvPr>
        </p:nvSpPr>
        <p:spPr>
          <a:xfrm>
            <a:off x="1103311" y="2052918"/>
            <a:ext cx="9908565" cy="4195481"/>
          </a:xfrm>
        </p:spPr>
        <p:txBody>
          <a:bodyPr>
            <a:normAutofit/>
          </a:bodyPr>
          <a:lstStyle/>
          <a:p>
            <a:pPr algn="jus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The Strategic Arms Reduction Treaty (START I), signed in 1991, was a bilateral arms control treaty between the United States and the Soviet Union.</a:t>
            </a:r>
          </a:p>
          <a:p>
            <a:pPr algn="jus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 The result of the agreement was the first significant reduction in the number of strategic nuclear weapons in both the U.S. and the Soviet stockpiles. It entered into force in 1994, after the Soviet Union’s dissolution, and eventually expired in 2009.</a:t>
            </a:r>
          </a:p>
          <a:p>
            <a:pPr algn="jus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 The treaty is considered one of the most successful arms control agreements because by the time of its full implementation in 2001, 80 % of all the world’s strategic nuclear weapons were dismantled. </a:t>
            </a:r>
          </a:p>
        </p:txBody>
      </p:sp>
    </p:spTree>
    <p:extLst>
      <p:ext uri="{BB962C8B-B14F-4D97-AF65-F5344CB8AC3E}">
        <p14:creationId xmlns:p14="http://schemas.microsoft.com/office/powerpoint/2010/main" val="2720884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28811" cy="1400530"/>
          </a:xfrm>
        </p:spPr>
        <p:txBody>
          <a:bodyPr/>
          <a:lstStyle/>
          <a:p>
            <a:r>
              <a:rPr lang="en-US" dirty="0">
                <a:latin typeface="Times New Roman" panose="02020603050405020304" pitchFamily="18" charset="0"/>
                <a:cs typeface="Times New Roman" panose="02020603050405020304" pitchFamily="18" charset="0"/>
              </a:rPr>
              <a:t>HOW DID IT START: THE MAKING OF NUCLEAR BOMB</a:t>
            </a:r>
          </a:p>
        </p:txBody>
      </p:sp>
      <p:sp>
        <p:nvSpPr>
          <p:cNvPr id="3" name="Content Placeholder 2"/>
          <p:cNvSpPr>
            <a:spLocks noGrp="1"/>
          </p:cNvSpPr>
          <p:nvPr>
            <p:ph idx="1"/>
          </p:nvPr>
        </p:nvSpPr>
        <p:spPr>
          <a:xfrm>
            <a:off x="570524" y="2052917"/>
            <a:ext cx="10832122" cy="4502865"/>
          </a:xfrm>
        </p:spPr>
        <p:txBody>
          <a:bodyPr>
            <a:normAutofit/>
          </a:bodyPr>
          <a:lstStyle/>
          <a:p>
            <a:pPr algn="just">
              <a:buFont typeface="Wingdings" panose="05000000000000000000" pitchFamily="2" charset="2"/>
              <a:buChar char="§"/>
            </a:pPr>
            <a:r>
              <a:rPr lang="en-US" sz="2600" dirty="0">
                <a:latin typeface="Times New Roman" panose="02020603050405020304" pitchFamily="18" charset="0"/>
                <a:cs typeface="Times New Roman" panose="02020603050405020304" pitchFamily="18" charset="0"/>
              </a:rPr>
              <a:t>In 1939 , Albert Einstein had written a letter to inform Roosevelt that recent research had made it ‘probable … that it may become possible to set up a nuclear chain reaction in a large mass of uranium, by which vast amounts of power and large quantities of new radium-like elements could be generated’, leading ‘to the </a:t>
            </a:r>
            <a:r>
              <a:rPr lang="en-US" sz="2600" b="1" dirty="0">
                <a:latin typeface="Times New Roman" panose="02020603050405020304" pitchFamily="18" charset="0"/>
                <a:cs typeface="Times New Roman" panose="02020603050405020304" pitchFamily="18" charset="0"/>
              </a:rPr>
              <a:t>construction of bombs, and it is conceivable that extremely powerful bombs of a new type may thus be constructed</a:t>
            </a:r>
            <a:r>
              <a:rPr lang="en-US" sz="2600" dirty="0">
                <a:latin typeface="Times New Roman" panose="02020603050405020304" pitchFamily="18" charset="0"/>
                <a:cs typeface="Times New Roman" panose="02020603050405020304" pitchFamily="18" charset="0"/>
              </a:rPr>
              <a:t>'. This was all likely to happen ‘in the immediate future’. </a:t>
            </a:r>
          </a:p>
          <a:p>
            <a:pPr algn="just">
              <a:buFont typeface="Wingdings" panose="05000000000000000000" pitchFamily="2" charset="2"/>
              <a:buChar char="§"/>
            </a:pPr>
            <a:r>
              <a:rPr lang="en-US" sz="2600" dirty="0">
                <a:latin typeface="Times New Roman" panose="02020603050405020304" pitchFamily="18" charset="0"/>
                <a:cs typeface="Times New Roman" panose="02020603050405020304" pitchFamily="18" charset="0"/>
              </a:rPr>
              <a:t>Einstein believed, rightly, that the Nazi government was actively supporting research in the area and urged the US government to do the same</a:t>
            </a:r>
            <a:r>
              <a:rPr lang="en-US" sz="2400" dirty="0">
                <a:latin typeface="Times New Roman" panose="02020603050405020304" pitchFamily="18" charset="0"/>
                <a:cs typeface="Times New Roman" panose="02020603050405020304" pitchFamily="18" charset="0"/>
              </a:rPr>
              <a:t>.</a:t>
            </a:r>
          </a:p>
          <a:p>
            <a:endParaRPr lang="en-US" dirty="0"/>
          </a:p>
          <a:p>
            <a:pPr marL="0" indent="0">
              <a:buNone/>
            </a:pPr>
            <a:endParaRPr lang="en-US" dirty="0"/>
          </a:p>
        </p:txBody>
      </p:sp>
    </p:spTree>
    <p:extLst>
      <p:ext uri="{BB962C8B-B14F-4D97-AF65-F5344CB8AC3E}">
        <p14:creationId xmlns:p14="http://schemas.microsoft.com/office/powerpoint/2010/main" val="9054924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EBFE3-1A32-427A-B34D-33C37398E31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New START Treaty</a:t>
            </a:r>
            <a:r>
              <a:rPr lang="en-US" dirty="0"/>
              <a:t/>
            </a:r>
            <a:br>
              <a:rPr lang="en-US" dirty="0"/>
            </a:br>
            <a:endParaRPr lang="en-US" dirty="0"/>
          </a:p>
        </p:txBody>
      </p:sp>
      <p:sp>
        <p:nvSpPr>
          <p:cNvPr id="3" name="Content Placeholder 2">
            <a:extLst>
              <a:ext uri="{FF2B5EF4-FFF2-40B4-BE49-F238E27FC236}">
                <a16:creationId xmlns:a16="http://schemas.microsoft.com/office/drawing/2014/main" id="{7486292E-C54C-48F0-ABA8-9F585EFE1F82}"/>
              </a:ext>
            </a:extLst>
          </p:cNvPr>
          <p:cNvSpPr>
            <a:spLocks noGrp="1"/>
          </p:cNvSpPr>
          <p:nvPr>
            <p:ph idx="1"/>
          </p:nvPr>
        </p:nvSpPr>
        <p:spPr>
          <a:xfrm>
            <a:off x="765909" y="1935302"/>
            <a:ext cx="10490700" cy="4993036"/>
          </a:xfrm>
        </p:spPr>
        <p:txBody>
          <a:bodyPr>
            <a:normAutofit/>
          </a:bodyPr>
          <a:lstStyle/>
          <a:p>
            <a:pPr algn="just"/>
            <a:r>
              <a:rPr lang="en-US" sz="2400" dirty="0">
                <a:latin typeface="Times New Roman" panose="02020603050405020304" pitchFamily="18" charset="0"/>
                <a:cs typeface="Times New Roman" panose="02020603050405020304" pitchFamily="18" charset="0"/>
              </a:rPr>
              <a:t>The Treaty between the United States of America and the Russian Federation on Measures for the Further Reduction and Limitation of Strategic Offensive Arms, also known as the New START Treaty</a:t>
            </a:r>
          </a:p>
          <a:p>
            <a:pPr algn="just"/>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New START Treaty entered into force on February 5, 2011.  Under the treaty, the United States and the Russian Federation had seven years to meet the treaty’s central limits on strategic offensive arms (by February 5, 2018) and are then obligated to maintain those limits for as long as the treaty remains in force.</a:t>
            </a:r>
          </a:p>
          <a:p>
            <a:pPr algn="just"/>
            <a:r>
              <a:rPr lang="en-US" sz="2400" dirty="0">
                <a:latin typeface="Times New Roman" panose="02020603050405020304" pitchFamily="18" charset="0"/>
                <a:cs typeface="Times New Roman" panose="02020603050405020304" pitchFamily="18" charset="0"/>
              </a:rPr>
              <a:t>The United States and the Russian Federation have agreed to extend the treaty through February 4, 2026.</a:t>
            </a:r>
          </a:p>
          <a:p>
            <a:pPr algn="just"/>
            <a:r>
              <a:rPr lang="en-US" sz="2400" dirty="0">
                <a:latin typeface="Times New Roman" panose="02020603050405020304" pitchFamily="18" charset="0"/>
                <a:cs typeface="Times New Roman" panose="02020603050405020304" pitchFamily="18" charset="0"/>
              </a:rPr>
              <a:t>The treaty provides for 18 on-site inspections per year for U.S. and Russian inspection teams</a:t>
            </a:r>
          </a:p>
        </p:txBody>
      </p:sp>
    </p:spTree>
    <p:extLst>
      <p:ext uri="{BB962C8B-B14F-4D97-AF65-F5344CB8AC3E}">
        <p14:creationId xmlns:p14="http://schemas.microsoft.com/office/powerpoint/2010/main" val="26036006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06313-021C-4129-B63A-97465D32D6F3}"/>
              </a:ext>
            </a:extLst>
          </p:cNvPr>
          <p:cNvSpPr>
            <a:spLocks noGrp="1"/>
          </p:cNvSpPr>
          <p:nvPr>
            <p:ph type="title"/>
          </p:nvPr>
        </p:nvSpPr>
        <p:spPr>
          <a:xfrm>
            <a:off x="646111" y="452718"/>
            <a:ext cx="10592412" cy="875897"/>
          </a:xfrm>
        </p:spPr>
        <p:txBody>
          <a:bodyPr>
            <a:normAutofit fontScale="90000"/>
          </a:bodyPr>
          <a:lstStyle/>
          <a:p>
            <a:r>
              <a:rPr lang="en-US" dirty="0">
                <a:latin typeface="Times New Roman" panose="02020603050405020304" pitchFamily="18" charset="0"/>
                <a:cs typeface="Times New Roman" panose="02020603050405020304" pitchFamily="18" charset="0"/>
              </a:rPr>
              <a:t>AGGREGATE LIMIT AS PER THE TREATY</a:t>
            </a:r>
          </a:p>
        </p:txBody>
      </p:sp>
      <p:sp>
        <p:nvSpPr>
          <p:cNvPr id="3" name="Content Placeholder 2">
            <a:extLst>
              <a:ext uri="{FF2B5EF4-FFF2-40B4-BE49-F238E27FC236}">
                <a16:creationId xmlns:a16="http://schemas.microsoft.com/office/drawing/2014/main" id="{A3670141-4EA3-43EE-A3CA-1B09A3225BD5}"/>
              </a:ext>
            </a:extLst>
          </p:cNvPr>
          <p:cNvSpPr>
            <a:spLocks noGrp="1"/>
          </p:cNvSpPr>
          <p:nvPr>
            <p:ph idx="1"/>
          </p:nvPr>
        </p:nvSpPr>
        <p:spPr/>
        <p:txBody>
          <a:bodyPr/>
          <a:lstStyle/>
          <a:p>
            <a:pPr algn="just" fontAlgn="base">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Both the United States and the Russian Federation met the central limits of the New START Treaty by February 5, 2018, and have stayed at or below them ever since. Those limits are:</a:t>
            </a:r>
          </a:p>
          <a:p>
            <a:pPr algn="just" fontAlgn="base">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700 deployed intercontinental ballistic missiles (ICBMs), deployed submarine-launched ballistic missiles (SLBMs), and deployed heavy bombers equipped for nuclear armaments;</a:t>
            </a:r>
          </a:p>
          <a:p>
            <a:pPr algn="just" fontAlgn="base">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1,550 nuclear warheads on deployed ICBMs, deployed SLBMs, and deployed heavy bombers equipped for nuclear armaments (each such heavy bomber is counted as one warhead toward this limit);</a:t>
            </a:r>
          </a:p>
          <a:p>
            <a:pPr algn="just" fontAlgn="base">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800 deployed and non-deployed ICBM launchers, SLBM launchers, and heavy bombers equipped for nuclear armaments.</a:t>
            </a:r>
          </a:p>
          <a:p>
            <a:endParaRPr lang="en-US" dirty="0"/>
          </a:p>
        </p:txBody>
      </p:sp>
    </p:spTree>
    <p:extLst>
      <p:ext uri="{BB962C8B-B14F-4D97-AF65-F5344CB8AC3E}">
        <p14:creationId xmlns:p14="http://schemas.microsoft.com/office/powerpoint/2010/main" val="2270023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892C8-65F5-48C4-853C-2D4B01E7D342}"/>
              </a:ext>
            </a:extLst>
          </p:cNvPr>
          <p:cNvSpPr>
            <a:spLocks noGrp="1"/>
          </p:cNvSpPr>
          <p:nvPr>
            <p:ph type="title"/>
          </p:nvPr>
        </p:nvSpPr>
        <p:spPr>
          <a:xfrm>
            <a:off x="646111" y="444903"/>
            <a:ext cx="9737753" cy="1400530"/>
          </a:xfrm>
        </p:spPr>
        <p:txBody>
          <a:bodyPr/>
          <a:lstStyle/>
          <a:p>
            <a:r>
              <a:rPr lang="en-US" dirty="0">
                <a:latin typeface="Times New Roman" panose="02020603050405020304" pitchFamily="18" charset="0"/>
                <a:cs typeface="Times New Roman" panose="02020603050405020304" pitchFamily="18" charset="0"/>
              </a:rPr>
              <a:t>COMPREHENSIVE TEST BAN TREATY 1996</a:t>
            </a:r>
          </a:p>
        </p:txBody>
      </p:sp>
      <p:sp>
        <p:nvSpPr>
          <p:cNvPr id="3" name="Content Placeholder 2">
            <a:extLst>
              <a:ext uri="{FF2B5EF4-FFF2-40B4-BE49-F238E27FC236}">
                <a16:creationId xmlns:a16="http://schemas.microsoft.com/office/drawing/2014/main" id="{7FB66C47-5797-4748-BF84-10D04D3E26C6}"/>
              </a:ext>
            </a:extLst>
          </p:cNvPr>
          <p:cNvSpPr>
            <a:spLocks noGrp="1"/>
          </p:cNvSpPr>
          <p:nvPr>
            <p:ph idx="1"/>
          </p:nvPr>
        </p:nvSpPr>
        <p:spPr>
          <a:xfrm>
            <a:off x="646112" y="2141414"/>
            <a:ext cx="10787796" cy="4106985"/>
          </a:xfrm>
        </p:spPr>
        <p:txBody>
          <a:bodyPr>
            <a:normAutofit/>
          </a:bodyPr>
          <a:lstStyle/>
          <a:p>
            <a:pPr algn="just">
              <a:lnSpc>
                <a:spcPct val="10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The Comprehensive Test Ban Treaty (CTBT) prohibits “any nuclear weapon test explosion or any other nuclear explosion” anywhere in the world. The treaty was opened for signature in September 1996, and has been signed by 186 nations and ratified by 176. The treaty cannot formally enter into force until it is ratified by 44 specific nations, eight of which have yet to do so: China, India, Pakistan, North Korea, Israel, Iran, Egypt, and the United </a:t>
            </a:r>
            <a:r>
              <a:rPr lang="en-US" sz="2400" dirty="0" smtClean="0">
                <a:latin typeface="Times New Roman" panose="02020603050405020304" pitchFamily="18" charset="0"/>
                <a:cs typeface="Times New Roman" panose="02020603050405020304" pitchFamily="18" charset="0"/>
              </a:rPr>
              <a:t>State</a:t>
            </a:r>
          </a:p>
          <a:p>
            <a:pPr marL="0" indent="0" algn="just">
              <a:lnSpc>
                <a:spcPct val="100000"/>
              </a:lnSpc>
              <a:buNone/>
            </a:pPr>
            <a:endParaRPr lang="en-US" sz="2400" dirty="0">
              <a:latin typeface="Times New Roman" panose="02020603050405020304" pitchFamily="18" charset="0"/>
              <a:cs typeface="Times New Roman" panose="02020603050405020304" pitchFamily="18" charset="0"/>
            </a:endParaRPr>
          </a:p>
          <a:p>
            <a:pPr algn="just">
              <a:lnSpc>
                <a:spcPct val="10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Although the CTBT has not formally entered into force, the treaty has, for now, achieved its primary goal: ending nuclear weapon test </a:t>
            </a:r>
            <a:r>
              <a:rPr lang="en-US" sz="2400" dirty="0" smtClean="0">
                <a:latin typeface="Times New Roman" panose="02020603050405020304" pitchFamily="18" charset="0"/>
                <a:cs typeface="Times New Roman" panose="02020603050405020304" pitchFamily="18" charset="0"/>
              </a:rPr>
              <a:t>explosions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53190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FISSILE MATERIAL CUT OFF TREATY</a:t>
            </a:r>
          </a:p>
        </p:txBody>
      </p:sp>
      <p:sp>
        <p:nvSpPr>
          <p:cNvPr id="3" name="Content Placeholder 2"/>
          <p:cNvSpPr>
            <a:spLocks noGrp="1"/>
          </p:cNvSpPr>
          <p:nvPr>
            <p:ph idx="1"/>
          </p:nvPr>
        </p:nvSpPr>
        <p:spPr>
          <a:xfrm>
            <a:off x="1103312" y="2052918"/>
            <a:ext cx="10244626" cy="4195481"/>
          </a:xfrm>
        </p:spPr>
        <p:txBody>
          <a:bodyPr>
            <a:normAutofit/>
          </a:bodyPr>
          <a:lstStyle/>
          <a:p>
            <a:pPr algn="jus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A fissile material cutoff treaty would ban the production of fissile material for nuclear weapons purposes. Fissile materials, principally highly enriched uranium (HEU) and plutonium, are the essential ingredients for building nuclear weapons. The effective control and elimination of fissile materials is an essential step toward effective non-proliferation and a precondition for nuclear disarmament.</a:t>
            </a:r>
          </a:p>
          <a:p>
            <a:pPr algn="jus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The Fissile Material Cut Off Treaty (FMCT) is a proposed international treaty that would prohibit the production of fissile material for use in nuclear weapons or other explosive devices. The idea for the treaty was first proposed in the 1950s, but negotiations did not begin in earnest until the 1990s. As of 2021, negotiations are ongoing</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310310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CHALLENGE FOR THE TREATY </a:t>
            </a:r>
          </a:p>
        </p:txBody>
      </p:sp>
      <p:sp>
        <p:nvSpPr>
          <p:cNvPr id="3" name="Content Placeholder 2"/>
          <p:cNvSpPr>
            <a:spLocks noGrp="1"/>
          </p:cNvSpPr>
          <p:nvPr>
            <p:ph idx="1"/>
          </p:nvPr>
        </p:nvSpPr>
        <p:spPr>
          <a:xfrm>
            <a:off x="1103312" y="2052918"/>
            <a:ext cx="9962478" cy="4195481"/>
          </a:xfrm>
        </p:spPr>
        <p:txBody>
          <a:bodyPr>
            <a:noAutofit/>
          </a:bodyPr>
          <a:lstStyle/>
          <a:p>
            <a:pPr algn="just">
              <a:lnSpc>
                <a:spcPct val="150000"/>
              </a:lnSpc>
            </a:pPr>
            <a:r>
              <a:rPr lang="en-US" sz="2600" dirty="0">
                <a:latin typeface="Times New Roman" panose="02020603050405020304" pitchFamily="18" charset="0"/>
                <a:cs typeface="Times New Roman" panose="02020603050405020304" pitchFamily="18" charset="0"/>
              </a:rPr>
              <a:t>One of the main challenges in negotiating and implementing the FMCT is related to verification and compliance. It is difficult to determine whether a state is complying with the treaty, as fissile material can be produced using a variety of methods and can be difficult to detect. Additionally, there is a lack of trust between states, particularly those with nuclear capabilities, which can hinder negotiations and implementation.</a:t>
            </a:r>
          </a:p>
        </p:txBody>
      </p:sp>
    </p:spTree>
    <p:extLst>
      <p:ext uri="{BB962C8B-B14F-4D97-AF65-F5344CB8AC3E}">
        <p14:creationId xmlns:p14="http://schemas.microsoft.com/office/powerpoint/2010/main" val="32400676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Contd…</a:t>
            </a:r>
          </a:p>
        </p:txBody>
      </p:sp>
      <p:sp>
        <p:nvSpPr>
          <p:cNvPr id="3" name="Content Placeholder 2"/>
          <p:cNvSpPr>
            <a:spLocks noGrp="1"/>
          </p:cNvSpPr>
          <p:nvPr>
            <p:ph idx="1"/>
          </p:nvPr>
        </p:nvSpPr>
        <p:spPr/>
        <p:txBody>
          <a:bodyPr>
            <a:normAutofit/>
          </a:bodyPr>
          <a:lstStyle/>
          <a:p>
            <a:pPr>
              <a:lnSpc>
                <a:spcPct val="150000"/>
              </a:lnSpc>
            </a:pPr>
            <a:r>
              <a:rPr lang="en-US" sz="2800" dirty="0">
                <a:latin typeface="Times New Roman" panose="02020603050405020304" pitchFamily="18" charset="0"/>
                <a:cs typeface="Times New Roman" panose="02020603050405020304" pitchFamily="18" charset="0"/>
              </a:rPr>
              <a:t>Non-Nuclear Weapon States generally view  FMCT as a step toward the elimination of nuclear weapons. They therefore desire a treaty that would prevent civilian stocks and stocks declared in excess for military use from being diverted for use in weapons.</a:t>
            </a:r>
          </a:p>
        </p:txBody>
      </p:sp>
    </p:spTree>
    <p:extLst>
      <p:ext uri="{BB962C8B-B14F-4D97-AF65-F5344CB8AC3E}">
        <p14:creationId xmlns:p14="http://schemas.microsoft.com/office/powerpoint/2010/main" val="3345705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US NUCLEAR DOCTRINE</a:t>
            </a:r>
          </a:p>
        </p:txBody>
      </p:sp>
      <p:sp>
        <p:nvSpPr>
          <p:cNvPr id="3" name="Content Placeholder 2"/>
          <p:cNvSpPr>
            <a:spLocks noGrp="1"/>
          </p:cNvSpPr>
          <p:nvPr>
            <p:ph idx="1"/>
          </p:nvPr>
        </p:nvSpPr>
        <p:spPr>
          <a:xfrm>
            <a:off x="1103312" y="2052918"/>
            <a:ext cx="9915983" cy="4195481"/>
          </a:xfrm>
        </p:spPr>
        <p:txBody>
          <a:bodyPr>
            <a:normAutofit/>
          </a:bodyPr>
          <a:lstStyle/>
          <a:p>
            <a:pPr algn="just"/>
            <a:r>
              <a:rPr lang="en-US" sz="2800" dirty="0">
                <a:latin typeface="Times New Roman" panose="02020603050405020304" pitchFamily="18" charset="0"/>
                <a:cs typeface="Times New Roman" panose="02020603050405020304" pitchFamily="18" charset="0"/>
              </a:rPr>
              <a:t>The US Nuclear doctrine affirmed three roles for US nuclear weapons: ‘</a:t>
            </a:r>
            <a:r>
              <a:rPr lang="en-US" sz="2800" b="1" dirty="0">
                <a:latin typeface="Times New Roman" panose="02020603050405020304" pitchFamily="18" charset="0"/>
                <a:cs typeface="Times New Roman" panose="02020603050405020304" pitchFamily="18" charset="0"/>
              </a:rPr>
              <a:t>Deter strategic attacks</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Assure Allies and partners; and Achieve US objectives if deterrence fails</a:t>
            </a:r>
            <a:r>
              <a:rPr lang="en-US" sz="2800" dirty="0">
                <a:latin typeface="Times New Roman" panose="02020603050405020304" pitchFamily="18" charset="0"/>
                <a:cs typeface="Times New Roman" panose="02020603050405020304" pitchFamily="18" charset="0"/>
              </a:rPr>
              <a:t>.’ The review states that ‘The United States would only consider the use of nuclear weapons in extreme circumstances to defend the vital interests of the United States or its Allies and partners’; however, it does not elaborate on what specifically constitutes ‘vital interests’, nor does it define the phrase ‘Allies and partners’.</a:t>
            </a:r>
          </a:p>
          <a:p>
            <a:pPr algn="just"/>
            <a:r>
              <a:rPr lang="en-US" sz="2800" dirty="0">
                <a:latin typeface="Times New Roman" panose="02020603050405020304" pitchFamily="18" charset="0"/>
                <a:cs typeface="Times New Roman" panose="02020603050405020304" pitchFamily="18" charset="0"/>
              </a:rPr>
              <a:t>Source : 2022 SIPRI report</a:t>
            </a:r>
          </a:p>
        </p:txBody>
      </p:sp>
    </p:spTree>
    <p:extLst>
      <p:ext uri="{BB962C8B-B14F-4D97-AF65-F5344CB8AC3E}">
        <p14:creationId xmlns:p14="http://schemas.microsoft.com/office/powerpoint/2010/main" val="13923429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RUSSIA NUCLEAR DOCTRINE</a:t>
            </a:r>
          </a:p>
        </p:txBody>
      </p:sp>
      <p:sp>
        <p:nvSpPr>
          <p:cNvPr id="3" name="Content Placeholder 2"/>
          <p:cNvSpPr>
            <a:spLocks noGrp="1"/>
          </p:cNvSpPr>
          <p:nvPr>
            <p:ph idx="1"/>
          </p:nvPr>
        </p:nvSpPr>
        <p:spPr>
          <a:xfrm>
            <a:off x="1103312" y="2052918"/>
            <a:ext cx="9791996" cy="4195481"/>
          </a:xfrm>
        </p:spPr>
        <p:txBody>
          <a:bodyPr>
            <a:normAutofit/>
          </a:bodyPr>
          <a:lstStyle/>
          <a:p>
            <a:pPr algn="just"/>
            <a:r>
              <a:rPr lang="en-US" sz="2800" dirty="0">
                <a:latin typeface="Times New Roman" panose="02020603050405020304" pitchFamily="18" charset="0"/>
                <a:cs typeface="Times New Roman" panose="02020603050405020304" pitchFamily="18" charset="0"/>
              </a:rPr>
              <a:t>Russia’s official deterrence policy (last updated in 2020) lays out explicit conditions under which it could launch nuclear weapons: to retaliate against an ongoing attack ‘against critical governmental or military sites’ by ballistic missiles, nuclear weapons or other weapons of mass destruction (WMD), and to retaliate against ‘the use of conventional weapons when the very existence of the state is in jeopardy</a:t>
            </a:r>
            <a:r>
              <a:rPr lang="en-US" sz="2800" dirty="0"/>
              <a:t>’.</a:t>
            </a:r>
          </a:p>
          <a:p>
            <a:pPr algn="just"/>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SOURCE: SIPRI REPORT</a:t>
            </a:r>
          </a:p>
        </p:txBody>
      </p:sp>
    </p:spTree>
    <p:extLst>
      <p:ext uri="{BB962C8B-B14F-4D97-AF65-F5344CB8AC3E}">
        <p14:creationId xmlns:p14="http://schemas.microsoft.com/office/powerpoint/2010/main" val="8775865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NUCLEAR TRIAD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563" y="1634352"/>
            <a:ext cx="6532806" cy="473388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368" y="1634352"/>
            <a:ext cx="5603631" cy="4733885"/>
          </a:xfrm>
          <a:prstGeom prst="rect">
            <a:avLst/>
          </a:prstGeom>
        </p:spPr>
      </p:pic>
    </p:spTree>
    <p:extLst>
      <p:ext uri="{BB962C8B-B14F-4D97-AF65-F5344CB8AC3E}">
        <p14:creationId xmlns:p14="http://schemas.microsoft.com/office/powerpoint/2010/main" val="9673802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447692" cy="685799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7692" y="-117231"/>
            <a:ext cx="5744308" cy="6983045"/>
          </a:xfrm>
          <a:prstGeom prst="rect">
            <a:avLst/>
          </a:prstGeom>
        </p:spPr>
      </p:pic>
    </p:spTree>
    <p:extLst>
      <p:ext uri="{BB962C8B-B14F-4D97-AF65-F5344CB8AC3E}">
        <p14:creationId xmlns:p14="http://schemas.microsoft.com/office/powerpoint/2010/main" val="1732560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78788"/>
            <a:ext cx="10058400" cy="1450757"/>
          </a:xfrm>
        </p:spPr>
        <p:txBody>
          <a:bodyPr/>
          <a:lstStyle/>
          <a:p>
            <a:r>
              <a:rPr lang="en-US" dirty="0">
                <a:latin typeface="Times New Roman" panose="02020603050405020304" pitchFamily="18" charset="0"/>
                <a:cs typeface="Times New Roman" panose="02020603050405020304" pitchFamily="18" charset="0"/>
              </a:rPr>
              <a:t> FEAR OF NAZI GERMANY</a:t>
            </a:r>
          </a:p>
        </p:txBody>
      </p:sp>
      <p:sp>
        <p:nvSpPr>
          <p:cNvPr id="3" name="Content Placeholder 2"/>
          <p:cNvSpPr>
            <a:spLocks noGrp="1"/>
          </p:cNvSpPr>
          <p:nvPr>
            <p:ph idx="1"/>
          </p:nvPr>
        </p:nvSpPr>
        <p:spPr>
          <a:xfrm>
            <a:off x="789354" y="2052918"/>
            <a:ext cx="10308492" cy="4195481"/>
          </a:xfrm>
        </p:spPr>
        <p:txBody>
          <a:bodyPr>
            <a:normAutofit/>
          </a:bodyPr>
          <a:lstStyle/>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Roosevelt’s approval of uranium research in October 1939, based on his belief that the United States </a:t>
            </a:r>
            <a:r>
              <a:rPr lang="en-US" sz="2800" b="1" dirty="0">
                <a:latin typeface="Times New Roman" panose="02020603050405020304" pitchFamily="18" charset="0"/>
                <a:cs typeface="Times New Roman" panose="02020603050405020304" pitchFamily="18" charset="0"/>
              </a:rPr>
              <a:t>could not take the risk of allowing Hitler to achieve unilateral possession of ‘extremely powerful Bombs’,</a:t>
            </a:r>
            <a:r>
              <a:rPr lang="en-US" sz="2800" dirty="0">
                <a:latin typeface="Times New Roman" panose="02020603050405020304" pitchFamily="18" charset="0"/>
                <a:cs typeface="Times New Roman" panose="02020603050405020304" pitchFamily="18" charset="0"/>
              </a:rPr>
              <a:t> was the first of many decisions that ultimately led to the establishment of the only atomic bomb effort that succeeded in World War II.</a:t>
            </a:r>
          </a:p>
        </p:txBody>
      </p:sp>
    </p:spTree>
    <p:extLst>
      <p:ext uri="{BB962C8B-B14F-4D97-AF65-F5344CB8AC3E}">
        <p14:creationId xmlns:p14="http://schemas.microsoft.com/office/powerpoint/2010/main" val="3127816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Manhattan Project?</a:t>
            </a:r>
          </a:p>
        </p:txBody>
      </p:sp>
      <p:sp>
        <p:nvSpPr>
          <p:cNvPr id="3" name="Content Placeholder 2"/>
          <p:cNvSpPr>
            <a:spLocks noGrp="1"/>
          </p:cNvSpPr>
          <p:nvPr>
            <p:ph idx="1"/>
          </p:nvPr>
        </p:nvSpPr>
        <p:spPr>
          <a:xfrm>
            <a:off x="461108" y="1883508"/>
            <a:ext cx="11097846" cy="4364891"/>
          </a:xfrm>
        </p:spPr>
        <p:txBody>
          <a:bodyPr>
            <a:normAutofit/>
          </a:bodyPr>
          <a:lstStyle/>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project was a top secret research and development program to build first nuclear bomb. It was initiated in response to fears that Nazi Germany was developing its nuclear bomb.</a:t>
            </a:r>
          </a:p>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project was led by physicist J. Robert Openhemier and the team was able to develop the bomb successfully in 1945 just before the conclusion of WWII.</a:t>
            </a:r>
          </a:p>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Almost 60,000 people worked over the life of the project but not everyone was aware the nature of the project.</a:t>
            </a:r>
          </a:p>
        </p:txBody>
      </p:sp>
    </p:spTree>
    <p:extLst>
      <p:ext uri="{BB962C8B-B14F-4D97-AF65-F5344CB8AC3E}">
        <p14:creationId xmlns:p14="http://schemas.microsoft.com/office/powerpoint/2010/main" val="1934691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SCIENCE OF NUCLEAR WEAPON</a:t>
            </a:r>
          </a:p>
        </p:txBody>
      </p:sp>
      <p:sp>
        <p:nvSpPr>
          <p:cNvPr id="3" name="Content Placeholder 2"/>
          <p:cNvSpPr>
            <a:spLocks noGrp="1"/>
          </p:cNvSpPr>
          <p:nvPr>
            <p:ph idx="1"/>
          </p:nvPr>
        </p:nvSpPr>
        <p:spPr>
          <a:xfrm>
            <a:off x="1103312" y="1938216"/>
            <a:ext cx="9699007" cy="4310184"/>
          </a:xfrm>
        </p:spPr>
        <p:txBody>
          <a:bodyPr>
            <a:normAutofit fontScale="92500" lnSpcReduction="20000"/>
          </a:bodyPr>
          <a:lstStyle/>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Nuclear Reactor vs Nuclear Weapon</a:t>
            </a:r>
          </a:p>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Management of Nuclear Chain reaction and energy produced is different in both scenarios</a:t>
            </a:r>
          </a:p>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In </a:t>
            </a:r>
            <a:r>
              <a:rPr lang="en-US" sz="2800" b="1" dirty="0">
                <a:latin typeface="Times New Roman" panose="02020603050405020304" pitchFamily="18" charset="0"/>
                <a:cs typeface="Times New Roman" panose="02020603050405020304" pitchFamily="18" charset="0"/>
              </a:rPr>
              <a:t>Nuclear weapon, </a:t>
            </a:r>
            <a:r>
              <a:rPr lang="en-US" sz="2800" dirty="0">
                <a:latin typeface="Times New Roman" panose="02020603050405020304" pitchFamily="18" charset="0"/>
                <a:cs typeface="Times New Roman" panose="02020603050405020304" pitchFamily="18" charset="0"/>
              </a:rPr>
              <a:t>chain reaction is uncontrolled and lead to massive release of uncontrolled energy</a:t>
            </a:r>
          </a:p>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In the </a:t>
            </a:r>
            <a:r>
              <a:rPr lang="en-US" sz="2800" b="1" dirty="0">
                <a:latin typeface="Times New Roman" panose="02020603050405020304" pitchFamily="18" charset="0"/>
                <a:cs typeface="Times New Roman" panose="02020603050405020304" pitchFamily="18" charset="0"/>
              </a:rPr>
              <a:t>Nuclear reactor</a:t>
            </a:r>
            <a:r>
              <a:rPr lang="en-US" sz="2800" dirty="0">
                <a:latin typeface="Times New Roman" panose="02020603050405020304" pitchFamily="18" charset="0"/>
                <a:cs typeface="Times New Roman" panose="02020603050405020304" pitchFamily="18" charset="0"/>
              </a:rPr>
              <a:t>, the chain reaction is controlled and energy released in the result of reaction is controlled.</a:t>
            </a:r>
          </a:p>
          <a:p>
            <a:endParaRPr lang="en-US" dirty="0"/>
          </a:p>
        </p:txBody>
      </p:sp>
    </p:spTree>
    <p:extLst>
      <p:ext uri="{BB962C8B-B14F-4D97-AF65-F5344CB8AC3E}">
        <p14:creationId xmlns:p14="http://schemas.microsoft.com/office/powerpoint/2010/main" val="372370303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2047</TotalTime>
  <Words>4574</Words>
  <Application>Microsoft Office PowerPoint</Application>
  <PresentationFormat>Widescreen</PresentationFormat>
  <Paragraphs>350</Paragraphs>
  <Slides>69</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Arial</vt:lpstr>
      <vt:lpstr>Calibri</vt:lpstr>
      <vt:lpstr>Calibri Light</vt:lpstr>
      <vt:lpstr>Times New Roman</vt:lpstr>
      <vt:lpstr>Wingdings</vt:lpstr>
      <vt:lpstr>Retrospect</vt:lpstr>
      <vt:lpstr>   DEVELOPMENT AND HISTORICAL CONTEXT OF NUCLEAR WEAPONS</vt:lpstr>
      <vt:lpstr>SYLLABUS</vt:lpstr>
      <vt:lpstr>THE ATOMIC AGE: HOW DID THE WORLD BECOME NUCLEAR?</vt:lpstr>
      <vt:lpstr>THE DISCOVERY OF AN ATOM: AN ERA OF SCIENTIFIC DEVELOPMENT </vt:lpstr>
      <vt:lpstr>EINSTEIN THEORY OF RELATIVITY</vt:lpstr>
      <vt:lpstr>HOW DID IT START: THE MAKING OF NUCLEAR BOMB</vt:lpstr>
      <vt:lpstr> FEAR OF NAZI GERMANY</vt:lpstr>
      <vt:lpstr>The Manhattan Project?</vt:lpstr>
      <vt:lpstr>SCIENCE OF NUCLEAR WEAPON</vt:lpstr>
      <vt:lpstr>Where does nuclear material come from?</vt:lpstr>
      <vt:lpstr>Contd..</vt:lpstr>
      <vt:lpstr>HOW IS NUCLEAR ENERGY MADE?</vt:lpstr>
      <vt:lpstr>ENRICHMENT OF URANIUM</vt:lpstr>
      <vt:lpstr>PowerPoint Presentation</vt:lpstr>
      <vt:lpstr>Contd…</vt:lpstr>
      <vt:lpstr>PowerPoint Presentation</vt:lpstr>
      <vt:lpstr>PowerPoint Presentation</vt:lpstr>
      <vt:lpstr>Chain reaction of Nuclear weapon</vt:lpstr>
      <vt:lpstr>   NUCLEAR FISSION REACTION</vt:lpstr>
      <vt:lpstr>PowerPoint Presentation</vt:lpstr>
      <vt:lpstr>HIROSHIMA AND NAGASAKI</vt:lpstr>
      <vt:lpstr>TRUMAN WHILE MAKING THE DECISION</vt:lpstr>
      <vt:lpstr>PowerPoint Presentation</vt:lpstr>
      <vt:lpstr>PowerPoint Presentation</vt:lpstr>
      <vt:lpstr>EVENTS HAPPENING AROUND THE WORLD</vt:lpstr>
      <vt:lpstr>POST WWII ERA- IRON CURTAIN</vt:lpstr>
      <vt:lpstr>EVENTS HAPPENING AROUND THE WORLD</vt:lpstr>
      <vt:lpstr>PowerPoint Presentation</vt:lpstr>
      <vt:lpstr>Nuclear Arms Race kicked off</vt:lpstr>
      <vt:lpstr>Nuclear Arms Race</vt:lpstr>
      <vt:lpstr>PowerPoint Presentation</vt:lpstr>
      <vt:lpstr>Nuclear Arms Race</vt:lpstr>
      <vt:lpstr>CUBAN MISSILE CRISIS</vt:lpstr>
      <vt:lpstr>CUBAN MISSILE CRISIS</vt:lpstr>
      <vt:lpstr>PowerPoint Presentation</vt:lpstr>
      <vt:lpstr>Did nuclear weapons avert third world war?</vt:lpstr>
      <vt:lpstr>PowerPoint Presentation</vt:lpstr>
      <vt:lpstr>PowerPoint Presentation</vt:lpstr>
      <vt:lpstr>Arms Control and disarmament</vt:lpstr>
      <vt:lpstr>The Baruch Plans, 1946 </vt:lpstr>
      <vt:lpstr>THE BARUCH PLAN</vt:lpstr>
      <vt:lpstr>THE BARUCH PLANS, 1946</vt:lpstr>
      <vt:lpstr>THE BARUCH PLAN 1946</vt:lpstr>
      <vt:lpstr>BARUCH PLAN COULDN’T TAKE OFF</vt:lpstr>
      <vt:lpstr>PowerPoint Presentation</vt:lpstr>
      <vt:lpstr>ATOMS FOR PEACE</vt:lpstr>
      <vt:lpstr>IAEA-1957</vt:lpstr>
      <vt:lpstr>OBJECTIVE OF IAEA – ARTICLE II OF THE STATUTE</vt:lpstr>
      <vt:lpstr>Functions defined in Article III</vt:lpstr>
      <vt:lpstr>The Antarctic Treaty-1963</vt:lpstr>
      <vt:lpstr>PARTIAL/LIMITED TEST BAN TREATY 1963</vt:lpstr>
      <vt:lpstr>ADDRESSING NUCLEAR PROLIFERATION</vt:lpstr>
      <vt:lpstr>NON PROLIFERATION TREATY- 1968</vt:lpstr>
      <vt:lpstr>OBJECTIVES OF NPT</vt:lpstr>
      <vt:lpstr>PowerPoint Presentation</vt:lpstr>
      <vt:lpstr>What has NPT achieved?</vt:lpstr>
      <vt:lpstr>SUCCESS OF NPT</vt:lpstr>
      <vt:lpstr>WHAT IS DESIRED?</vt:lpstr>
      <vt:lpstr>Strategic Arms Reduction Treaty (START I )</vt:lpstr>
      <vt:lpstr>New START Treaty </vt:lpstr>
      <vt:lpstr>AGGREGATE LIMIT AS PER THE TREATY</vt:lpstr>
      <vt:lpstr>COMPREHENSIVE TEST BAN TREATY 1996</vt:lpstr>
      <vt:lpstr>FISSILE MATERIAL CUT OFF TREATY</vt:lpstr>
      <vt:lpstr>CHALLENGE FOR THE TREATY </vt:lpstr>
      <vt:lpstr>Contd…</vt:lpstr>
      <vt:lpstr>US NUCLEAR DOCTRINE</vt:lpstr>
      <vt:lpstr>RUSSIA NUCLEAR DOCTRINE</vt:lpstr>
      <vt:lpstr>NUCLEAR TRIAD</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Moorche</dc:creator>
  <cp:lastModifiedBy>Moorche</cp:lastModifiedBy>
  <cp:revision>181</cp:revision>
  <dcterms:created xsi:type="dcterms:W3CDTF">2023-08-26T14:42:27Z</dcterms:created>
  <dcterms:modified xsi:type="dcterms:W3CDTF">2023-11-11T07:31:31Z</dcterms:modified>
</cp:coreProperties>
</file>