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3" r:id="rId3"/>
    <p:sldId id="284" r:id="rId4"/>
    <p:sldId id="285" r:id="rId5"/>
    <p:sldId id="280" r:id="rId6"/>
    <p:sldId id="270" r:id="rId7"/>
    <p:sldId id="266" r:id="rId8"/>
    <p:sldId id="257" r:id="rId9"/>
    <p:sldId id="258" r:id="rId10"/>
    <p:sldId id="275" r:id="rId11"/>
    <p:sldId id="259" r:id="rId12"/>
    <p:sldId id="260" r:id="rId13"/>
    <p:sldId id="261" r:id="rId14"/>
    <p:sldId id="273" r:id="rId15"/>
    <p:sldId id="272" r:id="rId16"/>
    <p:sldId id="264" r:id="rId17"/>
    <p:sldId id="267" r:id="rId18"/>
    <p:sldId id="274" r:id="rId19"/>
    <p:sldId id="278" r:id="rId20"/>
    <p:sldId id="265" r:id="rId21"/>
    <p:sldId id="276" r:id="rId22"/>
    <p:sldId id="277" r:id="rId23"/>
    <p:sldId id="279" r:id="rId24"/>
    <p:sldId id="268" r:id="rId25"/>
    <p:sldId id="269" r:id="rId26"/>
    <p:sldId id="286" r:id="rId27"/>
    <p:sldId id="287" r:id="rId28"/>
    <p:sldId id="28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FFA8DD-8768-49F7-B270-BEB4AC59C193}" type="datetimeFigureOut">
              <a:rPr lang="en-US" smtClean="0"/>
              <a:t>9/5/2018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65965-346C-4642-A91C-D85C47DF79EC}" type="slidenum">
              <a:rPr lang="en-US" smtClean="0"/>
              <a:t>‹#›</a:t>
            </a:fld>
            <a:endParaRPr lang="en-US"/>
          </a:p>
        </p:txBody>
      </p:sp>
    </p:spTree>
    <p:extLst>
      <p:ext uri="{BB962C8B-B14F-4D97-AF65-F5344CB8AC3E}">
        <p14:creationId xmlns:p14="http://schemas.microsoft.com/office/powerpoint/2010/main" val="3493918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65965-346C-4642-A91C-D85C47DF79EC}" type="slidenum">
              <a:rPr lang="en-US" smtClean="0"/>
              <a:t>1</a:t>
            </a:fld>
            <a:endParaRPr lang="en-US"/>
          </a:p>
        </p:txBody>
      </p:sp>
    </p:spTree>
    <p:extLst>
      <p:ext uri="{BB962C8B-B14F-4D97-AF65-F5344CB8AC3E}">
        <p14:creationId xmlns:p14="http://schemas.microsoft.com/office/powerpoint/2010/main" val="153054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Shahtoot</a:t>
            </a:r>
            <a:r>
              <a:rPr lang="en-US" baseline="0" dirty="0" smtClean="0"/>
              <a:t> Dam+ </a:t>
            </a:r>
            <a:r>
              <a:rPr lang="en-US" baseline="0" dirty="0" err="1" smtClean="0"/>
              <a:t>Salama</a:t>
            </a:r>
            <a:r>
              <a:rPr lang="en-US" baseline="0" dirty="0" smtClean="0"/>
              <a:t> Dam + India with 2 Billion $ is the largest donor in the region</a:t>
            </a:r>
            <a:endParaRPr lang="en-US" dirty="0"/>
          </a:p>
        </p:txBody>
      </p:sp>
      <p:sp>
        <p:nvSpPr>
          <p:cNvPr id="4" name="Slide Number Placeholder 3"/>
          <p:cNvSpPr>
            <a:spLocks noGrp="1"/>
          </p:cNvSpPr>
          <p:nvPr>
            <p:ph type="sldNum" sz="quarter" idx="10"/>
          </p:nvPr>
        </p:nvSpPr>
        <p:spPr/>
        <p:txBody>
          <a:bodyPr/>
          <a:lstStyle/>
          <a:p>
            <a:fld id="{E4365965-346C-4642-A91C-D85C47DF79EC}" type="slidenum">
              <a:rPr lang="en-US" smtClean="0"/>
              <a:t>5</a:t>
            </a:fld>
            <a:endParaRPr lang="en-US"/>
          </a:p>
        </p:txBody>
      </p:sp>
    </p:spTree>
    <p:extLst>
      <p:ext uri="{BB962C8B-B14F-4D97-AF65-F5344CB8AC3E}">
        <p14:creationId xmlns:p14="http://schemas.microsoft.com/office/powerpoint/2010/main" val="4080517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2</a:t>
            </a:r>
            <a:r>
              <a:rPr lang="en-US" baseline="30000" smtClean="0"/>
              <a:t>nd</a:t>
            </a:r>
            <a:r>
              <a:rPr lang="en-US" baseline="0" smtClean="0"/>
              <a:t> July 1947</a:t>
            </a:r>
            <a:endParaRPr lang="en-US" dirty="0"/>
          </a:p>
        </p:txBody>
      </p:sp>
      <p:sp>
        <p:nvSpPr>
          <p:cNvPr id="4" name="Slide Number Placeholder 3"/>
          <p:cNvSpPr>
            <a:spLocks noGrp="1"/>
          </p:cNvSpPr>
          <p:nvPr>
            <p:ph type="sldNum" sz="quarter" idx="10"/>
          </p:nvPr>
        </p:nvSpPr>
        <p:spPr/>
        <p:txBody>
          <a:bodyPr/>
          <a:lstStyle/>
          <a:p>
            <a:fld id="{E4365965-346C-4642-A91C-D85C47DF79EC}" type="slidenum">
              <a:rPr lang="en-US" smtClean="0"/>
              <a:t>15</a:t>
            </a:fld>
            <a:endParaRPr lang="en-US"/>
          </a:p>
        </p:txBody>
      </p:sp>
    </p:spTree>
    <p:extLst>
      <p:ext uri="{BB962C8B-B14F-4D97-AF65-F5344CB8AC3E}">
        <p14:creationId xmlns:p14="http://schemas.microsoft.com/office/powerpoint/2010/main" val="32130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China-Af border length 74 kms</a:t>
            </a:r>
            <a:endParaRPr lang="en-US" dirty="0"/>
          </a:p>
        </p:txBody>
      </p:sp>
      <p:sp>
        <p:nvSpPr>
          <p:cNvPr id="4" name="Slide Number Placeholder 3"/>
          <p:cNvSpPr>
            <a:spLocks noGrp="1"/>
          </p:cNvSpPr>
          <p:nvPr>
            <p:ph type="sldNum" sz="quarter" idx="10"/>
          </p:nvPr>
        </p:nvSpPr>
        <p:spPr/>
        <p:txBody>
          <a:bodyPr/>
          <a:lstStyle/>
          <a:p>
            <a:fld id="{E4365965-346C-4642-A91C-D85C47DF79EC}" type="slidenum">
              <a:rPr lang="en-US" smtClean="0"/>
              <a:t>27</a:t>
            </a:fld>
            <a:endParaRPr lang="en-US"/>
          </a:p>
        </p:txBody>
      </p:sp>
    </p:spTree>
    <p:extLst>
      <p:ext uri="{BB962C8B-B14F-4D97-AF65-F5344CB8AC3E}">
        <p14:creationId xmlns:p14="http://schemas.microsoft.com/office/powerpoint/2010/main" val="111428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EA4EDD-1F4C-49BD-95C6-56BBF544D87F}"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EA4EDD-1F4C-49BD-95C6-56BBF544D87F}"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EA4EDD-1F4C-49BD-95C6-56BBF544D87F}"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EA4EDD-1F4C-49BD-95C6-56BBF544D87F}"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EA4EDD-1F4C-49BD-95C6-56BBF544D87F}"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EA4EDD-1F4C-49BD-95C6-56BBF544D87F}"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EA4EDD-1F4C-49BD-95C6-56BBF544D87F}" type="datetimeFigureOut">
              <a:rPr lang="en-US" smtClean="0"/>
              <a:pPr/>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EA4EDD-1F4C-49BD-95C6-56BBF544D87F}" type="datetimeFigureOut">
              <a:rPr lang="en-US" smtClean="0"/>
              <a:pPr/>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A4EDD-1F4C-49BD-95C6-56BBF544D87F}" type="datetimeFigureOut">
              <a:rPr lang="en-US" smtClean="0"/>
              <a:pPr/>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EA4EDD-1F4C-49BD-95C6-56BBF544D87F}"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EA4EDD-1F4C-49BD-95C6-56BBF544D87F}"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9B7B2-D188-4482-A68E-C90424A033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A4EDD-1F4C-49BD-95C6-56BBF544D87F}" type="datetimeFigureOut">
              <a:rPr lang="en-US" smtClean="0"/>
              <a:pPr/>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9B7B2-D188-4482-A68E-C90424A033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Pak-Afghan Relations</a:t>
            </a:r>
            <a:endParaRPr lang="en-US" dirty="0"/>
          </a:p>
        </p:txBody>
      </p:sp>
      <p:sp>
        <p:nvSpPr>
          <p:cNvPr id="3" name="Subtitle 2"/>
          <p:cNvSpPr>
            <a:spLocks noGrp="1"/>
          </p:cNvSpPr>
          <p:nvPr>
            <p:ph type="subTitle" idx="1"/>
          </p:nvPr>
        </p:nvSpPr>
        <p:spPr/>
        <p:txBody>
          <a:bodyPr/>
          <a:lstStyle/>
          <a:p>
            <a:r>
              <a:rPr lang="en-US" dirty="0" smtClean="0"/>
              <a:t>Mohammad Ali Babakhel PSP</a:t>
            </a:r>
          </a:p>
          <a:p>
            <a:endParaRPr lang="en-US" dirty="0"/>
          </a:p>
        </p:txBody>
      </p:sp>
      <p:pic>
        <p:nvPicPr>
          <p:cNvPr id="2050" name="Picture 2" descr="C:\Users\mohammad ali\Desktop\download.jpg"/>
          <p:cNvPicPr>
            <a:picLocks noChangeAspect="1" noChangeArrowheads="1"/>
          </p:cNvPicPr>
          <p:nvPr/>
        </p:nvPicPr>
        <p:blipFill>
          <a:blip r:embed="rId3"/>
          <a:srcRect/>
          <a:stretch>
            <a:fillRect/>
          </a:stretch>
        </p:blipFill>
        <p:spPr bwMode="auto">
          <a:xfrm>
            <a:off x="5029200" y="152400"/>
            <a:ext cx="3886200" cy="2057400"/>
          </a:xfrm>
          <a:prstGeom prst="rect">
            <a:avLst/>
          </a:prstGeom>
          <a:noFill/>
        </p:spPr>
      </p:pic>
      <p:pic>
        <p:nvPicPr>
          <p:cNvPr id="2052" name="Picture 4" descr="C:\Users\mohammad ali\Desktop\download.jpg"/>
          <p:cNvPicPr>
            <a:picLocks noChangeAspect="1" noChangeArrowheads="1"/>
          </p:cNvPicPr>
          <p:nvPr/>
        </p:nvPicPr>
        <p:blipFill>
          <a:blip r:embed="rId4"/>
          <a:srcRect/>
          <a:stretch>
            <a:fillRect/>
          </a:stretch>
        </p:blipFill>
        <p:spPr bwMode="auto">
          <a:xfrm>
            <a:off x="304800" y="152400"/>
            <a:ext cx="3810000" cy="2133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 ‘s Policy on Durand Line</a:t>
            </a:r>
            <a:endParaRPr lang="en-US" dirty="0"/>
          </a:p>
        </p:txBody>
      </p:sp>
      <p:sp>
        <p:nvSpPr>
          <p:cNvPr id="3" name="Content Placeholder 2"/>
          <p:cNvSpPr>
            <a:spLocks noGrp="1"/>
          </p:cNvSpPr>
          <p:nvPr>
            <p:ph idx="1"/>
          </p:nvPr>
        </p:nvSpPr>
        <p:spPr/>
        <p:txBody>
          <a:bodyPr/>
          <a:lstStyle/>
          <a:p>
            <a:r>
              <a:rPr lang="en-US" dirty="0" smtClean="0"/>
              <a:t>“The Durand Line between Pakistan and Afghanistan is the internally recognized border between Pakistan and Afghanistan and it is a closed and settled issue,” </a:t>
            </a:r>
          </a:p>
          <a:p>
            <a:pPr>
              <a:buNone/>
            </a:pPr>
            <a:r>
              <a:rPr lang="en-US" dirty="0" smtClean="0"/>
              <a:t>    ( </a:t>
            </a:r>
            <a:r>
              <a:rPr lang="en-US" sz="2400" dirty="0" smtClean="0">
                <a:solidFill>
                  <a:srgbClr val="00B050"/>
                </a:solidFill>
              </a:rPr>
              <a:t>Foreign Office Spokesman </a:t>
            </a:r>
            <a:r>
              <a:rPr lang="en-US" sz="2400" dirty="0" err="1" smtClean="0">
                <a:solidFill>
                  <a:srgbClr val="00B050"/>
                </a:solidFill>
              </a:rPr>
              <a:t>Mozzam</a:t>
            </a:r>
            <a:r>
              <a:rPr lang="en-US" sz="2400" dirty="0" smtClean="0">
                <a:solidFill>
                  <a:srgbClr val="00B050"/>
                </a:solidFill>
              </a:rPr>
              <a:t> Ahmed Khan</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a:t>
            </a:r>
            <a:endParaRPr lang="en-US" dirty="0"/>
          </a:p>
        </p:txBody>
      </p:sp>
      <p:sp>
        <p:nvSpPr>
          <p:cNvPr id="3" name="Content Placeholder 2"/>
          <p:cNvSpPr>
            <a:spLocks noGrp="1"/>
          </p:cNvSpPr>
          <p:nvPr>
            <p:ph idx="1"/>
          </p:nvPr>
        </p:nvSpPr>
        <p:spPr/>
        <p:txBody>
          <a:bodyPr>
            <a:normAutofit fontScale="92500"/>
          </a:bodyPr>
          <a:lstStyle/>
          <a:p>
            <a:r>
              <a:rPr lang="en-US" dirty="0" smtClean="0"/>
              <a:t>Despite shared geography, ethnicity and faith, relations with Afghanistan have never been smooth. </a:t>
            </a:r>
          </a:p>
          <a:p>
            <a:r>
              <a:rPr lang="en-US" dirty="0" smtClean="0"/>
              <a:t>With the Indian threat looming from the East, </a:t>
            </a:r>
          </a:p>
          <a:p>
            <a:r>
              <a:rPr lang="en-US" dirty="0" smtClean="0"/>
              <a:t>Afghanistan’s hostile attitude has added further in the fragile security environment </a:t>
            </a:r>
          </a:p>
          <a:p>
            <a:r>
              <a:rPr lang="en-US" dirty="0" smtClean="0"/>
              <a:t>With the sole exception of Taliban rule (1997-2001) over Afghanistan,   Kabul  displayed varying degrees of disaffection towards Islamabad.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a:t>
            </a:r>
            <a:endParaRPr lang="en-US" dirty="0"/>
          </a:p>
        </p:txBody>
      </p:sp>
      <p:sp>
        <p:nvSpPr>
          <p:cNvPr id="3" name="Content Placeholder 2"/>
          <p:cNvSpPr>
            <a:spLocks noGrp="1"/>
          </p:cNvSpPr>
          <p:nvPr>
            <p:ph idx="1"/>
          </p:nvPr>
        </p:nvSpPr>
        <p:spPr/>
        <p:txBody>
          <a:bodyPr>
            <a:normAutofit lnSpcReduction="10000"/>
          </a:bodyPr>
          <a:lstStyle/>
          <a:p>
            <a:r>
              <a:rPr lang="en-US" dirty="0" smtClean="0"/>
              <a:t>A cardinal feature of  ideology of Pakistan is to make Muslim brotherhood a living reality.  </a:t>
            </a:r>
          </a:p>
          <a:p>
            <a:r>
              <a:rPr lang="en-US" dirty="0" smtClean="0"/>
              <a:t>But  proximity with Afghanistan did not pay positive dividends</a:t>
            </a:r>
          </a:p>
          <a:p>
            <a:r>
              <a:rPr lang="en-US" dirty="0" smtClean="0"/>
              <a:t>Pakistan succeeded in cherishing  cordial relations with  Muslim countries baring Afghanistan. </a:t>
            </a:r>
          </a:p>
          <a:p>
            <a:r>
              <a:rPr lang="en-US" dirty="0" smtClean="0"/>
              <a:t>Geographical location of Afghanistan  acted more negatively than the binding role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a:t>
            </a:r>
            <a:endParaRPr lang="en-US" dirty="0"/>
          </a:p>
        </p:txBody>
      </p:sp>
      <p:sp>
        <p:nvSpPr>
          <p:cNvPr id="3" name="Content Placeholder 2"/>
          <p:cNvSpPr>
            <a:spLocks noGrp="1"/>
          </p:cNvSpPr>
          <p:nvPr>
            <p:ph idx="1"/>
          </p:nvPr>
        </p:nvSpPr>
        <p:spPr/>
        <p:txBody>
          <a:bodyPr/>
          <a:lstStyle/>
          <a:p>
            <a:r>
              <a:rPr lang="en-US" dirty="0" smtClean="0"/>
              <a:t>Afghanistan  maintained an attitude of hostile neighbor </a:t>
            </a:r>
          </a:p>
          <a:p>
            <a:r>
              <a:rPr lang="en-US" dirty="0" smtClean="0"/>
              <a:t>Pakistan has to live with it because neighbors can not be changed.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1947-1963</a:t>
            </a:r>
            <a:endParaRPr lang="en-US" dirty="0"/>
          </a:p>
        </p:txBody>
      </p:sp>
      <p:sp>
        <p:nvSpPr>
          <p:cNvPr id="3" name="Content Placeholder 2"/>
          <p:cNvSpPr>
            <a:spLocks noGrp="1"/>
          </p:cNvSpPr>
          <p:nvPr>
            <p:ph idx="1"/>
          </p:nvPr>
        </p:nvSpPr>
        <p:spPr/>
        <p:txBody>
          <a:bodyPr/>
          <a:lstStyle/>
          <a:p>
            <a:r>
              <a:rPr lang="en-US" dirty="0" smtClean="0"/>
              <a:t>Claims on Pakistan’s territory</a:t>
            </a:r>
          </a:p>
          <a:p>
            <a:r>
              <a:rPr lang="en-US" dirty="0" smtClean="0"/>
              <a:t>Indian claim on Kashmir </a:t>
            </a:r>
          </a:p>
          <a:p>
            <a:r>
              <a:rPr lang="en-US" dirty="0" smtClean="0"/>
              <a:t>Allegation Pakistan extended mal treatment to Pashtoons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Pakhtunistan</a:t>
            </a:r>
            <a:endParaRPr lang="en-US" dirty="0"/>
          </a:p>
        </p:txBody>
      </p:sp>
      <p:sp>
        <p:nvSpPr>
          <p:cNvPr id="3" name="Content Placeholder 2"/>
          <p:cNvSpPr>
            <a:spLocks noGrp="1"/>
          </p:cNvSpPr>
          <p:nvPr>
            <p:ph idx="1"/>
          </p:nvPr>
        </p:nvSpPr>
        <p:spPr/>
        <p:txBody>
          <a:bodyPr/>
          <a:lstStyle/>
          <a:p>
            <a:r>
              <a:rPr lang="en-US" dirty="0" smtClean="0"/>
              <a:t>Claims on Pashtoon areas</a:t>
            </a:r>
          </a:p>
          <a:p>
            <a:r>
              <a:rPr lang="en-US" dirty="0" smtClean="0"/>
              <a:t>Referendum results held for the future of NWFP, 289244 votes in favor &amp; 2874 against</a:t>
            </a:r>
          </a:p>
          <a:p>
            <a:r>
              <a:rPr lang="en-US" dirty="0" smtClean="0"/>
              <a:t>Afghanistan was the only country that opposed Pakistan’s entry in UN </a:t>
            </a:r>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 Transit Trade</a:t>
            </a:r>
            <a:endParaRPr lang="en-US" dirty="0"/>
          </a:p>
        </p:txBody>
      </p:sp>
      <p:sp>
        <p:nvSpPr>
          <p:cNvPr id="3" name="Content Placeholder 2"/>
          <p:cNvSpPr>
            <a:spLocks noGrp="1"/>
          </p:cNvSpPr>
          <p:nvPr>
            <p:ph idx="1"/>
          </p:nvPr>
        </p:nvSpPr>
        <p:spPr/>
        <p:txBody>
          <a:bodyPr/>
          <a:lstStyle/>
          <a:p>
            <a:r>
              <a:rPr lang="en-US" b="1" dirty="0" smtClean="0"/>
              <a:t>PAKISTAN is losing its share in Afghan transit trade to Iran and India, as both countries are developing infrastructure in and around the Iranian ports of Chabahar and Bandar </a:t>
            </a:r>
            <a:r>
              <a:rPr lang="en-US" b="1" dirty="0" err="1" smtClean="0"/>
              <a:t>Abbas</a:t>
            </a:r>
            <a:r>
              <a:rPr lang="en-US" b="1" dirty="0" smtClean="0"/>
              <a:t>.</a:t>
            </a:r>
          </a:p>
          <a:p>
            <a:r>
              <a:rPr lang="en-US" dirty="0" smtClean="0"/>
              <a:t>Afghan transit trade dropped by over 54 per cent in fiscal year 2012, as the number of imported commercial containers fell to 28,813 from 60,338 a year earlier.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t>
            </a:r>
            <a:endParaRPr lang="en-US" dirty="0"/>
          </a:p>
        </p:txBody>
      </p:sp>
      <p:sp>
        <p:nvSpPr>
          <p:cNvPr id="3" name="Content Placeholder 2"/>
          <p:cNvSpPr>
            <a:spLocks noGrp="1"/>
          </p:cNvSpPr>
          <p:nvPr>
            <p:ph idx="1"/>
          </p:nvPr>
        </p:nvSpPr>
        <p:spPr/>
        <p:txBody>
          <a:bodyPr>
            <a:normAutofit lnSpcReduction="10000"/>
          </a:bodyPr>
          <a:lstStyle/>
          <a:p>
            <a:r>
              <a:rPr lang="en-US" dirty="0" smtClean="0"/>
              <a:t>Decline in transit cargo is attributed to revised transit trade agreement, insufficient infrastructure, additional taxation/extortion, poor law and order situation &amp; high freight charges</a:t>
            </a:r>
          </a:p>
          <a:p>
            <a:r>
              <a:rPr lang="en-US" dirty="0" smtClean="0"/>
              <a:t> Pak-Afghan region is a trade specific region rather than a production hub. Therefore, Pakistan must liberalize its policy and shall tap the enormous potential of its trade route.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a:t>
            </a:r>
            <a:endParaRPr lang="en-US" dirty="0"/>
          </a:p>
        </p:txBody>
      </p:sp>
      <p:sp>
        <p:nvSpPr>
          <p:cNvPr id="3" name="Content Placeholder 2"/>
          <p:cNvSpPr>
            <a:spLocks noGrp="1"/>
          </p:cNvSpPr>
          <p:nvPr>
            <p:ph idx="1"/>
          </p:nvPr>
        </p:nvSpPr>
        <p:spPr/>
        <p:txBody>
          <a:bodyPr>
            <a:normAutofit fontScale="92500"/>
          </a:bodyPr>
          <a:lstStyle/>
          <a:p>
            <a:r>
              <a:rPr lang="en-US" dirty="0" smtClean="0"/>
              <a:t>Last year Pakistan announced 20 $ million aid for Afghanistan</a:t>
            </a:r>
          </a:p>
          <a:p>
            <a:r>
              <a:rPr lang="en-US" dirty="0" smtClean="0"/>
              <a:t>MoU for the construction of rail tracks in Afghanistan to connect with Pakistan Railways (PR)</a:t>
            </a:r>
          </a:p>
          <a:p>
            <a:r>
              <a:rPr lang="en-US" dirty="0" smtClean="0"/>
              <a:t>In October 2010, the landmark APTTA agreement signed. The APTTA allows Afghan trucks to drive inside Pakistan to the Wagah border with India, including to the port cities, Karachi and Gwadar.</a:t>
            </a:r>
            <a:r>
              <a:rPr lang="en-US" baseline="30000"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2010 a joint chamber of commerce was formed</a:t>
            </a:r>
          </a:p>
          <a:p>
            <a:r>
              <a:rPr lang="en-US" dirty="0" smtClean="0"/>
              <a:t> PAJCCI is targeting $5 to $6 billion bilateral trade in the next couple of years from the present level of $1.5 billion.</a:t>
            </a:r>
          </a:p>
          <a:p>
            <a:r>
              <a:rPr lang="en-US" dirty="0" smtClean="0"/>
              <a:t>In July 2012, Afghanistan and Pakistan agreed to extend APTTA to Tajikistan in what will be the first step for the establishment of a North-South trade corridor.</a:t>
            </a:r>
          </a:p>
          <a:p>
            <a:r>
              <a:rPr lang="en-US" dirty="0" smtClean="0"/>
              <a:t> The proposed agreement will provide facilities to Tajikistan to use Pakistan’s Gwadar and Karachi ports for its imports and exports while Pakistan will enjoy trade with Tajikistan under terms similar to the transit arrangement with Afghanistan.</a:t>
            </a:r>
            <a:endParaRPr lang="en-US" baseline="30000" dirty="0" smtClean="0"/>
          </a:p>
          <a:p>
            <a:r>
              <a:rPr lang="en-US" dirty="0" smtClean="0"/>
              <a:t> Trade between Pakistan and Afghanistan was expected to reach $5 billion by 2015.</a:t>
            </a:r>
          </a:p>
          <a:p>
            <a:r>
              <a:rPr lang="en-US" dirty="0" smtClean="0"/>
              <a:t>The volume dropped from $ 2.5 billion to $ 500 million.(SCCI-23 Jan 2018)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PRINCIPLES OF FOREIGN POLICY</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algn="just"/>
            <a:r>
              <a:rPr lang="en-US" sz="1600" dirty="0" smtClean="0"/>
              <a:t> </a:t>
            </a:r>
            <a:r>
              <a:rPr lang="en-US" u="sng" dirty="0" smtClean="0">
                <a:solidFill>
                  <a:srgbClr val="FF0000"/>
                </a:solidFill>
              </a:rPr>
              <a:t>National Security</a:t>
            </a:r>
            <a:r>
              <a:rPr lang="en-US" dirty="0" smtClean="0"/>
              <a:t>: National Security occupies first place in the foreign policy of Pakistan since its independence Pakistan’s national security is being threatened by the India </a:t>
            </a:r>
          </a:p>
          <a:p>
            <a:pPr algn="just"/>
            <a:r>
              <a:rPr lang="en-US" u="sng" dirty="0" smtClean="0">
                <a:solidFill>
                  <a:srgbClr val="FF0000"/>
                </a:solidFill>
              </a:rPr>
              <a:t>Economic Interest</a:t>
            </a:r>
            <a:r>
              <a:rPr lang="en-US" dirty="0" smtClean="0"/>
              <a:t>: Pakistan as a developing country is also needed to establish and maintain cordial relations with those states with whom it can maximize its trade relations or from whom it can obtain maximum economic aid</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Refugees</a:t>
            </a:r>
            <a:endParaRPr lang="en-US" dirty="0"/>
          </a:p>
        </p:txBody>
      </p:sp>
      <p:sp>
        <p:nvSpPr>
          <p:cNvPr id="3" name="Content Placeholder 2"/>
          <p:cNvSpPr>
            <a:spLocks noGrp="1"/>
          </p:cNvSpPr>
          <p:nvPr>
            <p:ph idx="1"/>
          </p:nvPr>
        </p:nvSpPr>
        <p:spPr/>
        <p:txBody>
          <a:bodyPr>
            <a:normAutofit/>
          </a:bodyPr>
          <a:lstStyle/>
          <a:p>
            <a:pPr algn="just"/>
            <a:r>
              <a:rPr lang="en-US" dirty="0"/>
              <a:t>2</a:t>
            </a:r>
            <a:r>
              <a:rPr lang="en-US" dirty="0" smtClean="0"/>
              <a:t>.5 million refugees</a:t>
            </a:r>
          </a:p>
          <a:p>
            <a:pPr algn="just"/>
            <a:r>
              <a:rPr lang="en-US" dirty="0" smtClean="0"/>
              <a:t>Pakistan extended refugee status</a:t>
            </a:r>
          </a:p>
          <a:p>
            <a:pPr algn="just"/>
            <a:r>
              <a:rPr lang="en-US" dirty="0" smtClean="0"/>
              <a:t>Since the fall of the Taliban regime in 2001, over 5.7 million Afghan refugees returned</a:t>
            </a:r>
          </a:p>
          <a:p>
            <a:pPr algn="just"/>
            <a:r>
              <a:rPr lang="en-US" dirty="0"/>
              <a:t>A</a:t>
            </a:r>
            <a:r>
              <a:rPr lang="en-US" dirty="0" smtClean="0"/>
              <a:t>round 900,000 in Iran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Indian Influence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Salma</a:t>
            </a:r>
            <a:r>
              <a:rPr lang="en-US" dirty="0" smtClean="0"/>
              <a:t> dam project will meet energy &amp; irrigation requirement of Western Afghanistan, with a capacity of producing 42Mw of power and irrigating 75,000 hectares of land.</a:t>
            </a:r>
          </a:p>
          <a:p>
            <a:r>
              <a:rPr lang="en-US" dirty="0" smtClean="0"/>
              <a:t>India has invested US$ 10.8 billion  in Afghanistan as of 2012</a:t>
            </a:r>
          </a:p>
          <a:p>
            <a:r>
              <a:rPr lang="en-US" dirty="0" smtClean="0"/>
              <a:t>Afghan Parliament Building</a:t>
            </a:r>
          </a:p>
          <a:p>
            <a:r>
              <a:rPr lang="en-US" dirty="0" smtClean="0"/>
              <a:t>The Indian government is investing more than US$100 million in the expansion of the Chabahar port in south-eastern Iran which will serve as a hub for the transportation of transit goods</a:t>
            </a:r>
          </a:p>
          <a:p>
            <a:r>
              <a:rPr lang="en-US" dirty="0" smtClean="0"/>
              <a:t>India and Iran are set to ink a transit agreement on transporting goods to landlocked Afghanistan.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a:t>
            </a:r>
            <a:r>
              <a:rPr lang="en-US" smtClean="0"/>
              <a:t>Indian Influence</a:t>
            </a:r>
            <a:endParaRPr lang="en-US"/>
          </a:p>
        </p:txBody>
      </p:sp>
      <p:sp>
        <p:nvSpPr>
          <p:cNvPr id="3" name="Content Placeholder 2"/>
          <p:cNvSpPr>
            <a:spLocks noGrp="1"/>
          </p:cNvSpPr>
          <p:nvPr>
            <p:ph idx="1"/>
          </p:nvPr>
        </p:nvSpPr>
        <p:spPr/>
        <p:txBody>
          <a:bodyPr/>
          <a:lstStyle/>
          <a:p>
            <a:r>
              <a:rPr lang="en-US" dirty="0" smtClean="0"/>
              <a:t>Consulates in Herat, </a:t>
            </a:r>
            <a:r>
              <a:rPr lang="en-US" dirty="0" err="1" smtClean="0"/>
              <a:t>Jalalabad,Mazari</a:t>
            </a:r>
            <a:r>
              <a:rPr lang="en-US" dirty="0" smtClean="0"/>
              <a:t> Sharif &amp; </a:t>
            </a:r>
            <a:r>
              <a:rPr lang="en-US" dirty="0" err="1" smtClean="0"/>
              <a:t>Kandhar</a:t>
            </a:r>
            <a:r>
              <a:rPr lang="en-US" dirty="0" smtClean="0"/>
              <a:t> (Pakistan’s Presence)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Afghanistan–Pakistan skirmishes</a:t>
            </a:r>
            <a:br>
              <a:rPr lang="en-US" dirty="0" smtClean="0"/>
            </a:br>
            <a:endParaRPr lang="en-US" dirty="0"/>
          </a:p>
        </p:txBody>
      </p:sp>
      <p:sp>
        <p:nvSpPr>
          <p:cNvPr id="3" name="Content Placeholder 2"/>
          <p:cNvSpPr>
            <a:spLocks noGrp="1"/>
          </p:cNvSpPr>
          <p:nvPr>
            <p:ph idx="1"/>
          </p:nvPr>
        </p:nvSpPr>
        <p:spPr/>
        <p:txBody>
          <a:bodyPr/>
          <a:lstStyle/>
          <a:p>
            <a:r>
              <a:rPr lang="en-US" dirty="0" smtClean="0"/>
              <a:t>Cross-border shellings  occurred since 1949</a:t>
            </a:r>
          </a:p>
          <a:p>
            <a:r>
              <a:rPr lang="en-US" dirty="0" smtClean="0"/>
              <a:t>cross-border shellings intensified in 2011 and 2012</a:t>
            </a:r>
          </a:p>
          <a:p>
            <a:r>
              <a:rPr lang="en-US" dirty="0" smtClean="0"/>
              <a:t>Upper Dir, Chitral &amp; bordering areas of FATA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Withdrawal </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dirty="0" smtClean="0"/>
              <a:t>Pakistan shall evolve a proactive Afghan foreign policy rather than reactionary one. </a:t>
            </a:r>
          </a:p>
          <a:p>
            <a:r>
              <a:rPr lang="en-US" dirty="0" smtClean="0"/>
              <a:t> Pakistan should continue convincing the US and Afghan regime into limiting India’s role in Afghanistan and increasing its volume of investment and reconstruction </a:t>
            </a:r>
          </a:p>
          <a:p>
            <a:r>
              <a:rPr lang="en-US" dirty="0" smtClean="0"/>
              <a:t>This effort will also help Pakistan compete with other contenders and make a strong place for itself. </a:t>
            </a:r>
          </a:p>
          <a:p>
            <a:r>
              <a:rPr lang="en-US" dirty="0" smtClean="0"/>
              <a:t>• Islamabad shall peruse two Ds policy in FATA: Development and dialogue. However, the government must involve the elders and Maliks in the development and dialogue process. </a:t>
            </a:r>
          </a:p>
          <a:p>
            <a:r>
              <a:rPr lang="en-US" dirty="0" smtClean="0"/>
              <a:t>Administrative reforms shall be introduced in FATA which can make the system more transparent and responsive. </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Withdrawal</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Recently, Pakistan’s foreign office is more assertive with </a:t>
            </a:r>
            <a:r>
              <a:rPr lang="en-US" dirty="0"/>
              <a:t>r</a:t>
            </a:r>
            <a:r>
              <a:rPr lang="en-US" dirty="0" smtClean="0"/>
              <a:t>egard to  Afghan foreign policy. </a:t>
            </a:r>
          </a:p>
          <a:p>
            <a:pPr algn="just"/>
            <a:r>
              <a:rPr lang="en-US" dirty="0" smtClean="0"/>
              <a:t>Pakistan must understand that Afghanistan is her growth engine. The savor of Pakistani goods has already been developed in Afghan population and the former shall take advantage of this association. </a:t>
            </a:r>
          </a:p>
          <a:p>
            <a:pPr algn="just"/>
            <a:r>
              <a:rPr lang="en-US" dirty="0" smtClean="0"/>
              <a:t>Pakistan can serve as energy corridor and this will help the  region in two ways. Firstly, it will promote interdependence, peace, and tranquility; and secondly it will help Pakistan exploit its industrial potential.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Fencing</a:t>
            </a:r>
            <a:endParaRPr lang="en-US" dirty="0"/>
          </a:p>
        </p:txBody>
      </p:sp>
      <p:sp>
        <p:nvSpPr>
          <p:cNvPr id="3" name="Content Placeholder 2"/>
          <p:cNvSpPr>
            <a:spLocks noGrp="1"/>
          </p:cNvSpPr>
          <p:nvPr>
            <p:ph idx="1"/>
          </p:nvPr>
        </p:nvSpPr>
        <p:spPr/>
        <p:txBody>
          <a:bodyPr>
            <a:normAutofit/>
          </a:bodyPr>
          <a:lstStyle/>
          <a:p>
            <a:pPr algn="just"/>
            <a:r>
              <a:rPr lang="en-US" dirty="0"/>
              <a:t>150 </a:t>
            </a:r>
            <a:r>
              <a:rPr lang="en-US" dirty="0" smtClean="0"/>
              <a:t>kms </a:t>
            </a:r>
            <a:r>
              <a:rPr lang="en-US" dirty="0"/>
              <a:t>of the frontier has </a:t>
            </a:r>
            <a:r>
              <a:rPr lang="en-US" dirty="0" smtClean="0"/>
              <a:t>been fenced</a:t>
            </a:r>
          </a:p>
          <a:p>
            <a:pPr algn="just"/>
            <a:r>
              <a:rPr lang="en-US" dirty="0" smtClean="0"/>
              <a:t>Target </a:t>
            </a:r>
            <a:r>
              <a:rPr lang="en-US" dirty="0"/>
              <a:t>is to fence 832 </a:t>
            </a:r>
            <a:r>
              <a:rPr lang="en-US" dirty="0" smtClean="0"/>
              <a:t>kms </a:t>
            </a:r>
            <a:r>
              <a:rPr lang="en-US" dirty="0"/>
              <a:t>of the border with Afghanistan in the next two </a:t>
            </a:r>
            <a:r>
              <a:rPr lang="en-US" dirty="0" smtClean="0"/>
              <a:t>years</a:t>
            </a:r>
            <a:endParaRPr lang="en-US" dirty="0"/>
          </a:p>
          <a:p>
            <a:pPr algn="just"/>
            <a:r>
              <a:rPr lang="en-US" dirty="0"/>
              <a:t>In </a:t>
            </a:r>
            <a:r>
              <a:rPr lang="en-US" dirty="0" smtClean="0"/>
              <a:t>1st </a:t>
            </a:r>
            <a:r>
              <a:rPr lang="en-US" dirty="0"/>
              <a:t>phase, 432 </a:t>
            </a:r>
            <a:r>
              <a:rPr lang="en-US" dirty="0" smtClean="0"/>
              <a:t>kms </a:t>
            </a:r>
            <a:r>
              <a:rPr lang="en-US" dirty="0"/>
              <a:t>of the border would be </a:t>
            </a:r>
            <a:r>
              <a:rPr lang="en-US" dirty="0" smtClean="0"/>
              <a:t>fenced</a:t>
            </a:r>
          </a:p>
          <a:p>
            <a:pPr algn="just"/>
            <a:r>
              <a:rPr lang="en-US" dirty="0"/>
              <a:t>P</a:t>
            </a:r>
            <a:r>
              <a:rPr lang="en-US" dirty="0" smtClean="0"/>
              <a:t>roject </a:t>
            </a:r>
            <a:r>
              <a:rPr lang="en-US" dirty="0"/>
              <a:t>would cost Rs10 </a:t>
            </a:r>
            <a:r>
              <a:rPr lang="en-US" dirty="0" smtClean="0"/>
              <a:t>billion</a:t>
            </a:r>
          </a:p>
          <a:p>
            <a:pPr algn="just"/>
            <a:r>
              <a:rPr lang="en-US" dirty="0"/>
              <a:t>F</a:t>
            </a:r>
            <a:r>
              <a:rPr lang="en-US" dirty="0" smtClean="0"/>
              <a:t>encing of one km  would cost Rs14 million</a:t>
            </a:r>
            <a:endParaRPr lang="en-US" dirty="0"/>
          </a:p>
          <a:p>
            <a:pPr algn="just"/>
            <a:endParaRPr lang="en-US" dirty="0"/>
          </a:p>
          <a:p>
            <a:endParaRPr lang="en-US" dirty="0"/>
          </a:p>
        </p:txBody>
      </p:sp>
    </p:spTree>
    <p:extLst>
      <p:ext uri="{BB962C8B-B14F-4D97-AF65-F5344CB8AC3E}">
        <p14:creationId xmlns:p14="http://schemas.microsoft.com/office/powerpoint/2010/main" val="40095225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 Peace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China is employing soft approaches </a:t>
            </a:r>
          </a:p>
          <a:p>
            <a:pPr algn="just"/>
            <a:r>
              <a:rPr lang="en-US" dirty="0" smtClean="0"/>
              <a:t>China &amp;  US both think the road to peace in Afghanistan goes through Pakistan</a:t>
            </a:r>
          </a:p>
          <a:p>
            <a:pPr algn="just"/>
            <a:r>
              <a:rPr lang="en-US" dirty="0" smtClean="0"/>
              <a:t>US expects Pakistan should facilitate talks with Afghan Talibans</a:t>
            </a:r>
          </a:p>
          <a:p>
            <a:pPr algn="just"/>
            <a:r>
              <a:rPr lang="en-US" dirty="0" smtClean="0"/>
              <a:t>Pak can help both militarily &amp; politically to bring peace but what irritates it are the disproportionate expectations of the global community </a:t>
            </a:r>
            <a:endParaRPr lang="en-US" dirty="0"/>
          </a:p>
        </p:txBody>
      </p:sp>
    </p:spTree>
    <p:extLst>
      <p:ext uri="{BB962C8B-B14F-4D97-AF65-F5344CB8AC3E}">
        <p14:creationId xmlns:p14="http://schemas.microsoft.com/office/powerpoint/2010/main" val="7274804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 peace </a:t>
            </a:r>
            <a:endParaRPr lang="en-US" dirty="0"/>
          </a:p>
        </p:txBody>
      </p:sp>
      <p:sp>
        <p:nvSpPr>
          <p:cNvPr id="3" name="Content Placeholder 2"/>
          <p:cNvSpPr>
            <a:spLocks noGrp="1"/>
          </p:cNvSpPr>
          <p:nvPr>
            <p:ph idx="1"/>
          </p:nvPr>
        </p:nvSpPr>
        <p:spPr/>
        <p:txBody>
          <a:bodyPr/>
          <a:lstStyle/>
          <a:p>
            <a:pPr algn="just"/>
            <a:r>
              <a:rPr lang="en-US" dirty="0" smtClean="0"/>
              <a:t>The Afghan Peace Council was created to initiate peace process but failed to do so</a:t>
            </a:r>
          </a:p>
          <a:p>
            <a:pPr algn="just"/>
            <a:r>
              <a:rPr lang="en-US" dirty="0" smtClean="0"/>
              <a:t>Quadrilateral Coordination Group ,comprising Afghanistan,China,Pakistan &amp; the US- almost non –functional</a:t>
            </a:r>
          </a:p>
          <a:p>
            <a:pPr algn="just"/>
            <a:r>
              <a:rPr lang="en-US" dirty="0" smtClean="0"/>
              <a:t>Trilateral Forum initiated by China having Pakistan and Afghanistan</a:t>
            </a:r>
            <a:endParaRPr lang="en-US" dirty="0"/>
          </a:p>
        </p:txBody>
      </p:sp>
    </p:spTree>
    <p:extLst>
      <p:ext uri="{BB962C8B-B14F-4D97-AF65-F5344CB8AC3E}">
        <p14:creationId xmlns:p14="http://schemas.microsoft.com/office/powerpoint/2010/main" val="4021903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PRINCIPLES OF FOREIGN POLICY</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solidFill>
                  <a:srgbClr val="FF0000"/>
                </a:solidFill>
              </a:rPr>
              <a:t>Islamic Solidarity</a:t>
            </a:r>
            <a:r>
              <a:rPr lang="en-US" dirty="0" smtClean="0"/>
              <a:t>: Pakistan would pursue its ideological objective and would like to achieve the objective of Islamic Solidarity by promoting its relations with Islamic world</a:t>
            </a:r>
          </a:p>
          <a:p>
            <a:r>
              <a:rPr lang="en-US" u="sng" dirty="0" smtClean="0">
                <a:solidFill>
                  <a:srgbClr val="FF0000"/>
                </a:solidFill>
              </a:rPr>
              <a:t>Peaceful Co-existence</a:t>
            </a:r>
            <a:r>
              <a:rPr lang="en-US" dirty="0" smtClean="0"/>
              <a:t>: Pakistan would believe in peaceful co-existence and would respect the other countries territorial integrity</a:t>
            </a:r>
          </a:p>
          <a:p>
            <a:r>
              <a:rPr lang="en-US" dirty="0" smtClean="0">
                <a:solidFill>
                  <a:srgbClr val="FF0000"/>
                </a:solidFill>
              </a:rPr>
              <a:t>Non Alignment</a:t>
            </a:r>
            <a:r>
              <a:rPr lang="en-US" dirty="0" smtClean="0"/>
              <a:t>: Pakistan had followed the policy of neutrality and had not aligned it self with any block. When non-aligned movement was formed it joined it and remained active member of it.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PRINCIPLES OF FOREIGN POLICY</a:t>
            </a:r>
            <a:endParaRPr lang="en-US" dirty="0"/>
          </a:p>
        </p:txBody>
      </p:sp>
      <p:sp>
        <p:nvSpPr>
          <p:cNvPr id="3" name="Content Placeholder 2"/>
          <p:cNvSpPr>
            <a:spLocks noGrp="1"/>
          </p:cNvSpPr>
          <p:nvPr>
            <p:ph idx="1"/>
          </p:nvPr>
        </p:nvSpPr>
        <p:spPr/>
        <p:txBody>
          <a:bodyPr/>
          <a:lstStyle/>
          <a:p>
            <a:pPr algn="just"/>
            <a:r>
              <a:rPr lang="en-US" u="sng" dirty="0" smtClean="0">
                <a:solidFill>
                  <a:srgbClr val="FF0000"/>
                </a:solidFill>
              </a:rPr>
              <a:t>Bilateralism</a:t>
            </a:r>
            <a:r>
              <a:rPr lang="en-US" dirty="0" smtClean="0"/>
              <a:t>: Pakistan has tried to settle its differences with neighboring countries including India through bilateral negotiations</a:t>
            </a:r>
          </a:p>
          <a:p>
            <a:pPr algn="just"/>
            <a:r>
              <a:rPr lang="en-US" dirty="0" smtClean="0">
                <a:solidFill>
                  <a:srgbClr val="FF0000"/>
                </a:solidFill>
              </a:rPr>
              <a:t>United Nations</a:t>
            </a:r>
            <a:r>
              <a:rPr lang="en-US" dirty="0" smtClean="0"/>
              <a:t>: Pakistan has faith in the United Nations and has extended full support to the United Nations actions by contributing</a:t>
            </a:r>
          </a:p>
          <a:p>
            <a:pPr algn="just">
              <a:buNone/>
            </a:pPr>
            <a:r>
              <a:rPr lang="en-US" dirty="0" smtClean="0"/>
              <a:t>    troops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Growing influence of India</a:t>
            </a:r>
          </a:p>
          <a:p>
            <a:r>
              <a:rPr lang="en-US" dirty="0" smtClean="0"/>
              <a:t>Defense Cooperation &amp; Intelligence Sharing</a:t>
            </a:r>
          </a:p>
          <a:p>
            <a:r>
              <a:rPr lang="en-US" dirty="0" smtClean="0"/>
              <a:t>Afghan Transit Trade</a:t>
            </a:r>
          </a:p>
          <a:p>
            <a:r>
              <a:rPr lang="en-US" dirty="0" smtClean="0"/>
              <a:t>Withdrawal of US troops</a:t>
            </a:r>
          </a:p>
          <a:p>
            <a:r>
              <a:rPr lang="en-US" dirty="0" smtClean="0"/>
              <a:t>Cross border militancy</a:t>
            </a:r>
          </a:p>
          <a:p>
            <a:r>
              <a:rPr lang="en-US" dirty="0" smtClean="0"/>
              <a:t>Presence of refugees</a:t>
            </a:r>
          </a:p>
          <a:p>
            <a:r>
              <a:rPr lang="en-US" dirty="0" smtClean="0"/>
              <a:t>Illegal crossing of border</a:t>
            </a:r>
          </a:p>
          <a:p>
            <a:r>
              <a:rPr lang="en-US" dirty="0" smtClean="0"/>
              <a:t>Prisoners </a:t>
            </a:r>
          </a:p>
          <a:p>
            <a:r>
              <a:rPr lang="en-US" dirty="0" smtClean="0"/>
              <a:t>Construction of 12 dams over River Kabul</a:t>
            </a:r>
            <a:br>
              <a:rPr lang="en-US" dirty="0" smtClean="0"/>
            </a:b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a:t>
            </a:r>
            <a:endParaRPr lang="en-US" dirty="0"/>
          </a:p>
        </p:txBody>
      </p:sp>
      <p:pic>
        <p:nvPicPr>
          <p:cNvPr id="1026" name="Picture 2" descr="C:\Users\mohammad ali\Desktop\provincial_map.gif"/>
          <p:cNvPicPr>
            <a:picLocks noGrp="1" noChangeAspect="1" noChangeArrowheads="1"/>
          </p:cNvPicPr>
          <p:nvPr>
            <p:ph idx="1"/>
          </p:nvPr>
        </p:nvPicPr>
        <p:blipFill>
          <a:blip r:embed="rId2"/>
          <a:srcRect/>
          <a:stretch>
            <a:fillRect/>
          </a:stretch>
        </p:blipFill>
        <p:spPr bwMode="auto">
          <a:xfrm>
            <a:off x="304801" y="1600200"/>
            <a:ext cx="8686800" cy="45259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View</a:t>
            </a:r>
            <a:endParaRPr lang="en-US" dirty="0"/>
          </a:p>
        </p:txBody>
      </p:sp>
      <p:graphicFrame>
        <p:nvGraphicFramePr>
          <p:cNvPr id="4" name="Content Placeholder 3"/>
          <p:cNvGraphicFramePr>
            <a:graphicFrameLocks noGrp="1"/>
          </p:cNvGraphicFramePr>
          <p:nvPr>
            <p:ph idx="1"/>
          </p:nvPr>
        </p:nvGraphicFramePr>
        <p:xfrm>
          <a:off x="457200" y="1600200"/>
          <a:ext cx="8229600" cy="4150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r>
                        <a:rPr lang="en-US" dirty="0" smtClean="0"/>
                        <a:t>AFGHANISTAN</a:t>
                      </a:r>
                      <a:endParaRPr lang="en-US" dirty="0"/>
                    </a:p>
                  </a:txBody>
                  <a:tcPr/>
                </a:tc>
                <a:tc>
                  <a:txBody>
                    <a:bodyPr/>
                    <a:lstStyle/>
                    <a:p>
                      <a:r>
                        <a:rPr lang="en-US" dirty="0" smtClean="0"/>
                        <a:t>PAKISTAN</a:t>
                      </a:r>
                      <a:endParaRPr lang="en-US" dirty="0"/>
                    </a:p>
                  </a:txBody>
                  <a:tcPr/>
                </a:tc>
              </a:tr>
              <a:tr h="370840">
                <a:tc>
                  <a:txBody>
                    <a:bodyPr/>
                    <a:lstStyle/>
                    <a:p>
                      <a:r>
                        <a:rPr lang="en-US" dirty="0" smtClean="0"/>
                        <a:t>Area</a:t>
                      </a:r>
                      <a:endParaRPr lang="en-US" dirty="0"/>
                    </a:p>
                  </a:txBody>
                  <a:tcPr/>
                </a:tc>
                <a:tc>
                  <a:txBody>
                    <a:bodyPr/>
                    <a:lstStyle/>
                    <a:p>
                      <a:r>
                        <a:rPr lang="en-US" sz="1800" b="0" i="0" kern="1200" dirty="0" smtClean="0">
                          <a:solidFill>
                            <a:schemeClr val="dk1"/>
                          </a:solidFill>
                          <a:latin typeface="+mn-lt"/>
                          <a:ea typeface="+mn-ea"/>
                          <a:cs typeface="+mn-cs"/>
                        </a:rPr>
                        <a:t>652,230 km</a:t>
                      </a:r>
                      <a:r>
                        <a:rPr lang="en-US" sz="1800" b="0" i="0" kern="1200" baseline="30000" dirty="0" smtClean="0">
                          <a:solidFill>
                            <a:schemeClr val="dk1"/>
                          </a:solidFill>
                          <a:latin typeface="+mn-lt"/>
                          <a:ea typeface="+mn-ea"/>
                          <a:cs typeface="+mn-cs"/>
                        </a:rPr>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796,095 km</a:t>
                      </a:r>
                      <a:r>
                        <a:rPr lang="en-US" sz="1800" b="0" i="0" kern="1200" baseline="30000" dirty="0" smtClean="0">
                          <a:solidFill>
                            <a:schemeClr val="dk1"/>
                          </a:solidFill>
                          <a:latin typeface="+mn-lt"/>
                          <a:ea typeface="+mn-ea"/>
                          <a:cs typeface="+mn-cs"/>
                        </a:rPr>
                        <a:t>2</a:t>
                      </a:r>
                      <a:endParaRPr lang="en-US" dirty="0" smtClean="0"/>
                    </a:p>
                    <a:p>
                      <a:endParaRPr lang="en-US" dirty="0"/>
                    </a:p>
                  </a:txBody>
                  <a:tcPr/>
                </a:tc>
              </a:tr>
              <a:tr h="370840">
                <a:tc>
                  <a:txBody>
                    <a:bodyPr/>
                    <a:lstStyle/>
                    <a:p>
                      <a:r>
                        <a:rPr lang="en-US" dirty="0" smtClean="0"/>
                        <a:t>Provinces</a:t>
                      </a:r>
                      <a:endParaRPr lang="en-US" dirty="0"/>
                    </a:p>
                  </a:txBody>
                  <a:tcPr/>
                </a:tc>
                <a:tc>
                  <a:txBody>
                    <a:bodyPr/>
                    <a:lstStyle/>
                    <a:p>
                      <a:r>
                        <a:rPr lang="en-US" dirty="0" smtClean="0"/>
                        <a:t>34</a:t>
                      </a:r>
                      <a:endParaRPr lang="en-US" dirty="0"/>
                    </a:p>
                  </a:txBody>
                  <a:tcPr/>
                </a:tc>
                <a:tc>
                  <a:txBody>
                    <a:bodyPr/>
                    <a:lstStyle/>
                    <a:p>
                      <a:r>
                        <a:rPr lang="en-US" dirty="0" smtClean="0"/>
                        <a:t>4</a:t>
                      </a:r>
                      <a:endParaRPr lang="en-US" dirty="0"/>
                    </a:p>
                  </a:txBody>
                  <a:tcPr/>
                </a:tc>
              </a:tr>
              <a:tr h="370840">
                <a:tc>
                  <a:txBody>
                    <a:bodyPr/>
                    <a:lstStyle/>
                    <a:p>
                      <a:r>
                        <a:rPr lang="en-US" dirty="0" smtClean="0"/>
                        <a:t>Population</a:t>
                      </a:r>
                      <a:endParaRPr lang="en-US" dirty="0"/>
                    </a:p>
                  </a:txBody>
                  <a:tcPr/>
                </a:tc>
                <a:tc>
                  <a:txBody>
                    <a:bodyPr/>
                    <a:lstStyle/>
                    <a:p>
                      <a:r>
                        <a:rPr lang="en-US" sz="1800" b="0" i="0" kern="1200" dirty="0" smtClean="0">
                          <a:solidFill>
                            <a:schemeClr val="dk1"/>
                          </a:solidFill>
                          <a:latin typeface="+mn-lt"/>
                          <a:ea typeface="+mn-ea"/>
                          <a:cs typeface="+mn-cs"/>
                        </a:rPr>
                        <a:t>31,108,077</a:t>
                      </a:r>
                      <a:endParaRPr lang="en-US" dirty="0"/>
                    </a:p>
                  </a:txBody>
                  <a:tcPr/>
                </a:tc>
                <a:tc>
                  <a:txBody>
                    <a:bodyPr/>
                    <a:lstStyle/>
                    <a:p>
                      <a:r>
                        <a:rPr lang="en-US" sz="1800" b="0" i="0" kern="1200" dirty="0" smtClean="0">
                          <a:solidFill>
                            <a:schemeClr val="dk1"/>
                          </a:solidFill>
                          <a:latin typeface="+mn-lt"/>
                          <a:ea typeface="+mn-ea"/>
                          <a:cs typeface="+mn-cs"/>
                        </a:rPr>
                        <a:t>182,490,721</a:t>
                      </a:r>
                      <a:endParaRPr lang="en-US" dirty="0"/>
                    </a:p>
                  </a:txBody>
                  <a:tcPr/>
                </a:tc>
              </a:tr>
              <a:tr h="370840">
                <a:tc>
                  <a:txBody>
                    <a:bodyPr/>
                    <a:lstStyle/>
                    <a:p>
                      <a:r>
                        <a:rPr lang="en-US" dirty="0" smtClean="0"/>
                        <a:t>Independence</a:t>
                      </a:r>
                      <a:endParaRPr lang="en-US" dirty="0"/>
                    </a:p>
                  </a:txBody>
                  <a:tcPr/>
                </a:tc>
                <a:tc>
                  <a:txBody>
                    <a:bodyPr/>
                    <a:lstStyle/>
                    <a:p>
                      <a:r>
                        <a:rPr lang="en-US" dirty="0" smtClean="0"/>
                        <a:t>First  Afghan State 1709</a:t>
                      </a:r>
                      <a:endParaRPr lang="en-US" dirty="0"/>
                    </a:p>
                  </a:txBody>
                  <a:tcPr/>
                </a:tc>
                <a:tc>
                  <a:txBody>
                    <a:bodyPr/>
                    <a:lstStyle/>
                    <a:p>
                      <a:r>
                        <a:rPr lang="en-US" dirty="0" smtClean="0"/>
                        <a:t>1947</a:t>
                      </a:r>
                      <a:endParaRPr lang="en-US" dirty="0"/>
                    </a:p>
                  </a:txBody>
                  <a:tcPr/>
                </a:tc>
              </a:tr>
              <a:tr h="370840">
                <a:tc>
                  <a:txBody>
                    <a:bodyPr/>
                    <a:lstStyle/>
                    <a:p>
                      <a:endParaRPr lang="en-US"/>
                    </a:p>
                  </a:txBody>
                  <a:tcPr/>
                </a:tc>
                <a:tc>
                  <a:txBody>
                    <a:bodyPr/>
                    <a:lstStyle/>
                    <a:p>
                      <a:r>
                        <a:rPr lang="en-US" dirty="0" smtClean="0"/>
                        <a:t>Afghan</a:t>
                      </a:r>
                      <a:r>
                        <a:rPr lang="en-US" baseline="0" dirty="0" smtClean="0"/>
                        <a:t> Empire       1747</a:t>
                      </a:r>
                      <a:endParaRPr lang="en-US" dirty="0"/>
                    </a:p>
                  </a:txBody>
                  <a:tcPr/>
                </a:tc>
                <a:tc>
                  <a:txBody>
                    <a:bodyPr/>
                    <a:lstStyle/>
                    <a:p>
                      <a:endParaRPr lang="en-US"/>
                    </a:p>
                  </a:txBody>
                  <a:tcPr/>
                </a:tc>
              </a:tr>
              <a:tr h="370840">
                <a:tc>
                  <a:txBody>
                    <a:bodyPr/>
                    <a:lstStyle/>
                    <a:p>
                      <a:endParaRPr lang="en-US"/>
                    </a:p>
                  </a:txBody>
                  <a:tcPr/>
                </a:tc>
                <a:tc>
                  <a:txBody>
                    <a:bodyPr/>
                    <a:lstStyle/>
                    <a:p>
                      <a:r>
                        <a:rPr lang="en-US" dirty="0" smtClean="0"/>
                        <a:t>Recognized State   1919</a:t>
                      </a:r>
                      <a:endParaRPr lang="en-US" dirty="0"/>
                    </a:p>
                  </a:txBody>
                  <a:tcPr/>
                </a:tc>
                <a:tc>
                  <a:txBody>
                    <a:bodyPr/>
                    <a:lstStyle/>
                    <a:p>
                      <a:endParaRPr lang="en-US"/>
                    </a:p>
                  </a:txBody>
                  <a:tcPr/>
                </a:tc>
              </a:tr>
              <a:tr h="370840">
                <a:tc>
                  <a:txBody>
                    <a:bodyPr/>
                    <a:lstStyle/>
                    <a:p>
                      <a:r>
                        <a:rPr lang="en-US" sz="1800" b="0" i="0" kern="1200" dirty="0" smtClean="0">
                          <a:solidFill>
                            <a:schemeClr val="dk1"/>
                          </a:solidFill>
                          <a:latin typeface="+mn-lt"/>
                          <a:ea typeface="+mn-ea"/>
                          <a:cs typeface="+mn-cs"/>
                        </a:rPr>
                        <a:t>Bordering Countries</a:t>
                      </a:r>
                      <a:endParaRPr lang="en-US" sz="1800" b="0" i="0" kern="1200" dirty="0">
                        <a:solidFill>
                          <a:schemeClr val="dk1"/>
                        </a:solidFill>
                        <a:latin typeface="+mn-lt"/>
                        <a:ea typeface="+mn-ea"/>
                        <a:cs typeface="+mn-cs"/>
                      </a:endParaRPr>
                    </a:p>
                  </a:txBody>
                  <a:tcPr/>
                </a:tc>
                <a:tc>
                  <a:txBody>
                    <a:bodyPr/>
                    <a:lstStyle/>
                    <a:p>
                      <a:r>
                        <a:rPr lang="fi-FI" sz="1800" b="0" i="0" kern="1200" dirty="0" smtClean="0">
                          <a:solidFill>
                            <a:schemeClr val="dk1"/>
                          </a:solidFill>
                          <a:latin typeface="+mn-lt"/>
                          <a:ea typeface="+mn-ea"/>
                          <a:cs typeface="+mn-cs"/>
                        </a:rPr>
                        <a:t>China, Iran, Pakistan, Tajikistan, Turkmenistan, and Uzbekistan.</a:t>
                      </a:r>
                      <a:endParaRPr lang="en-US" dirty="0"/>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2240 km common border </a:t>
            </a:r>
            <a:r>
              <a:rPr lang="en-US" u="sng" dirty="0" smtClean="0">
                <a:solidFill>
                  <a:srgbClr val="FF0000"/>
                </a:solidFill>
              </a:rPr>
              <a:t>Durand Line</a:t>
            </a:r>
            <a:r>
              <a:rPr lang="en-US" dirty="0" smtClean="0"/>
              <a:t>. </a:t>
            </a:r>
          </a:p>
          <a:p>
            <a:r>
              <a:rPr lang="en-US" dirty="0" smtClean="0"/>
              <a:t>Durand Line remained source of tension</a:t>
            </a:r>
          </a:p>
          <a:p>
            <a:r>
              <a:rPr lang="en-US" dirty="0" smtClean="0"/>
              <a:t>Both </a:t>
            </a:r>
            <a:r>
              <a:rPr lang="en-US" dirty="0" smtClean="0">
                <a:solidFill>
                  <a:srgbClr val="FF0000"/>
                </a:solidFill>
              </a:rPr>
              <a:t>Islamic</a:t>
            </a:r>
            <a:r>
              <a:rPr lang="en-US" dirty="0" smtClean="0"/>
              <a:t> republics</a:t>
            </a:r>
          </a:p>
          <a:p>
            <a:r>
              <a:rPr lang="en-US" dirty="0" smtClean="0"/>
              <a:t>Afghanistan a </a:t>
            </a:r>
            <a:r>
              <a:rPr lang="en-US" u="sng" dirty="0" smtClean="0"/>
              <a:t>landlocked</a:t>
            </a:r>
            <a:r>
              <a:rPr lang="en-US" dirty="0" smtClean="0"/>
              <a:t> country</a:t>
            </a:r>
          </a:p>
          <a:p>
            <a:r>
              <a:rPr lang="en-US" dirty="0" smtClean="0">
                <a:solidFill>
                  <a:srgbClr val="FF0000"/>
                </a:solidFill>
              </a:rPr>
              <a:t>Pashto speaking </a:t>
            </a:r>
            <a:r>
              <a:rPr lang="en-US" dirty="0" smtClean="0"/>
              <a:t>population (historically Ethnic Afghan)</a:t>
            </a:r>
          </a:p>
          <a:p>
            <a:r>
              <a:rPr lang="en-US" dirty="0" smtClean="0"/>
              <a:t>Members of </a:t>
            </a:r>
            <a:r>
              <a:rPr lang="en-US" dirty="0" smtClean="0">
                <a:solidFill>
                  <a:srgbClr val="FF0000"/>
                </a:solidFill>
              </a:rPr>
              <a:t>SAARC &amp; ECO</a:t>
            </a:r>
          </a:p>
          <a:p>
            <a:r>
              <a:rPr lang="en-US" dirty="0" smtClean="0"/>
              <a:t>Afghanistan</a:t>
            </a:r>
            <a:r>
              <a:rPr lang="en-US" dirty="0" smtClean="0">
                <a:solidFill>
                  <a:srgbClr val="FF0000"/>
                </a:solidFill>
              </a:rPr>
              <a:t> </a:t>
            </a:r>
            <a:r>
              <a:rPr lang="en-US" u="sng" dirty="0" smtClean="0">
                <a:solidFill>
                  <a:srgbClr val="FF0000"/>
                </a:solidFill>
              </a:rPr>
              <a:t>observers status </a:t>
            </a:r>
            <a:r>
              <a:rPr lang="en-US" dirty="0" smtClean="0"/>
              <a:t>in SCO , </a:t>
            </a:r>
            <a:r>
              <a:rPr lang="en-US" smtClean="0"/>
              <a:t>Pakistan member</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Durand Line</a:t>
            </a:r>
            <a:endParaRPr lang="en-US" dirty="0"/>
          </a:p>
        </p:txBody>
      </p:sp>
      <p:sp>
        <p:nvSpPr>
          <p:cNvPr id="3" name="Content Placeholder 2"/>
          <p:cNvSpPr>
            <a:spLocks noGrp="1"/>
          </p:cNvSpPr>
          <p:nvPr>
            <p:ph idx="1"/>
          </p:nvPr>
        </p:nvSpPr>
        <p:spPr/>
        <p:txBody>
          <a:bodyPr>
            <a:normAutofit fontScale="85000" lnSpcReduction="10000"/>
          </a:bodyPr>
          <a:lstStyle/>
          <a:p>
            <a:r>
              <a:rPr lang="en-US" dirty="0"/>
              <a:t> The  border was established after the 1893 </a:t>
            </a:r>
            <a:r>
              <a:rPr lang="en-US" i="1" dirty="0"/>
              <a:t>Durand Line Agreement</a:t>
            </a:r>
            <a:r>
              <a:rPr lang="en-US" dirty="0"/>
              <a:t> between </a:t>
            </a:r>
            <a:r>
              <a:rPr lang="en-US" dirty="0" smtClean="0"/>
              <a:t> </a:t>
            </a:r>
            <a:r>
              <a:rPr lang="en-US" u="sng" dirty="0"/>
              <a:t>Durand </a:t>
            </a:r>
            <a:r>
              <a:rPr lang="en-US" u="sng" dirty="0" smtClean="0"/>
              <a:t>&amp;</a:t>
            </a:r>
            <a:r>
              <a:rPr lang="en-US" u="sng" dirty="0"/>
              <a:t> Amir Abdur Rahman </a:t>
            </a:r>
            <a:r>
              <a:rPr lang="en-US" u="sng" dirty="0" smtClean="0"/>
              <a:t>Khan</a:t>
            </a:r>
          </a:p>
          <a:p>
            <a:r>
              <a:rPr lang="en-US" dirty="0" smtClean="0"/>
              <a:t>The </a:t>
            </a:r>
            <a:r>
              <a:rPr lang="en-US" u="sng" dirty="0"/>
              <a:t>single-page</a:t>
            </a:r>
            <a:r>
              <a:rPr lang="en-US" dirty="0"/>
              <a:t> agreement, which contains </a:t>
            </a:r>
            <a:r>
              <a:rPr lang="en-US" u="sng" dirty="0"/>
              <a:t>seven</a:t>
            </a:r>
            <a:r>
              <a:rPr lang="en-US" dirty="0"/>
              <a:t> short articles, was signed by Durand and Khan, agreeing </a:t>
            </a:r>
            <a:r>
              <a:rPr lang="en-US" u="sng" dirty="0"/>
              <a:t>not to exercise political interference</a:t>
            </a:r>
            <a:r>
              <a:rPr lang="en-US" dirty="0"/>
              <a:t> beyond the frontier line between Afghanistan and what was then colonial British </a:t>
            </a:r>
            <a:r>
              <a:rPr lang="en-US" dirty="0" smtClean="0"/>
              <a:t>India</a:t>
            </a:r>
          </a:p>
          <a:p>
            <a:r>
              <a:rPr lang="en-US" dirty="0"/>
              <a:t> Pakistan inherited this agreement </a:t>
            </a:r>
            <a:r>
              <a:rPr lang="en-US" dirty="0" smtClean="0"/>
              <a:t>but </a:t>
            </a:r>
            <a:r>
              <a:rPr lang="en-US" dirty="0"/>
              <a:t>there has never </a:t>
            </a:r>
            <a:r>
              <a:rPr lang="en-US" dirty="0" smtClean="0"/>
              <a:t>been a</a:t>
            </a:r>
            <a:r>
              <a:rPr lang="en-US" dirty="0"/>
              <a:t> formal </a:t>
            </a:r>
            <a:r>
              <a:rPr lang="en-US" dirty="0" smtClean="0"/>
              <a:t>agreement or</a:t>
            </a:r>
            <a:r>
              <a:rPr lang="en-US" dirty="0"/>
              <a:t> ratification between Islamabad and Kabul.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1233</TotalTime>
  <Words>996</Words>
  <Application>Microsoft Office PowerPoint</Application>
  <PresentationFormat>On-screen Show (4:3)</PresentationFormat>
  <Paragraphs>148</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Pak-Afghan Relations</vt:lpstr>
      <vt:lpstr>PRINCIPLES OF FOREIGN POLICY</vt:lpstr>
      <vt:lpstr>PRINCIPLES OF FOREIGN POLICY</vt:lpstr>
      <vt:lpstr>PRINCIPLES OF FOREIGN POLICY</vt:lpstr>
      <vt:lpstr>ISSUES</vt:lpstr>
      <vt:lpstr>AFGHANISTAN</vt:lpstr>
      <vt:lpstr>Statistical View</vt:lpstr>
      <vt:lpstr>INTRODUCTION</vt:lpstr>
      <vt:lpstr>Durand Line</vt:lpstr>
      <vt:lpstr>Pakistan ‘s Policy on Durand Line</vt:lpstr>
      <vt:lpstr>Relations</vt:lpstr>
      <vt:lpstr>Relations</vt:lpstr>
      <vt:lpstr>Relations</vt:lpstr>
      <vt:lpstr>1947-1963</vt:lpstr>
      <vt:lpstr>Pakhtunistan</vt:lpstr>
      <vt:lpstr>Afghan Transit Trade</vt:lpstr>
      <vt:lpstr>ATT</vt:lpstr>
      <vt:lpstr>Economic</vt:lpstr>
      <vt:lpstr>Economic</vt:lpstr>
      <vt:lpstr>Refugees</vt:lpstr>
      <vt:lpstr>Increasing Indian Influence</vt:lpstr>
      <vt:lpstr>Increasing Indian Influence</vt:lpstr>
      <vt:lpstr>Afghanistan–Pakistan skirmishes </vt:lpstr>
      <vt:lpstr>After Withdrawal </vt:lpstr>
      <vt:lpstr>After Withdrawal</vt:lpstr>
      <vt:lpstr>Border Fencing</vt:lpstr>
      <vt:lpstr>Afghan Peace</vt:lpstr>
      <vt:lpstr>Afghan peace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Pak-Afghan Relations</dc:title>
  <dc:creator>mohammad ali</dc:creator>
  <cp:lastModifiedBy>Ali</cp:lastModifiedBy>
  <cp:revision>145</cp:revision>
  <dcterms:created xsi:type="dcterms:W3CDTF">2013-11-09T12:51:19Z</dcterms:created>
  <dcterms:modified xsi:type="dcterms:W3CDTF">2018-09-05T12:16:42Z</dcterms:modified>
</cp:coreProperties>
</file>