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67" r:id="rId4"/>
    <p:sldId id="258" r:id="rId5"/>
    <p:sldId id="259" r:id="rId6"/>
    <p:sldId id="260" r:id="rId7"/>
    <p:sldId id="261" r:id="rId8"/>
    <p:sldId id="262" r:id="rId9"/>
    <p:sldId id="269" r:id="rId10"/>
    <p:sldId id="263" r:id="rId11"/>
    <p:sldId id="264" r:id="rId12"/>
    <p:sldId id="268" r:id="rId13"/>
    <p:sldId id="270" r:id="rId14"/>
    <p:sldId id="271" r:id="rId15"/>
    <p:sldId id="272" r:id="rId16"/>
    <p:sldId id="273" r:id="rId17"/>
    <p:sldId id="274" r:id="rId18"/>
    <p:sldId id="275" r:id="rId1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8455" autoAdjust="0"/>
  </p:normalViewPr>
  <p:slideViewPr>
    <p:cSldViewPr>
      <p:cViewPr varScale="1">
        <p:scale>
          <a:sx n="61" d="100"/>
          <a:sy n="61" d="100"/>
        </p:scale>
        <p:origin x="-1530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F9327F-9ACC-45F7-848A-745D97002B25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A726B74-5F30-4392-ADE1-CD34E5F2AA3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62148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sz="1200" b="0" i="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we are more than 3% of the World's population.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26B74-5F30-4392-ADE1-CD34E5F2AA31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written reply submitted that the number was increasing since 2013-14. According to the reply, the numbers of units lost was 16,325 million kilo watt hours (</a:t>
            </a:r>
            <a:r>
              <a:rPr lang="en-US" dirty="0" err="1" smtClean="0"/>
              <a:t>M.kwh</a:t>
            </a:r>
            <a:r>
              <a:rPr lang="en-US" dirty="0" smtClean="0"/>
              <a:t>) in 2013-14. The number went up to 16,744 in 2014-15 and was recorded at 16,762 in 2015-16. This brings the total loss to 49,831 </a:t>
            </a:r>
            <a:r>
              <a:rPr lang="en-US" dirty="0" err="1" smtClean="0"/>
              <a:t>M.kwh</a:t>
            </a:r>
            <a:r>
              <a:rPr lang="en-US" dirty="0" smtClean="0"/>
              <a:t>. Details of 10 DISCOs state that Peshawar recorded the highest loss, followed Lahore Electric Supply Company and Multan Electric Power Company.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26B74-5F30-4392-ADE1-CD34E5F2AA31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955337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It further noted that currently an amount of Rs99.6 billion was outstanding against provincial governments of which Rs73 billion was due from Sindh and Rs19 billion from Khyber-Pakhtunkhwa. Similarly, receivables from Azad Jammu and Kashmir were Rs65 billion, Karachi Electric Supply Company Rs46 billion, the reply stated.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A726B74-5F30-4392-ADE1-CD34E5F2AA31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373408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6084D-1B2C-4B82-A764-CAEE901A2823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0FF0-DF2C-4599-B5FD-6C2B095D1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6084D-1B2C-4B82-A764-CAEE901A2823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0FF0-DF2C-4599-B5FD-6C2B095D1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6084D-1B2C-4B82-A764-CAEE901A2823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0FF0-DF2C-4599-B5FD-6C2B095D1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6084D-1B2C-4B82-A764-CAEE901A2823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0FF0-DF2C-4599-B5FD-6C2B095D1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6084D-1B2C-4B82-A764-CAEE901A2823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0FF0-DF2C-4599-B5FD-6C2B095D1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6084D-1B2C-4B82-A764-CAEE901A2823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0FF0-DF2C-4599-B5FD-6C2B095D1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6084D-1B2C-4B82-A764-CAEE901A2823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0FF0-DF2C-4599-B5FD-6C2B095D1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6084D-1B2C-4B82-A764-CAEE901A2823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0FF0-DF2C-4599-B5FD-6C2B095D1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6084D-1B2C-4B82-A764-CAEE901A2823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0FF0-DF2C-4599-B5FD-6C2B095D1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6084D-1B2C-4B82-A764-CAEE901A2823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0FF0-DF2C-4599-B5FD-6C2B095D1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16084D-1B2C-4B82-A764-CAEE901A2823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60FF0-DF2C-4599-B5FD-6C2B095D1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16084D-1B2C-4B82-A764-CAEE901A2823}" type="datetimeFigureOut">
              <a:rPr lang="en-US" smtClean="0"/>
              <a:pPr/>
              <a:t>9/23/2018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60FF0-DF2C-4599-B5FD-6C2B095D161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solidFill>
                  <a:srgbClr val="FF0000"/>
                </a:solidFill>
              </a:rPr>
              <a:t>Energy Issue</a:t>
            </a:r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Mohammad Ali Babakhel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Issues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Major issues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High production cost(</a:t>
            </a:r>
            <a:r>
              <a:rPr lang="en-US" dirty="0" err="1" smtClean="0"/>
              <a:t>Hydal</a:t>
            </a:r>
            <a:r>
              <a:rPr lang="en-US" dirty="0" smtClean="0"/>
              <a:t> </a:t>
            </a:r>
            <a:r>
              <a:rPr lang="en-US" dirty="0" err="1" smtClean="0"/>
              <a:t>Rs</a:t>
            </a:r>
            <a:r>
              <a:rPr lang="en-US" dirty="0" smtClean="0"/>
              <a:t> 1.83 per unit, Gas Rs.8.16 Coal </a:t>
            </a:r>
            <a:r>
              <a:rPr lang="en-US" dirty="0" err="1" smtClean="0"/>
              <a:t>Rs</a:t>
            </a:r>
            <a:r>
              <a:rPr lang="en-US" dirty="0" smtClean="0"/>
              <a:t>. 12 Nuclear </a:t>
            </a:r>
            <a:r>
              <a:rPr lang="en-US" dirty="0" err="1" smtClean="0"/>
              <a:t>Rs</a:t>
            </a:r>
            <a:r>
              <a:rPr lang="en-US" dirty="0" smtClean="0"/>
              <a:t>. 7.5 &amp; Wind </a:t>
            </a:r>
            <a:r>
              <a:rPr lang="en-US" dirty="0" err="1" smtClean="0"/>
              <a:t>Rs</a:t>
            </a:r>
            <a:r>
              <a:rPr lang="en-US" dirty="0" smtClean="0"/>
              <a:t> 14.4 Solar </a:t>
            </a:r>
            <a:r>
              <a:rPr lang="en-US" dirty="0" err="1" smtClean="0"/>
              <a:t>Rs</a:t>
            </a:r>
            <a:r>
              <a:rPr lang="en-US" dirty="0" smtClean="0"/>
              <a:t>. </a:t>
            </a:r>
            <a:r>
              <a:rPr lang="en-US" smtClean="0"/>
              <a:t>22.5) </a:t>
            </a:r>
            <a:endParaRPr lang="en-US" dirty="0" smtClean="0"/>
          </a:p>
          <a:p>
            <a:r>
              <a:rPr lang="en-US" dirty="0" smtClean="0"/>
              <a:t>Dependence on furnace oil(high cost)</a:t>
            </a:r>
          </a:p>
          <a:p>
            <a:r>
              <a:rPr lang="en-US" dirty="0" smtClean="0"/>
              <a:t>Maladministration</a:t>
            </a:r>
          </a:p>
          <a:p>
            <a:r>
              <a:rPr lang="en-US" dirty="0" smtClean="0"/>
              <a:t>Obsolete equipments</a:t>
            </a:r>
          </a:p>
          <a:p>
            <a:r>
              <a:rPr lang="en-US" dirty="0" smtClean="0"/>
              <a:t>Electricity theft</a:t>
            </a:r>
          </a:p>
          <a:p>
            <a:r>
              <a:rPr lang="en-US" dirty="0" smtClean="0"/>
              <a:t>Long power outages</a:t>
            </a:r>
          </a:p>
          <a:p>
            <a:r>
              <a:rPr lang="en-US" dirty="0" smtClean="0"/>
              <a:t>circular debt- Rs-222 billion (October 2016)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Effects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Closure of industry (25 % textile industry closed)</a:t>
            </a:r>
          </a:p>
          <a:p>
            <a:r>
              <a:rPr lang="en-US" dirty="0" smtClean="0"/>
              <a:t>Trade deficit</a:t>
            </a:r>
          </a:p>
          <a:p>
            <a:r>
              <a:rPr lang="en-US" dirty="0" smtClean="0"/>
              <a:t>Export targets not attained</a:t>
            </a:r>
          </a:p>
          <a:p>
            <a:r>
              <a:rPr lang="en-US" dirty="0" smtClean="0"/>
              <a:t>Investors shifting to other countries</a:t>
            </a:r>
          </a:p>
          <a:p>
            <a:r>
              <a:rPr lang="en-US" dirty="0" smtClean="0"/>
              <a:t>Inflation</a:t>
            </a:r>
          </a:p>
          <a:p>
            <a:r>
              <a:rPr lang="en-US" dirty="0" smtClean="0"/>
              <a:t>Low industrial growth</a:t>
            </a:r>
          </a:p>
          <a:p>
            <a:r>
              <a:rPr lang="en-US" dirty="0" smtClean="0"/>
              <a:t>Poverty</a:t>
            </a:r>
          </a:p>
          <a:p>
            <a:r>
              <a:rPr lang="en-US" dirty="0" smtClean="0"/>
              <a:t>Unemployment</a:t>
            </a:r>
          </a:p>
          <a:p>
            <a:r>
              <a:rPr lang="en-US" dirty="0" smtClean="0"/>
              <a:t>Law &amp; order situations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Solutions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Short term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Electricity conservation</a:t>
            </a:r>
          </a:p>
          <a:p>
            <a:pPr algn="just"/>
            <a:r>
              <a:rPr lang="en-US" dirty="0" smtClean="0"/>
              <a:t>Completion of ongoing projects</a:t>
            </a:r>
          </a:p>
          <a:p>
            <a:pPr algn="just"/>
            <a:r>
              <a:rPr lang="en-US" dirty="0" smtClean="0"/>
              <a:t>Installation of solar tube wells</a:t>
            </a:r>
          </a:p>
          <a:p>
            <a:pPr algn="just"/>
            <a:r>
              <a:rPr lang="en-US" dirty="0" smtClean="0"/>
              <a:t>Installation of bio gas plants</a:t>
            </a:r>
          </a:p>
          <a:p>
            <a:pPr algn="just"/>
            <a:r>
              <a:rPr lang="en-US" dirty="0" smtClean="0"/>
              <a:t>Reduction in line losses</a:t>
            </a:r>
          </a:p>
          <a:p>
            <a:pPr algn="just"/>
            <a:r>
              <a:rPr lang="en-US" dirty="0" smtClean="0"/>
              <a:t>Prevention of theft</a:t>
            </a:r>
          </a:p>
          <a:p>
            <a:pPr lvl="0" algn="just"/>
            <a:r>
              <a:rPr lang="en-US" dirty="0" smtClean="0"/>
              <a:t>Industries  should start producing their own energy with their own investment without depending upon the grid.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Long term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algn="just"/>
            <a:r>
              <a:rPr lang="en-US" dirty="0" smtClean="0"/>
              <a:t>Solar industry</a:t>
            </a:r>
          </a:p>
          <a:p>
            <a:pPr algn="just"/>
            <a:r>
              <a:rPr lang="en-US" dirty="0" smtClean="0"/>
              <a:t>Wind projects</a:t>
            </a:r>
          </a:p>
          <a:p>
            <a:pPr algn="just"/>
            <a:r>
              <a:rPr lang="en-US" dirty="0" smtClean="0"/>
              <a:t>Small dams</a:t>
            </a:r>
          </a:p>
          <a:p>
            <a:pPr algn="just"/>
            <a:r>
              <a:rPr lang="en-US" dirty="0" smtClean="0"/>
              <a:t>Mega dams </a:t>
            </a:r>
            <a:r>
              <a:rPr lang="en-US" dirty="0" err="1" smtClean="0"/>
              <a:t>Kut</a:t>
            </a:r>
            <a:r>
              <a:rPr lang="en-US" dirty="0" smtClean="0"/>
              <a:t> </a:t>
            </a:r>
            <a:r>
              <a:rPr lang="en-US" dirty="0" err="1" smtClean="0"/>
              <a:t>zara</a:t>
            </a:r>
            <a:r>
              <a:rPr lang="en-US" dirty="0" smtClean="0"/>
              <a:t> Dam 17000 MW, </a:t>
            </a:r>
            <a:r>
              <a:rPr lang="en-US" dirty="0" err="1" smtClean="0"/>
              <a:t>Neelam</a:t>
            </a:r>
            <a:r>
              <a:rPr lang="en-US" dirty="0" smtClean="0"/>
              <a:t> </a:t>
            </a:r>
            <a:r>
              <a:rPr lang="en-US" dirty="0" err="1" smtClean="0"/>
              <a:t>Jehlum</a:t>
            </a:r>
            <a:r>
              <a:rPr lang="en-US" dirty="0" smtClean="0"/>
              <a:t> 969 MW </a:t>
            </a:r>
            <a:r>
              <a:rPr lang="en-US" dirty="0" err="1" smtClean="0"/>
              <a:t>Bonji</a:t>
            </a:r>
            <a:r>
              <a:rPr lang="en-US" dirty="0" smtClean="0"/>
              <a:t> 7100 MW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77500" lnSpcReduction="20000"/>
          </a:bodyPr>
          <a:lstStyle/>
          <a:p>
            <a:endParaRPr lang="en-US" dirty="0" smtClean="0"/>
          </a:p>
          <a:p>
            <a:r>
              <a:rPr lang="en-US" dirty="0" smtClean="0"/>
              <a:t>	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400" y="2209800"/>
            <a:ext cx="4040188" cy="3951288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PM inaugurated installation of transmission line for supply of 1,000 megawatt electricity to Pakistan.</a:t>
            </a:r>
          </a:p>
          <a:p>
            <a:r>
              <a:rPr lang="en-US" dirty="0" smtClean="0"/>
              <a:t>The work on transmission would be completed within a period of two years with a cost of 1.2 billion dollar.</a:t>
            </a:r>
          </a:p>
          <a:p>
            <a:r>
              <a:rPr lang="en-US" dirty="0" smtClean="0"/>
              <a:t>Tajikistan could export more than 5000MW electricity to Pakistan through </a:t>
            </a:r>
            <a:r>
              <a:rPr lang="en-US" dirty="0" err="1" smtClean="0"/>
              <a:t>hydel</a:t>
            </a:r>
            <a:r>
              <a:rPr lang="en-US" dirty="0" smtClean="0"/>
              <a:t> projects,</a:t>
            </a:r>
          </a:p>
          <a:p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1" y="1535113"/>
            <a:ext cx="8077200" cy="639762"/>
          </a:xfrm>
        </p:spPr>
        <p:txBody>
          <a:bodyPr>
            <a:normAutofit fontScale="47500" lnSpcReduction="20000"/>
          </a:bodyPr>
          <a:lstStyle/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                </a:t>
            </a:r>
            <a:r>
              <a:rPr lang="en-US" sz="3400" dirty="0"/>
              <a:t>V</a:t>
            </a:r>
            <a:r>
              <a:rPr lang="en-US" sz="3400" dirty="0" smtClean="0"/>
              <a:t>isit of PM to Tajikistan</a:t>
            </a:r>
          </a:p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en-US" dirty="0" smtClean="0"/>
              <a:t>As per the agreement, Tajikistan would export 1,000MW </a:t>
            </a:r>
            <a:r>
              <a:rPr lang="en-US" dirty="0" err="1" smtClean="0"/>
              <a:t>hydel</a:t>
            </a:r>
            <a:r>
              <a:rPr lang="en-US" dirty="0" smtClean="0"/>
              <a:t> electricity to Pakistan under Central Asia South Asia (CASA 1000) project through a 750 kilometer long transmission line by year 2018.</a:t>
            </a:r>
          </a:p>
          <a:p>
            <a:pPr algn="just"/>
            <a:r>
              <a:rPr lang="en-US" dirty="0" smtClean="0"/>
              <a:t>Tajikistan is a country with resources of approximately 50,000MW electricity due to unique networking of about 1,000 rivers and lakes.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18</a:t>
            </a:r>
            <a:r>
              <a:rPr lang="en-US" baseline="30000" dirty="0" smtClean="0"/>
              <a:t>th</a:t>
            </a:r>
            <a:r>
              <a:rPr lang="en-US" dirty="0" smtClean="0"/>
              <a:t> amendment</a:t>
            </a:r>
          </a:p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Sovereign Guarantees </a:t>
            </a:r>
          </a:p>
          <a:p>
            <a:r>
              <a:rPr lang="en-US" dirty="0" smtClean="0"/>
              <a:t>Consent of </a:t>
            </a:r>
            <a:r>
              <a:rPr lang="en-US" smtClean="0"/>
              <a:t>the province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Major generation projects like the 1,320MW coal project at Port </a:t>
            </a:r>
            <a:r>
              <a:rPr lang="en-US" dirty="0" err="1"/>
              <a:t>Qasim</a:t>
            </a:r>
            <a:r>
              <a:rPr lang="en-US" dirty="0"/>
              <a:t>, 1,320MW Sino-Sindh Resources, 660MW </a:t>
            </a:r>
            <a:r>
              <a:rPr lang="en-US" dirty="0" err="1"/>
              <a:t>Engro</a:t>
            </a:r>
            <a:r>
              <a:rPr lang="en-US" dirty="0"/>
              <a:t> </a:t>
            </a:r>
            <a:r>
              <a:rPr lang="en-US" dirty="0" err="1"/>
              <a:t>Thar</a:t>
            </a:r>
            <a:r>
              <a:rPr lang="en-US" dirty="0"/>
              <a:t> Coal and 1,320MW </a:t>
            </a:r>
            <a:r>
              <a:rPr lang="en-US" dirty="0" err="1"/>
              <a:t>Jamshoro</a:t>
            </a:r>
            <a:r>
              <a:rPr lang="en-US" dirty="0"/>
              <a:t> Coal are scheduled to reach the production stage before June 2017, but enabling conversion, switching and transmission systems would not be completed before June 2018</a:t>
            </a:r>
            <a:r>
              <a:rPr lang="en-US" dirty="0" smtClean="0"/>
              <a:t>.(Dawn 12 Nov ,2016)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en-US" dirty="0"/>
              <a:t>nine major transmission line and grid station projects of 220kV and 500kV [for </a:t>
            </a:r>
            <a:r>
              <a:rPr lang="en-US" dirty="0" err="1"/>
              <a:t>Chishtian</a:t>
            </a:r>
            <a:r>
              <a:rPr lang="en-US" dirty="0"/>
              <a:t>, </a:t>
            </a:r>
            <a:r>
              <a:rPr lang="en-US" dirty="0" err="1"/>
              <a:t>Vehari</a:t>
            </a:r>
            <a:r>
              <a:rPr lang="en-US" dirty="0"/>
              <a:t>, </a:t>
            </a:r>
            <a:r>
              <a:rPr lang="en-US" dirty="0" err="1"/>
              <a:t>Gujrat</a:t>
            </a:r>
            <a:r>
              <a:rPr lang="en-US" dirty="0"/>
              <a:t>, Lahore, </a:t>
            </a:r>
            <a:r>
              <a:rPr lang="en-US" dirty="0" err="1"/>
              <a:t>Rahimyar</a:t>
            </a:r>
            <a:r>
              <a:rPr lang="en-US" dirty="0"/>
              <a:t> Khan, Shikarpur, </a:t>
            </a:r>
            <a:r>
              <a:rPr lang="en-US" dirty="0" err="1"/>
              <a:t>Dera</a:t>
            </a:r>
            <a:r>
              <a:rPr lang="en-US" dirty="0"/>
              <a:t> </a:t>
            </a:r>
            <a:r>
              <a:rPr lang="en-US" dirty="0" err="1"/>
              <a:t>Murad</a:t>
            </a:r>
            <a:r>
              <a:rPr lang="en-US" dirty="0"/>
              <a:t> </a:t>
            </a:r>
            <a:r>
              <a:rPr lang="en-US" dirty="0" err="1"/>
              <a:t>Jamali</a:t>
            </a:r>
            <a:r>
              <a:rPr lang="en-US" dirty="0"/>
              <a:t> and </a:t>
            </a:r>
            <a:r>
              <a:rPr lang="en-US" dirty="0" err="1"/>
              <a:t>Kot</a:t>
            </a:r>
            <a:r>
              <a:rPr lang="en-US" dirty="0"/>
              <a:t> </a:t>
            </a:r>
            <a:r>
              <a:rPr lang="en-US" dirty="0" err="1"/>
              <a:t>Lakhpat</a:t>
            </a:r>
            <a:r>
              <a:rPr lang="en-US" dirty="0"/>
              <a:t>] which should have been completed between 2012 and June 2015 under the contract are still far from completion.</a:t>
            </a:r>
          </a:p>
        </p:txBody>
      </p:sp>
    </p:spTree>
    <p:extLst>
      <p:ext uri="{BB962C8B-B14F-4D97-AF65-F5344CB8AC3E}">
        <p14:creationId xmlns:p14="http://schemas.microsoft.com/office/powerpoint/2010/main" val="3082994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en-US" dirty="0"/>
              <a:t>1986 as "Small </a:t>
            </a:r>
            <a:r>
              <a:rPr lang="en-US" dirty="0" err="1"/>
              <a:t>Hydel</a:t>
            </a:r>
            <a:r>
              <a:rPr lang="en-US" dirty="0"/>
              <a:t> Development Organization</a:t>
            </a:r>
          </a:p>
          <a:p>
            <a:pPr algn="just"/>
            <a:r>
              <a:rPr lang="en-US" dirty="0" smtClean="0"/>
              <a:t>KHYBER PAKHTUNKHWA HYDRO POWER POLICY2016</a:t>
            </a:r>
            <a:endParaRPr lang="en-US" dirty="0"/>
          </a:p>
          <a:p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en-US" dirty="0" smtClean="0"/>
              <a:t>7500 MW will be added to national grid in 2017-18 by Private power &amp; Infrastructure board (</a:t>
            </a:r>
            <a:r>
              <a:rPr lang="en-US" smtClean="0"/>
              <a:t>PPIB)(DAWN 12</a:t>
            </a:r>
            <a:r>
              <a:rPr lang="en-US" baseline="30000" smtClean="0"/>
              <a:t>th</a:t>
            </a:r>
            <a:r>
              <a:rPr lang="en-US" smtClean="0"/>
              <a:t> May 2017)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14782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12775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fontScale="77500" lnSpcReduction="20000"/>
          </a:bodyPr>
          <a:lstStyle/>
          <a:p>
            <a:pPr algn="just"/>
            <a:r>
              <a:rPr lang="en-US" dirty="0"/>
              <a:t>Punjab is an energy- deficient province and accounts for only five percent of </a:t>
            </a:r>
            <a:r>
              <a:rPr lang="en-US" dirty="0" err="1"/>
              <a:t>Pakistan�s</a:t>
            </a:r>
            <a:r>
              <a:rPr lang="en-US" dirty="0"/>
              <a:t> total annual production of 4.3 billion cubic feet per day (BCFD). Sindh is the largest gas producing province with a 57 percent share, followed by </a:t>
            </a:r>
            <a:r>
              <a:rPr lang="en-US" dirty="0" err="1"/>
              <a:t>Balochistan</a:t>
            </a:r>
            <a:r>
              <a:rPr lang="en-US" dirty="0"/>
              <a:t> with 20 percent and Khyber </a:t>
            </a:r>
            <a:r>
              <a:rPr lang="en-US" dirty="0" err="1"/>
              <a:t>Paktunkhwa</a:t>
            </a:r>
            <a:r>
              <a:rPr lang="en-US" dirty="0"/>
              <a:t> (KP) produces 18 percent. Hence, as a direct result of the 18th Amendment the gas supply to Punjab was slashed drastically and shortfall jumped five folds.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 KP government has put up two cases before the CCI that cumulatively seek additional financial flows of around Rs55bn from the federal government. This includes increasing the amount of Net </a:t>
            </a:r>
            <a:r>
              <a:rPr lang="en-US" dirty="0" err="1"/>
              <a:t>Hydel</a:t>
            </a:r>
            <a:r>
              <a:rPr lang="en-US" dirty="0"/>
              <a:t> Profit (NHP) proceeds from current Rs18bn per annum to about Rs67bn and an end to </a:t>
            </a:r>
            <a:r>
              <a:rPr lang="en-US" dirty="0" err="1"/>
              <a:t>centre’s</a:t>
            </a:r>
            <a:r>
              <a:rPr lang="en-US" dirty="0"/>
              <a:t> at source deduction of KP’s on account of gas, electricity and other bills.</a:t>
            </a:r>
          </a:p>
        </p:txBody>
      </p:sp>
    </p:spTree>
    <p:extLst>
      <p:ext uri="{BB962C8B-B14F-4D97-AF65-F5344CB8AC3E}">
        <p14:creationId xmlns:p14="http://schemas.microsoft.com/office/powerpoint/2010/main" val="223528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PM inaugurated </a:t>
            </a:r>
            <a:r>
              <a:rPr lang="en-US" dirty="0" err="1" smtClean="0"/>
              <a:t>Golen</a:t>
            </a:r>
            <a:r>
              <a:rPr lang="en-US" dirty="0" smtClean="0"/>
              <a:t>  </a:t>
            </a:r>
            <a:r>
              <a:rPr lang="en-US" dirty="0" err="1" smtClean="0"/>
              <a:t>Gol</a:t>
            </a:r>
            <a:r>
              <a:rPr lang="en-US" dirty="0" smtClean="0"/>
              <a:t> Hydro Power Project in Chitral</a:t>
            </a:r>
          </a:p>
          <a:p>
            <a:pPr algn="just"/>
            <a:r>
              <a:rPr lang="en-US" dirty="0" smtClean="0"/>
              <a:t>Generation capacity = 108 MW</a:t>
            </a:r>
          </a:p>
          <a:p>
            <a:pPr algn="just"/>
            <a:r>
              <a:rPr lang="en-US" dirty="0" smtClean="0"/>
              <a:t>KP claims generation of 74 MW but expressed that center is not ready to buy. 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70598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Energy crises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Country is confronted with acute  shortage of electric power</a:t>
            </a:r>
          </a:p>
          <a:p>
            <a:pPr algn="just"/>
            <a:r>
              <a:rPr lang="en-US" dirty="0" smtClean="0"/>
              <a:t>Owing to such shortage </a:t>
            </a:r>
            <a:r>
              <a:rPr lang="en-US" dirty="0" smtClean="0">
                <a:solidFill>
                  <a:srgbClr val="FF0000"/>
                </a:solidFill>
              </a:rPr>
              <a:t>agriculture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industries</a:t>
            </a:r>
            <a:r>
              <a:rPr lang="en-US" dirty="0" smtClean="0"/>
              <a:t> &amp; </a:t>
            </a:r>
            <a:r>
              <a:rPr lang="en-US" dirty="0" smtClean="0">
                <a:solidFill>
                  <a:srgbClr val="FF0000"/>
                </a:solidFill>
              </a:rPr>
              <a:t>services</a:t>
            </a:r>
            <a:r>
              <a:rPr lang="en-US" dirty="0" smtClean="0"/>
              <a:t> sectors are affected 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Pak an energy deficient country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1960s &amp; 70s are remembered for construction of </a:t>
            </a:r>
            <a:r>
              <a:rPr lang="en-US" dirty="0" err="1" smtClean="0"/>
              <a:t>Tarbela</a:t>
            </a:r>
            <a:r>
              <a:rPr lang="en-US" dirty="0" smtClean="0"/>
              <a:t> &amp; </a:t>
            </a:r>
            <a:r>
              <a:rPr lang="en-US" dirty="0" err="1" smtClean="0"/>
              <a:t>Mangla</a:t>
            </a:r>
            <a:r>
              <a:rPr lang="en-US" dirty="0" smtClean="0"/>
              <a:t> Dams</a:t>
            </a:r>
          </a:p>
          <a:p>
            <a:r>
              <a:rPr lang="en-US" dirty="0" smtClean="0"/>
              <a:t>BB’s era  some independent power plants were installed</a:t>
            </a:r>
          </a:p>
          <a:p>
            <a:r>
              <a:rPr lang="en-US" dirty="0" smtClean="0"/>
              <a:t>Pakistan has faced 1000 to 2000 MW shortage of power.</a:t>
            </a:r>
          </a:p>
          <a:p>
            <a:r>
              <a:rPr lang="en-US" dirty="0" smtClean="0"/>
              <a:t>Pakistan is facing 80 millions tons of oil shortage</a:t>
            </a:r>
          </a:p>
          <a:p>
            <a:r>
              <a:rPr lang="en-US" smtClean="0"/>
              <a:t>import </a:t>
            </a:r>
            <a:r>
              <a:rPr lang="en-US" dirty="0"/>
              <a:t>of oil products would cost $11.1 billion to the national kitty. </a:t>
            </a:r>
            <a:r>
              <a:rPr lang="en-US" dirty="0" smtClean="0"/>
              <a:t> (in Year 2017-18)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/>
          </a:bodyPr>
          <a:lstStyle/>
          <a:p>
            <a:pPr algn="just"/>
            <a:r>
              <a:rPr lang="en-US" b="1" u="sng" dirty="0" err="1" smtClean="0">
                <a:solidFill>
                  <a:srgbClr val="FF0000"/>
                </a:solidFill>
              </a:rPr>
              <a:t>Thar</a:t>
            </a:r>
            <a:r>
              <a:rPr lang="en-US" dirty="0" smtClean="0"/>
              <a:t> is enriched by natural coal, which is the </a:t>
            </a:r>
            <a:r>
              <a:rPr lang="en-US" u="sng" dirty="0" smtClean="0"/>
              <a:t>fifth</a:t>
            </a:r>
            <a:r>
              <a:rPr lang="en-US" dirty="0" smtClean="0"/>
              <a:t> largest treasure of the world.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Pakistan’s energy potential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Dams</a:t>
            </a:r>
          </a:p>
          <a:p>
            <a:r>
              <a:rPr lang="en-US" dirty="0" smtClean="0"/>
              <a:t>Solar</a:t>
            </a:r>
          </a:p>
          <a:p>
            <a:r>
              <a:rPr lang="en-US" dirty="0"/>
              <a:t>Coal (first unit of 1,320 MW </a:t>
            </a:r>
            <a:r>
              <a:rPr lang="en-US" dirty="0" smtClean="0"/>
              <a:t>power plant </a:t>
            </a:r>
            <a:r>
              <a:rPr lang="en-US" dirty="0"/>
              <a:t>has started tentative production prior to its stipulated </a:t>
            </a:r>
            <a:r>
              <a:rPr lang="en-US" dirty="0" smtClean="0"/>
              <a:t>completion – May 2017)</a:t>
            </a:r>
          </a:p>
          <a:p>
            <a:r>
              <a:rPr lang="en-US" dirty="0" smtClean="0"/>
              <a:t>Wind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Functional Dams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51917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Tarbela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3478  MW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Ghazi </a:t>
                      </a:r>
                      <a:r>
                        <a:rPr lang="en-US" dirty="0" err="1" smtClean="0"/>
                        <a:t>Barotha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1450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Mangla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1000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Warsak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243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Chashma</a:t>
                      </a:r>
                      <a:r>
                        <a:rPr lang="en-US" dirty="0" smtClean="0"/>
                        <a:t> barrage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184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Khan </a:t>
                      </a:r>
                      <a:r>
                        <a:rPr lang="en-US" dirty="0" err="1" smtClean="0"/>
                        <a:t>Khawar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Jagran</a:t>
                      </a:r>
                      <a:r>
                        <a:rPr lang="en-US" dirty="0" smtClean="0"/>
                        <a:t>-</a:t>
                      </a:r>
                      <a:r>
                        <a:rPr lang="en-US" dirty="0" err="1" smtClean="0"/>
                        <a:t>i</a:t>
                      </a:r>
                      <a:r>
                        <a:rPr lang="en-US" dirty="0" smtClean="0"/>
                        <a:t>-Dam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304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Rasul</a:t>
                      </a:r>
                      <a:r>
                        <a:rPr lang="en-US" dirty="0" smtClean="0"/>
                        <a:t> Barrage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Malakand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22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Dargai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Nadipur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Shadiwal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Chiholi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14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Renala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01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Under construction dams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1082481"/>
              </p:ext>
            </p:extLst>
          </p:nvPr>
        </p:nvGraphicFramePr>
        <p:xfrm>
          <a:off x="457200" y="1600200"/>
          <a:ext cx="8229600" cy="4719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/>
                <a:gridCol w="4114800"/>
              </a:tblGrid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Capacity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Bunji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Dia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Mer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Basha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Dasau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4320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Kalabagh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3600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Kohala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1100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Thakot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Patan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2800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Neelam</a:t>
                      </a:r>
                      <a:r>
                        <a:rPr lang="en-US" dirty="0" smtClean="0"/>
                        <a:t> </a:t>
                      </a:r>
                      <a:r>
                        <a:rPr lang="en-US" dirty="0" err="1" smtClean="0"/>
                        <a:t>Jehlum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969 </a:t>
                      </a:r>
                      <a:r>
                        <a:rPr lang="en-US" smtClean="0"/>
                        <a:t>(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97</a:t>
                      </a:r>
                      <a:r>
                        <a:rPr lang="en-US" baseline="0" smtClean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n-US" smtClean="0">
                          <a:solidFill>
                            <a:srgbClr val="FF0000"/>
                          </a:solidFill>
                        </a:rPr>
                        <a:t>% </a:t>
                      </a:r>
                      <a:r>
                        <a:rPr lang="en-US" dirty="0" smtClean="0">
                          <a:solidFill>
                            <a:srgbClr val="FF0000"/>
                          </a:solidFill>
                        </a:rPr>
                        <a:t>completed will commence from Feb 2018)</a:t>
                      </a:r>
                      <a:endParaRPr lang="en-US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 smtClean="0"/>
                        <a:t>Akhon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600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Lower </a:t>
                      </a:r>
                      <a:r>
                        <a:rPr lang="en-US" dirty="0" err="1" smtClean="0"/>
                        <a:t>Palas</a:t>
                      </a:r>
                      <a:r>
                        <a:rPr lang="en-US" dirty="0" smtClean="0"/>
                        <a:t>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Lower Spat </a:t>
                      </a:r>
                      <a:r>
                        <a:rPr lang="en-US" dirty="0" err="1" smtClean="0"/>
                        <a:t>Gah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496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Wind &amp; Solar energy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WIND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 algn="just"/>
            <a:r>
              <a:rPr lang="en-US" dirty="0" smtClean="0"/>
              <a:t>Pak has potential of 10000-50000 MW</a:t>
            </a:r>
          </a:p>
          <a:p>
            <a:pPr algn="just"/>
            <a:r>
              <a:rPr lang="en-US" dirty="0" smtClean="0"/>
              <a:t>India is producing 10,000 MW &amp; China 25000 MW</a:t>
            </a:r>
          </a:p>
          <a:p>
            <a:pPr algn="just"/>
            <a:r>
              <a:rPr lang="en-US" dirty="0" smtClean="0"/>
              <a:t>WE </a:t>
            </a:r>
            <a:r>
              <a:rPr lang="en-US" smtClean="0"/>
              <a:t>plants </a:t>
            </a:r>
            <a:r>
              <a:rPr lang="en-US" smtClean="0"/>
              <a:t> </a:t>
            </a:r>
            <a:r>
              <a:rPr lang="en-US" dirty="0" smtClean="0"/>
              <a:t>in Jhampir,Gharo,Keti Bandar &amp; Bin Qasim Karachi</a:t>
            </a:r>
          </a:p>
          <a:p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SOLAR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10000"/>
          </a:bodyPr>
          <a:lstStyle/>
          <a:p>
            <a:pPr algn="just"/>
            <a:r>
              <a:rPr lang="en-US" dirty="0" smtClean="0"/>
              <a:t>Pak has potential of 100000 MW </a:t>
            </a:r>
          </a:p>
          <a:p>
            <a:pPr algn="just"/>
            <a:r>
              <a:rPr lang="en-US" dirty="0" smtClean="0"/>
              <a:t>Alternate Energy Development Board Is working for 20,000 solar water heaters in GB</a:t>
            </a:r>
          </a:p>
          <a:p>
            <a:pPr algn="just"/>
            <a:r>
              <a:rPr lang="en-US" dirty="0" smtClean="0"/>
              <a:t>Govt asked mobile companies to shift transmission towers from petroleum to solar energy</a:t>
            </a:r>
          </a:p>
          <a:p>
            <a:pPr algn="just"/>
            <a:r>
              <a:rPr lang="en-US" dirty="0"/>
              <a:t>there are a total of 28,178 public schools in 25 districts of KP, and so far solar panels have been installed at more than 400 schools.</a:t>
            </a:r>
            <a:endParaRPr lang="en-US" dirty="0" smtClean="0"/>
          </a:p>
          <a:p>
            <a:pPr algn="just"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Electricity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ENERGY MIX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Thermal  64.12 %</a:t>
            </a:r>
          </a:p>
          <a:p>
            <a:r>
              <a:rPr lang="en-US" dirty="0" err="1" smtClean="0"/>
              <a:t>Hydel</a:t>
            </a:r>
            <a:r>
              <a:rPr lang="en-US" dirty="0" smtClean="0"/>
              <a:t>        33.30% </a:t>
            </a:r>
          </a:p>
          <a:p>
            <a:r>
              <a:rPr lang="en-US" dirty="0" smtClean="0"/>
              <a:t>Nuclear     2.37 %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smtClean="0"/>
              <a:t>Electricity Consumption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Total generation </a:t>
            </a:r>
            <a:r>
              <a:rPr lang="en-US" b="1" dirty="0" smtClean="0">
                <a:solidFill>
                  <a:srgbClr val="FF0000"/>
                </a:solidFill>
              </a:rPr>
              <a:t>installed capacity </a:t>
            </a:r>
            <a:r>
              <a:rPr lang="en-US" dirty="0" smtClean="0"/>
              <a:t>= 	21000 MW</a:t>
            </a:r>
          </a:p>
          <a:p>
            <a:r>
              <a:rPr lang="en-US" dirty="0" smtClean="0"/>
              <a:t>Demand in peak summer </a:t>
            </a:r>
            <a:r>
              <a:rPr lang="en-US" smtClean="0"/>
              <a:t>= 19531 </a:t>
            </a:r>
            <a:r>
              <a:rPr lang="en-US" dirty="0" smtClean="0"/>
              <a:t>MW</a:t>
            </a:r>
          </a:p>
          <a:p>
            <a:r>
              <a:rPr lang="en-US" dirty="0" smtClean="0"/>
              <a:t>Total </a:t>
            </a:r>
            <a:r>
              <a:rPr lang="en-US" u="sng" dirty="0" smtClean="0"/>
              <a:t>generation</a:t>
            </a:r>
            <a:r>
              <a:rPr lang="en-US" dirty="0" smtClean="0"/>
              <a:t> = 17473 MW</a:t>
            </a:r>
          </a:p>
          <a:p>
            <a:r>
              <a:rPr lang="en-US" dirty="0" smtClean="0"/>
              <a:t>Household consumers  </a:t>
            </a:r>
            <a:r>
              <a:rPr lang="en-US" dirty="0" smtClean="0">
                <a:solidFill>
                  <a:srgbClr val="FF0000"/>
                </a:solidFill>
              </a:rPr>
              <a:t>43%</a:t>
            </a:r>
          </a:p>
          <a:p>
            <a:r>
              <a:rPr lang="en-US" dirty="0" smtClean="0"/>
              <a:t>Industrial consumption 30%</a:t>
            </a:r>
          </a:p>
          <a:p>
            <a:r>
              <a:rPr lang="en-US" dirty="0" smtClean="0"/>
              <a:t>Agriculture 13 %</a:t>
            </a:r>
          </a:p>
          <a:p>
            <a:r>
              <a:rPr lang="en-US" dirty="0" smtClean="0"/>
              <a:t>Govt 7 % </a:t>
            </a:r>
          </a:p>
          <a:p>
            <a:r>
              <a:rPr lang="en-US" dirty="0" smtClean="0"/>
              <a:t>Commercial 6%</a:t>
            </a:r>
          </a:p>
          <a:p>
            <a:r>
              <a:rPr lang="en-US" dirty="0" smtClean="0"/>
              <a:t>Street light 1 %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Pak consumes only 0. 5 % of the world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to produce cheaper energy?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8153400" cy="3951288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production cost of furnace oil electricity is </a:t>
            </a:r>
            <a:r>
              <a:rPr lang="en-US" dirty="0" smtClean="0">
                <a:solidFill>
                  <a:srgbClr val="FF0000"/>
                </a:solidFill>
              </a:rPr>
              <a:t>Rs.16 per unit</a:t>
            </a:r>
            <a:r>
              <a:rPr lang="en-US" dirty="0" smtClean="0"/>
              <a:t>, add to it the transmission, distribution cost (including loses), “the total cost of such electricity works out to approximately </a:t>
            </a:r>
            <a:r>
              <a:rPr lang="en-US" dirty="0" smtClean="0">
                <a:solidFill>
                  <a:srgbClr val="FF0000"/>
                </a:solidFill>
              </a:rPr>
              <a:t>Rs.22</a:t>
            </a:r>
            <a:endParaRPr lang="en-US" dirty="0" smtClean="0"/>
          </a:p>
          <a:p>
            <a:pPr algn="just"/>
            <a:r>
              <a:rPr lang="en-US" dirty="0" smtClean="0"/>
              <a:t>The difference between WAPDA tariff and the furnace oil electricity is Rs.17 per kWh.” </a:t>
            </a:r>
          </a:p>
          <a:p>
            <a:pPr algn="just"/>
            <a:r>
              <a:rPr lang="en-US" dirty="0" smtClean="0"/>
              <a:t>It is estimated that the country consumes at least 25 billion units of electricity produced annually through furnace oil, which amounts to the total deficit of Rs.425 Billion. </a:t>
            </a:r>
          </a:p>
          <a:p>
            <a:pPr algn="just"/>
            <a:r>
              <a:rPr lang="en-US" dirty="0" smtClean="0"/>
              <a:t>If WAPDA has to balance its books it would require a subsidy of Rs.425 Billion.</a:t>
            </a:r>
          </a:p>
          <a:p>
            <a:pPr algn="just"/>
            <a:r>
              <a:rPr lang="en-US" dirty="0"/>
              <a:t>Power sector’s circular debt swelled to </a:t>
            </a:r>
            <a:r>
              <a:rPr lang="en-US" u="sng" dirty="0">
                <a:solidFill>
                  <a:srgbClr val="FF0000"/>
                </a:solidFill>
              </a:rPr>
              <a:t>Rs385 billion </a:t>
            </a:r>
            <a:r>
              <a:rPr lang="en-US" dirty="0"/>
              <a:t>as of March 31, </a:t>
            </a:r>
            <a:r>
              <a:rPr lang="en-US" dirty="0" smtClean="0"/>
              <a:t>2017(The News)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985</TotalTime>
  <Words>1182</Words>
  <Application>Microsoft Office PowerPoint</Application>
  <PresentationFormat>On-screen Show (4:3)</PresentationFormat>
  <Paragraphs>164</Paragraphs>
  <Slides>18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Office Theme</vt:lpstr>
      <vt:lpstr>Energy Issue</vt:lpstr>
      <vt:lpstr>Energy crises </vt:lpstr>
      <vt:lpstr>Pak an energy deficient country</vt:lpstr>
      <vt:lpstr>Pakistan’s energy potential</vt:lpstr>
      <vt:lpstr>Functional Dams</vt:lpstr>
      <vt:lpstr>Under construction dams</vt:lpstr>
      <vt:lpstr>Wind &amp; Solar energy</vt:lpstr>
      <vt:lpstr>Electricity</vt:lpstr>
      <vt:lpstr>How to produce cheaper energy?</vt:lpstr>
      <vt:lpstr>Issues</vt:lpstr>
      <vt:lpstr>Solutions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Energy Issue</dc:title>
  <dc:creator>MABK</dc:creator>
  <cp:lastModifiedBy>Ali</cp:lastModifiedBy>
  <cp:revision>80</cp:revision>
  <dcterms:created xsi:type="dcterms:W3CDTF">2016-04-03T07:59:18Z</dcterms:created>
  <dcterms:modified xsi:type="dcterms:W3CDTF">2018-09-23T07:33:16Z</dcterms:modified>
</cp:coreProperties>
</file>