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99" r:id="rId2"/>
    <p:sldId id="392" r:id="rId3"/>
    <p:sldId id="397" r:id="rId4"/>
    <p:sldId id="393" r:id="rId5"/>
    <p:sldId id="403" r:id="rId6"/>
    <p:sldId id="400" r:id="rId7"/>
    <p:sldId id="399" r:id="rId8"/>
    <p:sldId id="380" r:id="rId9"/>
    <p:sldId id="401" r:id="rId10"/>
    <p:sldId id="321" r:id="rId11"/>
    <p:sldId id="404" r:id="rId12"/>
    <p:sldId id="283" r:id="rId13"/>
    <p:sldId id="402" r:id="rId14"/>
    <p:sldId id="285" r:id="rId15"/>
    <p:sldId id="300" r:id="rId16"/>
    <p:sldId id="286" r:id="rId17"/>
    <p:sldId id="287" r:id="rId18"/>
    <p:sldId id="282" r:id="rId19"/>
    <p:sldId id="289" r:id="rId20"/>
    <p:sldId id="291" r:id="rId21"/>
    <p:sldId id="31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Ukrainian conflict and disinformation campaigns.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instability and bad governance.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&amp; Liberal Ideology at its borders, 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&amp; economic pressures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 and India are difficult to balance.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Retreat from the ME. It was – overreach.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Limited revenue sources – Energy &amp; arms sales.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Human resource (</a:t>
            </a:r>
            <a:r>
              <a:rPr lang="en-AU" sz="2800" dirty="0" err="1">
                <a:solidFill>
                  <a:srgbClr val="FF0000"/>
                </a:solidFill>
              </a:rPr>
              <a:t>labor</a:t>
            </a:r>
            <a:r>
              <a:rPr lang="en-AU" sz="2800" dirty="0">
                <a:solidFill>
                  <a:srgbClr val="FF0000"/>
                </a:solidFill>
              </a:rPr>
              <a:t>) shortages.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a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the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– Indian factor.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 Ukrainian crisis in 2006 and US EU sanctions prompted Russia to pursue a ‘</a:t>
            </a:r>
            <a:r>
              <a:rPr lang="en-US" sz="2700" u="sng" dirty="0">
                <a:solidFill>
                  <a:schemeClr val="tx1"/>
                </a:solidFill>
              </a:rPr>
              <a:t>reaching East</a:t>
            </a:r>
            <a:r>
              <a:rPr lang="en-US" sz="27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7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8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‘</a:t>
            </a:r>
            <a:r>
              <a:rPr lang="en-US" sz="2800" dirty="0" err="1">
                <a:solidFill>
                  <a:schemeClr val="tx1"/>
                </a:solidFill>
              </a:rPr>
              <a:t>Druzhba</a:t>
            </a:r>
            <a:r>
              <a:rPr lang="en-US" sz="28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800" dirty="0">
                <a:solidFill>
                  <a:srgbClr val="FF0000"/>
                </a:solidFill>
              </a:rPr>
              <a:t>spread of unrest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Natural 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3200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Relationship b/w Russia and Pakistan is improving in the fluid global order. 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convergence</a:t>
            </a:r>
            <a:r>
              <a:rPr lang="en-US" sz="2600" dirty="0">
                <a:solidFill>
                  <a:schemeClr val="tx1"/>
                </a:solidFill>
              </a:rPr>
              <a:t> – Afghanistan, IS, Terrorism, regional instability.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Diversification </a:t>
            </a:r>
            <a:r>
              <a:rPr lang="en-US" sz="2600" dirty="0">
                <a:solidFill>
                  <a:schemeClr val="tx1"/>
                </a:solidFill>
              </a:rPr>
              <a:t>– USA and Indian factors.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Regional Stability – </a:t>
            </a:r>
            <a:r>
              <a:rPr lang="en-US" sz="2600" dirty="0">
                <a:solidFill>
                  <a:schemeClr val="tx1"/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595535"/>
            <a:ext cx="9549203" cy="514701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</a:t>
            </a:r>
          </a:p>
          <a:p>
            <a:pPr algn="just">
              <a:lnSpc>
                <a:spcPct val="200000"/>
              </a:lnSpc>
            </a:pP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Intimidation to US/EU in Georgia, Ukraine, </a:t>
            </a:r>
            <a:r>
              <a:rPr lang="en-US" sz="2800" dirty="0">
                <a:solidFill>
                  <a:srgbClr val="FF0000"/>
                </a:solidFill>
              </a:rPr>
              <a:t>Syria</a:t>
            </a:r>
            <a:r>
              <a:rPr lang="en-US" sz="2800" dirty="0">
                <a:solidFill>
                  <a:schemeClr val="tx1"/>
                </a:solidFill>
              </a:rPr>
              <a:t>,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Putin’s Russia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Individual level of analysis – personality. 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security-centric (Territorial integrity).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Promotion of Russian soft power - </a:t>
            </a:r>
            <a:r>
              <a:rPr lang="en-AU" sz="2800" dirty="0">
                <a:solidFill>
                  <a:srgbClr val="FF0000"/>
                </a:solidFill>
              </a:rPr>
              <a:t>‘Russian World’ –  cultural identity of Russia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</a:t>
            </a:r>
            <a:r>
              <a:rPr lang="en-AU" sz="2600" dirty="0">
                <a:solidFill>
                  <a:srgbClr val="FF0000"/>
                </a:solidFill>
              </a:rPr>
              <a:t>Syria (</a:t>
            </a:r>
            <a:r>
              <a:rPr lang="en-AU" sz="2600" dirty="0" err="1">
                <a:solidFill>
                  <a:srgbClr val="FF0000"/>
                </a:solidFill>
              </a:rPr>
              <a:t>uptil</a:t>
            </a:r>
            <a:r>
              <a:rPr lang="en-AU" sz="2600" dirty="0">
                <a:solidFill>
                  <a:srgbClr val="FF0000"/>
                </a:solidFill>
              </a:rPr>
              <a:t> Dec 2024)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based on four pillars: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0" i="0" dirty="0">
                <a:solidFill>
                  <a:schemeClr val="tx1"/>
                </a:solidFill>
                <a:effectLst/>
              </a:rPr>
              <a:t>A common adversary, Complementary geopolitical priorities—Europe for Russia, Asia-Pacific for China, same political system, economy – energy and other products bilateralism.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May 2014 – 400 Billion US$ energy deal for 30 years.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Feb 4, 2022 – signed 117 US$ energy deal for 30 years. 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USA:</a:t>
            </a:r>
            <a:r>
              <a:rPr lang="en-US" sz="2400" dirty="0">
                <a:solidFill>
                  <a:schemeClr val="tx1"/>
                </a:solidFill>
              </a:rPr>
              <a:t> describes Russia as a “profoundly dangerous” state that poses an “immediate threat” and “Spoiler” …..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“It is not China, but Russia has aggressively undermined Int. System.” </a:t>
            </a:r>
            <a:r>
              <a:rPr lang="en-US" sz="2400" b="1" dirty="0">
                <a:solidFill>
                  <a:schemeClr val="tx1"/>
                </a:solidFill>
              </a:rPr>
              <a:t>Fareed Zakaria, July 2024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India: </a:t>
            </a:r>
            <a:r>
              <a:rPr lang="en-US" sz="2400" dirty="0">
                <a:solidFill>
                  <a:schemeClr val="tx1"/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a great power.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Reassertion of Russian influence in CARs (Eurasian Economic Union in 2015)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Alliance (CSTO)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Annexation of Crimea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Intervention in Syria (Middle East allies. Mediterranean)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Countering NATO’s eastward expansion.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Strengthening relations with China (economic and security)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Diplomacy … from minority to majority world.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 and multilateralism (SCO and BRICS, UNSC)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– (Russian World)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7816</TotalTime>
  <Words>1580</Words>
  <Application>Microsoft Office PowerPoint</Application>
  <PresentationFormat>Widescreen</PresentationFormat>
  <Paragraphs>173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Russia’s three-pronged strategy </vt:lpstr>
      <vt:lpstr>  Putin’s Russia   </vt:lpstr>
      <vt:lpstr>Russia’s Relations with other key players</vt:lpstr>
      <vt:lpstr>  Russian achievements under Putin</vt:lpstr>
      <vt:lpstr>F.P Challenges Russia faces</vt:lpstr>
      <vt:lpstr>PowerPoint Presentation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530</cp:revision>
  <cp:lastPrinted>2022-11-28T11:55:32Z</cp:lastPrinted>
  <dcterms:created xsi:type="dcterms:W3CDTF">2016-02-14T04:35:29Z</dcterms:created>
  <dcterms:modified xsi:type="dcterms:W3CDTF">2024-12-22T08:19:50Z</dcterms:modified>
</cp:coreProperties>
</file>