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5" r:id="rId1"/>
  </p:sldMasterIdLst>
  <p:sldIdLst>
    <p:sldId id="256" r:id="rId2"/>
    <p:sldId id="325" r:id="rId3"/>
    <p:sldId id="297" r:id="rId4"/>
    <p:sldId id="299" r:id="rId5"/>
    <p:sldId id="322" r:id="rId6"/>
    <p:sldId id="298" r:id="rId7"/>
    <p:sldId id="259" r:id="rId8"/>
    <p:sldId id="258" r:id="rId9"/>
    <p:sldId id="285" r:id="rId10"/>
    <p:sldId id="261" r:id="rId11"/>
    <p:sldId id="265" r:id="rId12"/>
    <p:sldId id="308" r:id="rId13"/>
    <p:sldId id="309" r:id="rId14"/>
    <p:sldId id="323" r:id="rId15"/>
    <p:sldId id="311" r:id="rId16"/>
    <p:sldId id="314" r:id="rId17"/>
    <p:sldId id="32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02" r:id="rId26"/>
    <p:sldId id="303" r:id="rId27"/>
    <p:sldId id="266" r:id="rId28"/>
    <p:sldId id="264" r:id="rId29"/>
    <p:sldId id="267" r:id="rId30"/>
    <p:sldId id="268" r:id="rId31"/>
    <p:sldId id="312" r:id="rId32"/>
    <p:sldId id="326" r:id="rId33"/>
    <p:sldId id="313" r:id="rId34"/>
    <p:sldId id="327" r:id="rId35"/>
    <p:sldId id="328" r:id="rId36"/>
    <p:sldId id="329" r:id="rId37"/>
    <p:sldId id="330" r:id="rId38"/>
    <p:sldId id="331" r:id="rId39"/>
    <p:sldId id="306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34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16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49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6262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462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63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19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11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16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0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35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5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5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0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2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78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6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9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slideLayout" Target="../slideLayouts/slideLayout18.xml" /><Relationship Id="rId3" Type="http://schemas.openxmlformats.org/officeDocument/2006/relationships/slideLayout" Target="../slideLayouts/slideLayout3.xml" /><Relationship Id="rId21" Type="http://schemas.openxmlformats.org/officeDocument/2006/relationships/image" Target="../media/image3.png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2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23" Type="http://schemas.openxmlformats.org/officeDocument/2006/relationships/image" Target="../media/image5.png" /><Relationship Id="rId10" Type="http://schemas.openxmlformats.org/officeDocument/2006/relationships/slideLayout" Target="../slideLayouts/slideLayout10.xml" /><Relationship Id="rId19" Type="http://schemas.openxmlformats.org/officeDocument/2006/relationships/theme" Target="../theme/theme1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image" Target="../media/image4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021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  <p:sldLayoutId id="2147483803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D0ED-0F17-706B-C9F1-D0FF5533C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4241" y="1413162"/>
            <a:ext cx="8791575" cy="3560619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Pakistan Affairs </a:t>
            </a:r>
            <a:b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b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(Constitution)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69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DD77D73-12EF-F81A-DCFC-7E9A6A0C7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518" y="257579"/>
            <a:ext cx="10238705" cy="646519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Addition of Indicators in 07</a:t>
            </a:r>
            <a:r>
              <a:rPr lang="en-US" sz="28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NFC Award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Population was the sole distribution criteria adopted in previous NFC awards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Demographic changes  and distribution of resources on the basis of sole criteria of population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Addition of other factors for development and prosperity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Interest/Recommendation of Sind, Balochistan, Khyber Pakhtunkhwa and Balochistan</a:t>
            </a:r>
          </a:p>
        </p:txBody>
      </p:sp>
    </p:spTree>
    <p:extLst>
      <p:ext uri="{BB962C8B-B14F-4D97-AF65-F5344CB8AC3E}">
        <p14:creationId xmlns:p14="http://schemas.microsoft.com/office/powerpoint/2010/main" val="2182835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105880E-4FA6-BB66-C517-1004EB3D3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643" y="811369"/>
            <a:ext cx="9504610" cy="5100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Unlike the previous awards which was solely based one indicator i.e. population, the instant award is based on four indicators.</a:t>
            </a:r>
          </a:p>
          <a:p>
            <a:pPr marL="0" indent="0">
              <a:buNone/>
            </a:pP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Population 82%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Poverty/ backwardness 10.3%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Revenue 5%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Inverse population density 2.7%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469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784180"/>
              </p:ext>
            </p:extLst>
          </p:nvPr>
        </p:nvGraphicFramePr>
        <p:xfrm>
          <a:off x="437884" y="437882"/>
          <a:ext cx="10496281" cy="60401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8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3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11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11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908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66898"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Revenue Sharing Formula for the 7</a:t>
                      </a:r>
                      <a:r>
                        <a:rPr lang="en-US" sz="2400" baseline="30000" dirty="0">
                          <a:effectLst/>
                        </a:rPr>
                        <a:t>th</a:t>
                      </a:r>
                      <a:r>
                        <a:rPr lang="en-US" sz="2400" dirty="0">
                          <a:effectLst/>
                        </a:rPr>
                        <a:t> NFC Award, 2009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0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Indicators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Weightage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Punjab</a:t>
                      </a:r>
                      <a:endParaRPr lang="en-US" sz="20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Sind</a:t>
                      </a:r>
                      <a:endParaRPr lang="en-US" sz="20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KPK</a:t>
                      </a:r>
                      <a:endParaRPr lang="en-US" sz="20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Balochistan</a:t>
                      </a:r>
                      <a:endParaRPr lang="en-US" sz="20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0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Population </a:t>
                      </a:r>
                      <a:r>
                        <a:rPr lang="en-US" sz="2000" dirty="0">
                          <a:effectLst/>
                        </a:rPr>
                        <a:t>Share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82.0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57.36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23.71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13.82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5.11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8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Poverty/Backwardness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10.3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23.16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23.41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27.82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25.61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20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Revenue Generation/Collection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44.0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50.0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5.0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20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Inverse Population </a:t>
                      </a:r>
                      <a:r>
                        <a:rPr lang="en-US" sz="2000" dirty="0" err="1">
                          <a:effectLst/>
                        </a:rPr>
                        <a:t>Denisty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2.7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4.34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7.21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6.54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81.92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0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 Share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51.74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24.55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14.62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9.09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51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18" y="1184856"/>
            <a:ext cx="9573335" cy="5063544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Federation sacrificed more than 10 percent of its share to provinces.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provincial share of the divisible pool would increase from 47.5 percent to 56 percent in the first year of NFC award FY 2010-10 and 57.5 percent in the remaining years of the award.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order to recognize the role of KPK as a front line province in war against terror the province has been given 1 percent of divisible pool.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 is no similar formula adopted by provinces for PFC awards. Therefore, there is no fix formula or indicators.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000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 NFC Award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2557" y="1756704"/>
            <a:ext cx="8946541" cy="419548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MERITS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DEMERITS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56512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981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176" y="2848189"/>
            <a:ext cx="9404723" cy="1400530"/>
          </a:xfrm>
        </p:spPr>
        <p:txBody>
          <a:bodyPr/>
          <a:lstStyle/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JUDICIAL ACTIVISM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14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155" y="399246"/>
            <a:ext cx="9800821" cy="6143222"/>
          </a:xfrm>
        </p:spPr>
        <p:txBody>
          <a:bodyPr>
            <a:normAutofit/>
          </a:bodyPr>
          <a:lstStyle/>
          <a:p>
            <a:pPr marL="0" lvl="8" indent="0" algn="ctr"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JUDICIAL ACTIVISM</a:t>
            </a:r>
          </a:p>
          <a:p>
            <a:pPr marL="342900" lvl="8" indent="-342900" algn="just">
              <a:buFont typeface="+mj-lt"/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pPr marL="342900" lvl="8" indent="-342900" algn="just">
              <a:buFont typeface="+mj-lt"/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Judicial restrain ...Vs... Judicial activism </a:t>
            </a:r>
          </a:p>
          <a:p>
            <a:pPr marL="342900" lvl="8" indent="-342900" algn="just">
              <a:buFont typeface="+mj-lt"/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Origin of judicial activism</a:t>
            </a:r>
          </a:p>
          <a:p>
            <a:pPr marL="342900" lvl="8" indent="-342900" algn="just">
              <a:buFont typeface="+mj-lt"/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Judicial activism in Pakistan under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suo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moto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lvl="8" indent="-342900" algn="just">
              <a:buFont typeface="+mj-lt"/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Important articles </a:t>
            </a:r>
          </a:p>
          <a:p>
            <a:pPr marL="342900" lvl="8" indent="-342900" algn="just">
              <a:buFont typeface="+mj-lt"/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Constitutionality of judicial activism and its impact on democratic process in Pakistan</a:t>
            </a:r>
          </a:p>
          <a:p>
            <a:pPr marL="342900" lvl="8" indent="-342900" algn="just">
              <a:buFont typeface="+mj-lt"/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marL="342900" lvl="8" indent="-342900" algn="just">
              <a:buFont typeface="+mj-lt"/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Merits and demerits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77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1103313" y="1442434"/>
            <a:ext cx="8947150" cy="4805966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Definition: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Black’s law dictionary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/>
              <a:t>General Understanding:</a:t>
            </a:r>
            <a:endParaRPr lang="en-US" sz="2800" dirty="0"/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Adjudicate on the constitutionality of a law etc.,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Judges led their personal inclinations prevail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206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508" y="2642127"/>
            <a:ext cx="9404723" cy="1400530"/>
          </a:xfrm>
        </p:spPr>
        <p:txBody>
          <a:bodyPr/>
          <a:lstStyle/>
          <a:p>
            <a:r>
              <a:rPr lang="en-US" sz="3200" b="1" dirty="0"/>
              <a:t>JUDICIAL RESTRAIN ...VS... JUDICIAL ACTIVISM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21725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811370"/>
            <a:ext cx="9483183" cy="54370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u="sng" dirty="0"/>
              <a:t>LECTURE # 4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NATIONAL FINANCE COMMISSION (NFC) AWARD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JUDICIAL ACTIVISM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LOCAL GOVERNMENT SYSTEM IN PAKISTAN </a:t>
            </a:r>
          </a:p>
          <a:p>
            <a:pPr marL="342900" lvl="8" indent="-342900"/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717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360363" y="733425"/>
            <a:ext cx="9690100" cy="5514975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Origin of Judicial Activism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Marbury ...VS... Madison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Principle of judicial review in the United States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Courts have the power to strike down laws and statutes in violation to the Constitution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McCullough ...VS... Maryland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Defined the scope of the U.S. Congress's legislative power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Rejects Congress's assertion of being sovereign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384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76" y="373487"/>
            <a:ext cx="9968248" cy="61045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Judicial Activism in Pakistan under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suo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moto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SCP can take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suo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moto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if its finds the violation of fundamental rights</a:t>
            </a: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Check the arbitrariness various states/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Govt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actions and policies</a:t>
            </a: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After the restoration of judges in Musharraf era judicial activism was at its highest peak </a:t>
            </a: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privatization of Pakistan steel mill case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rental power plant (RPP) 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Margalla housing society scheme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Import of poultry feed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Hajj scam case 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8285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081826"/>
            <a:ext cx="8946541" cy="5166574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Important Articles of the Constitution, 1973</a:t>
            </a:r>
          </a:p>
          <a:p>
            <a:pPr marL="0" lvl="0" indent="0" algn="ctr">
              <a:buNone/>
            </a:pPr>
            <a:endParaRPr lang="en-US" sz="2800" b="1" dirty="0"/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/>
              <a:t>Article 175</a:t>
            </a:r>
            <a:endParaRPr lang="en-US" sz="2800" dirty="0"/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/>
              <a:t>Article 184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/>
              <a:t>Article 185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/>
              <a:t>Article 186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/>
              <a:t>Article 189</a:t>
            </a:r>
            <a:endParaRPr lang="en-US" sz="2800" dirty="0"/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/>
              <a:t>Article 204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1151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Constitutionality of Judicial Activism and its impact on Democratic process in Pakistan</a:t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Two School of thoughts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Judicial Restrain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0364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688" y="2680763"/>
            <a:ext cx="10378205" cy="1400530"/>
          </a:xfrm>
        </p:spPr>
        <p:txBody>
          <a:bodyPr/>
          <a:lstStyle/>
          <a:p>
            <a:pPr marL="0" indent="0"/>
            <a:r>
              <a:rPr lang="en-US" sz="4400" b="1" u="sng" dirty="0">
                <a:latin typeface="Times New Roman" pitchFamily="18" charset="0"/>
                <a:cs typeface="Times New Roman" pitchFamily="18" charset="0"/>
              </a:rPr>
              <a:t>Merits and demerits  of Judicial Activism</a:t>
            </a:r>
            <a:br>
              <a:rPr lang="en-US" sz="4800" dirty="0">
                <a:latin typeface="Times New Roman" pitchFamily="18" charset="0"/>
                <a:cs typeface="Times New Roman" pitchFamily="18" charset="0"/>
              </a:rPr>
            </a:br>
            <a:br>
              <a:rPr lang="en-US" sz="4800" dirty="0">
                <a:latin typeface="Times New Roman" pitchFamily="18" charset="0"/>
                <a:cs typeface="Times New Roman" pitchFamily="18" charset="0"/>
              </a:rPr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81104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992" y="2680764"/>
            <a:ext cx="9404723" cy="1400530"/>
          </a:xfrm>
        </p:spPr>
        <p:txBody>
          <a:bodyPr/>
          <a:lstStyle/>
          <a:p>
            <a:pPr lvl="0" algn="ctr"/>
            <a:r>
              <a:rPr lang="en-US" sz="4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LOCAL GOVERNMENT IN PAKISTAN</a:t>
            </a:r>
            <a:endParaRPr lang="en-US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6341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1103312" y="2562896"/>
            <a:ext cx="8946541" cy="2833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MEANING OF LOCAL GOVERNMENT </a:t>
            </a:r>
          </a:p>
          <a:p>
            <a:pPr marL="0" indent="0" algn="just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2. FUNCTIONS OF LOCAL GOVERNMENT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521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EEE1716-2A45-24DB-1A02-C6FFFC460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669701"/>
            <a:ext cx="8947150" cy="55786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CONSTITUTIONAL PROVISIONS OF LOCAL GOVERNMENT SYSTEM</a:t>
            </a:r>
          </a:p>
          <a:p>
            <a:pPr marL="0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Promotion of local Government institutions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State shall encourage local Government institutions composed of elected representatives of the areas concerned and in such institutions special representation will be given to peasants, workers and women.</a:t>
            </a: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Local Government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1.Each Province shall, by law, establish a local government system and devolve political, administrative and financial responsibility and authority to the elected representatives of the local governments.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Elections to the local governments shall be held by the Election Commission of Pakistan.</a:t>
            </a:r>
          </a:p>
          <a:p>
            <a:pPr marL="0" lvl="0" indent="0" algn="ctr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354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E99B9-8F88-FD38-4141-C27F26D4A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07" y="1803043"/>
            <a:ext cx="10586434" cy="38121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Types of local government</a:t>
            </a:r>
            <a:endParaRPr lang="en-US" sz="2400" dirty="0"/>
          </a:p>
          <a:p>
            <a:r>
              <a:rPr lang="en-US" sz="2400" b="1" dirty="0"/>
              <a:t>Local government</a:t>
            </a:r>
            <a:r>
              <a:rPr lang="en-US" sz="2400" dirty="0"/>
              <a:t> (Administration of local areas run by appointed bureaucracy)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Local Self </a:t>
            </a:r>
            <a:r>
              <a:rPr lang="en-US" sz="2400" b="1" dirty="0" err="1"/>
              <a:t>Govt</a:t>
            </a:r>
            <a:r>
              <a:rPr lang="en-US" sz="2400" dirty="0"/>
              <a:t> ( Administration of local areas run by its elective representatives)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6074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idx="1"/>
          </p:nvPr>
        </p:nvSpPr>
        <p:spPr>
          <a:xfrm>
            <a:off x="1103313" y="888642"/>
            <a:ext cx="8947150" cy="56978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u="sng" dirty="0"/>
              <a:t>LOCAL GOVERNMENT SYSTEM IN PAKISTAN</a:t>
            </a:r>
          </a:p>
          <a:p>
            <a:pPr marL="0" indent="0">
              <a:buNone/>
            </a:pPr>
            <a:endParaRPr lang="en-US" sz="2800" b="1" u="sng" dirty="0"/>
          </a:p>
          <a:p>
            <a:pPr marL="0" indent="0">
              <a:buNone/>
            </a:pPr>
            <a:endParaRPr lang="en-US" sz="2800" b="1" u="sng" dirty="0"/>
          </a:p>
          <a:p>
            <a:pPr marL="0" indent="0">
              <a:buNone/>
            </a:pPr>
            <a:r>
              <a:rPr lang="en-US" sz="2800" b="1" u="sng" dirty="0"/>
              <a:t>Tiers of Government in Pakistan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 </a:t>
            </a:r>
            <a:endParaRPr lang="en-US" sz="2800" dirty="0"/>
          </a:p>
          <a:p>
            <a:pPr lvl="0"/>
            <a:r>
              <a:rPr lang="en-US" sz="2800" dirty="0"/>
              <a:t>Federal Government</a:t>
            </a:r>
          </a:p>
          <a:p>
            <a:pPr lvl="0"/>
            <a:r>
              <a:rPr lang="en-US" sz="2800" dirty="0"/>
              <a:t>Provincial Government </a:t>
            </a:r>
          </a:p>
          <a:p>
            <a:pPr lvl="0"/>
            <a:r>
              <a:rPr lang="en-US" sz="2800" dirty="0"/>
              <a:t>Local Government</a:t>
            </a:r>
          </a:p>
          <a:p>
            <a:pPr marL="0" indent="0">
              <a:buNone/>
            </a:pPr>
            <a:r>
              <a:rPr lang="en-US" sz="2800" dirty="0"/>
              <a:t> 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8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474" y="182262"/>
            <a:ext cx="9404723" cy="526076"/>
          </a:xfrm>
        </p:spPr>
        <p:txBody>
          <a:bodyPr/>
          <a:lstStyle/>
          <a:p>
            <a:r>
              <a:rPr lang="en-US" sz="2800" dirty="0"/>
              <a:t>						</a:t>
            </a:r>
            <a:r>
              <a:rPr lang="en-US" sz="2800" b="1" u="sng" dirty="0"/>
              <a:t>LECTURE #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90" y="695459"/>
            <a:ext cx="9878096" cy="5640947"/>
          </a:xfrm>
        </p:spPr>
        <p:txBody>
          <a:bodyPr>
            <a:normAutofit fontScale="70000" lnSpcReduction="20000"/>
          </a:bodyPr>
          <a:lstStyle/>
          <a:p>
            <a:pPr marL="0" lvl="0" indent="0" algn="just">
              <a:buNone/>
            </a:pP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r>
              <a:rPr lang="en-US" sz="5100" b="1" dirty="0">
                <a:latin typeface="Times New Roman" pitchFamily="18" charset="0"/>
                <a:cs typeface="Times New Roman" pitchFamily="18" charset="0"/>
              </a:rPr>
              <a:t>National Finance Commission (NFC) Award</a:t>
            </a:r>
            <a:r>
              <a:rPr lang="en-US" sz="5600" b="1" dirty="0">
                <a:latin typeface="Times New Roman" pitchFamily="18" charset="0"/>
                <a:cs typeface="Times New Roman" pitchFamily="18" charset="0"/>
              </a:rPr>
              <a:t>					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History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NFC award background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SUMMARY or previous awards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07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NFC award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Purposes of NFC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Relevant constitutional provision: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Relevant constitutional provision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Analysis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Merits and demerits of 7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NFC award</a:t>
            </a:r>
          </a:p>
          <a:p>
            <a:pPr marL="742950" indent="-742950">
              <a:buFont typeface="+mj-lt"/>
              <a:buAutoNum type="arabicPeriod"/>
            </a:pPr>
            <a:endParaRPr lang="en-US" sz="5600" b="1" dirty="0">
              <a:latin typeface="Times New Roman" pitchFamily="18" charset="0"/>
              <a:cs typeface="Times New Roman" pitchFamily="18" charset="0"/>
            </a:endParaRPr>
          </a:p>
          <a:p>
            <a:pPr marL="342900" lvl="8" indent="-342900" algn="just">
              <a:buFont typeface="+mj-lt"/>
              <a:buAutoNum type="arabicPeriod"/>
            </a:pPr>
            <a:endParaRPr lang="en-US" sz="2800" b="1" dirty="0"/>
          </a:p>
          <a:p>
            <a:pPr marL="342900" lvl="8" indent="-342900" algn="just">
              <a:buFont typeface="+mj-lt"/>
              <a:buAutoNum type="arabicPeriod"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lvl="8" indent="-342900" algn="just">
              <a:buFont typeface="+mj-lt"/>
              <a:buAutoNum type="arabicPeriod"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lvl="8" indent="-342900" algn="just">
              <a:buFont typeface="+mj-lt"/>
              <a:buAutoNum type="arabicPeriod"/>
            </a:pPr>
            <a:endParaRPr lang="en-US" b="1" dirty="0"/>
          </a:p>
          <a:p>
            <a:pPr marL="342900" lvl="8" indent="-342900" algn="just">
              <a:buFont typeface="+mj-lt"/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lvl="8" indent="-342900" algn="just">
              <a:buFont typeface="+mj-lt"/>
              <a:buAutoNum type="arabicPeriod"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lvl="8" indent="0" algn="just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457200" lvl="8" indent="-457200" algn="just">
              <a:buFont typeface="+mj-lt"/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400" b="1" u="sng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400" b="1" u="sng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en-US" sz="1400" b="1" u="sng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400" b="1" u="sng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400" b="1" u="sng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400" b="1" u="sng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400" b="1" u="sng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3119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FEBBF-49BA-BB57-C678-1C5410BFD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4857" y="1197736"/>
            <a:ext cx="9350062" cy="4919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Local Government Setup</a:t>
            </a:r>
            <a:endParaRPr lang="en-US" sz="4000" dirty="0"/>
          </a:p>
          <a:p>
            <a:pPr lvl="0"/>
            <a:r>
              <a:rPr lang="en-US" sz="4000" dirty="0"/>
              <a:t>District Administration</a:t>
            </a:r>
          </a:p>
          <a:p>
            <a:pPr lvl="0"/>
            <a:r>
              <a:rPr lang="en-US" sz="4000" dirty="0"/>
              <a:t>Tehsil Administration</a:t>
            </a:r>
          </a:p>
          <a:p>
            <a:pPr lvl="0"/>
            <a:r>
              <a:rPr lang="en-US" sz="4000" dirty="0"/>
              <a:t>Union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33640734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14" y="1403796"/>
            <a:ext cx="11075830" cy="484460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b="1" u="sng" dirty="0"/>
              <a:t>Ayub Khan’s Basic Democracies</a:t>
            </a:r>
            <a:r>
              <a:rPr lang="en-US" sz="3200" b="1" dirty="0"/>
              <a:t> 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80,000 basic democrats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Basic Democracies Order 1959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Election in 1960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75,283 basic democrats gave their assent to presidency of General Ayub Khan.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Five tiers of Ayub Basic Democracies System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marL="0" lvl="0" indent="0" algn="just">
              <a:buNone/>
            </a:pPr>
            <a:endParaRPr lang="en-US" b="1" u="sng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8092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5169"/>
          </a:xfrm>
        </p:spPr>
        <p:txBody>
          <a:bodyPr/>
          <a:lstStyle/>
          <a:p>
            <a:r>
              <a:rPr lang="en-US" sz="3200" b="1" dirty="0"/>
              <a:t> 		</a:t>
            </a:r>
            <a:r>
              <a:rPr lang="en-US" sz="3200" b="1" u="sng" dirty="0"/>
              <a:t>ZULFIQAR ALI BHUTTO’S REGIME (PPP)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62" y="1197736"/>
            <a:ext cx="9599092" cy="540912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People’s Local Government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Elections were never held under the new law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Local councils were not constituted under the new law and these reforms were not implemented.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country did not have any Local Government system during the period 1971 to 1979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298323"/>
              </p:ext>
            </p:extLst>
          </p:nvPr>
        </p:nvGraphicFramePr>
        <p:xfrm>
          <a:off x="2021983" y="3781863"/>
          <a:ext cx="7701566" cy="2335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01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28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                      People’s Local Government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9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   District Council  	                        Municipal Corporation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9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   </a:t>
                      </a:r>
                      <a:r>
                        <a:rPr lang="en-US" sz="2000" dirty="0" err="1">
                          <a:effectLst/>
                        </a:rPr>
                        <a:t>Halqa</a:t>
                      </a:r>
                      <a:r>
                        <a:rPr lang="en-US" sz="2000" dirty="0">
                          <a:effectLst/>
                        </a:rPr>
                        <a:t> Council 		                 Municipal Committee 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9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   </a:t>
                      </a:r>
                      <a:r>
                        <a:rPr lang="en-US" sz="2000" dirty="0" err="1">
                          <a:effectLst/>
                        </a:rPr>
                        <a:t>Dehi</a:t>
                      </a:r>
                      <a:r>
                        <a:rPr lang="en-US" sz="2000" dirty="0">
                          <a:effectLst/>
                        </a:rPr>
                        <a:t> Council 		                        Town Committee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704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972" y="1236372"/>
            <a:ext cx="10161431" cy="50120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u="sng" dirty="0"/>
              <a:t>Zia </a:t>
            </a:r>
            <a:r>
              <a:rPr lang="en-US" sz="3200" b="1" u="sng" dirty="0" err="1"/>
              <a:t>Ul</a:t>
            </a:r>
            <a:r>
              <a:rPr lang="en-US" sz="3200" b="1" u="sng" dirty="0"/>
              <a:t> </a:t>
            </a:r>
            <a:r>
              <a:rPr lang="en-US" sz="3200" b="1" u="sng" dirty="0" err="1"/>
              <a:t>Haq’s</a:t>
            </a:r>
            <a:r>
              <a:rPr lang="en-US" sz="3200" b="1" u="sng" dirty="0"/>
              <a:t> Local Government 1979</a:t>
            </a:r>
          </a:p>
          <a:p>
            <a:pPr marL="0" indent="0" algn="ctr">
              <a:buNone/>
            </a:pPr>
            <a:endParaRPr lang="en-US" sz="1800" b="1" u="sng" dirty="0"/>
          </a:p>
          <a:p>
            <a:pPr marL="0" indent="0" algn="ctr">
              <a:buNone/>
            </a:pPr>
            <a:endParaRPr lang="en-US" sz="1800" b="1" u="sng" dirty="0"/>
          </a:p>
          <a:p>
            <a:pPr lvl="0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Local Government Ordinance 1979</a:t>
            </a:r>
          </a:p>
          <a:p>
            <a:pPr lvl="0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LG under the direct control of the military.</a:t>
            </a:r>
          </a:p>
          <a:p>
            <a:pPr lvl="0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LG to legitimize military rule </a:t>
            </a:r>
          </a:p>
          <a:p>
            <a:pPr lvl="0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 constitutional protection to LG</a:t>
            </a:r>
          </a:p>
          <a:p>
            <a:pPr lvl="0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Analysis</a:t>
            </a:r>
          </a:p>
        </p:txBody>
      </p:sp>
    </p:spTree>
    <p:extLst>
      <p:ext uri="{BB962C8B-B14F-4D97-AF65-F5344CB8AC3E}">
        <p14:creationId xmlns:p14="http://schemas.microsoft.com/office/powerpoint/2010/main" val="41145375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4660248"/>
              </p:ext>
            </p:extLst>
          </p:nvPr>
        </p:nvGraphicFramePr>
        <p:xfrm>
          <a:off x="965915" y="862884"/>
          <a:ext cx="8912181" cy="18159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4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79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5320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                                      Provincial Government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6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                </a:t>
                      </a:r>
                      <a:r>
                        <a:rPr lang="en-US" sz="2800" dirty="0">
                          <a:effectLst/>
                        </a:rPr>
                        <a:t>Urban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                Rural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807598"/>
              </p:ext>
            </p:extLst>
          </p:nvPr>
        </p:nvGraphicFramePr>
        <p:xfrm>
          <a:off x="927279" y="2653048"/>
          <a:ext cx="4468970" cy="15197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6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1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1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197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Committee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Municipal Committee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Municipal Corporation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Metropolitan Corporation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534696"/>
              </p:ext>
            </p:extLst>
          </p:nvPr>
        </p:nvGraphicFramePr>
        <p:xfrm>
          <a:off x="5383369" y="2640170"/>
          <a:ext cx="4546241" cy="1558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6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9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583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District Council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Union Councils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3845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2138"/>
          </a:xfrm>
        </p:spPr>
        <p:txBody>
          <a:bodyPr/>
          <a:lstStyle/>
          <a:p>
            <a:pPr algn="ctr"/>
            <a:r>
              <a:rPr lang="en-US" sz="2800" b="1" u="sng" dirty="0"/>
              <a:t>Local Government under Pervez Musharraf’s regime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365162"/>
            <a:ext cx="9483183" cy="488323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Local Government Ordinance (LGO) 2001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Devolution Of Power Plan (5d’s Model)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Overcame The Urban-rural Divide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Removed Hierarchical Relationship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Government Departments Became Accountable To The District Council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District Coordination Officers (</a:t>
            </a:r>
            <a:r>
              <a:rPr lang="en-US" dirty="0" err="1"/>
              <a:t>Dcos</a:t>
            </a:r>
            <a:r>
              <a:rPr lang="en-US" dirty="0"/>
              <a:t>), Were Subordinated To The District </a:t>
            </a:r>
            <a:r>
              <a:rPr lang="en-US" dirty="0" err="1"/>
              <a:t>Nazims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Reserved Seats For Women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Elections On The Non-party Basis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Constitutional Status</a:t>
            </a:r>
          </a:p>
        </p:txBody>
      </p:sp>
    </p:spTree>
    <p:extLst>
      <p:ext uri="{BB962C8B-B14F-4D97-AF65-F5344CB8AC3E}">
        <p14:creationId xmlns:p14="http://schemas.microsoft.com/office/powerpoint/2010/main" val="27660384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Three Tiers:</a:t>
            </a:r>
            <a:endParaRPr lang="en-US" sz="3200" dirty="0"/>
          </a:p>
          <a:p>
            <a:pPr lvl="0"/>
            <a:r>
              <a:rPr lang="en-US" sz="3200" dirty="0"/>
              <a:t>Union Council </a:t>
            </a:r>
          </a:p>
          <a:p>
            <a:pPr lvl="0"/>
            <a:r>
              <a:rPr lang="en-US" sz="3200" dirty="0"/>
              <a:t>Tehsil Council </a:t>
            </a:r>
          </a:p>
          <a:p>
            <a:pPr lvl="0"/>
            <a:r>
              <a:rPr lang="en-US" sz="3200" dirty="0"/>
              <a:t>District Council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5296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73806"/>
          </a:xfrm>
        </p:spPr>
        <p:txBody>
          <a:bodyPr/>
          <a:lstStyle/>
          <a:p>
            <a:pPr algn="ctr"/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LOCAL GOVERNMENTS ACTS OF 2013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1828800"/>
            <a:ext cx="9762185" cy="4597758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18th Amendment to the Constitution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Provinces have different LG Acts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Elections on a party basis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Divisions of tires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Not consistent on the term limits of the local governments across provinces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electoral process also varies across provinces</a:t>
            </a:r>
          </a:p>
        </p:txBody>
      </p:sp>
    </p:spTree>
    <p:extLst>
      <p:ext uri="{BB962C8B-B14F-4D97-AF65-F5344CB8AC3E}">
        <p14:creationId xmlns:p14="http://schemas.microsoft.com/office/powerpoint/2010/main" val="15201783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688" y="2436064"/>
            <a:ext cx="9404723" cy="2200330"/>
          </a:xfrm>
        </p:spPr>
        <p:txBody>
          <a:bodyPr/>
          <a:lstStyle/>
          <a:p>
            <a:pPr algn="ctr"/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Advantages and disadvantages of Local Government And Causes of Failure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72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4159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2" y="2137893"/>
            <a:ext cx="10045520" cy="333562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5400" b="1" u="sng" dirty="0">
                <a:latin typeface="Times New Roman" pitchFamily="18" charset="0"/>
                <a:cs typeface="Times New Roman" pitchFamily="18" charset="0"/>
              </a:rPr>
              <a:t>National Finance Commission (NFC) Award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br>
              <a:rPr lang="en-US" sz="16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					</a:t>
            </a:r>
          </a:p>
          <a:p>
            <a:pPr marL="0" indent="0" algn="ctr"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64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What is NFC Award?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100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206063"/>
            <a:ext cx="11011435" cy="6297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History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Government of Indian Act 1935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Pre-independence Revenue Sharing: Niemeyer Award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(under the 1935 Act)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Post-independence Revenue Sharing: Raisman award (1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April 1952)</a:t>
            </a: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NFC Award Background</a:t>
            </a:r>
          </a:p>
          <a:p>
            <a:pPr marL="1371600" lvl="2" indent="-571500" algn="just">
              <a:buFont typeface="+mj-lt"/>
              <a:buAutoNum type="romanLcPeriod"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Hamood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Ur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Rehman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commission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371600" lvl="2" indent="-571500" algn="just">
              <a:buFont typeface="+mj-lt"/>
              <a:buAutoNum type="roman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Zulfiqar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Ali Bhutto financial award under NFC in 1974</a:t>
            </a:r>
          </a:p>
        </p:txBody>
      </p:sp>
    </p:spTree>
    <p:extLst>
      <p:ext uri="{BB962C8B-B14F-4D97-AF65-F5344CB8AC3E}">
        <p14:creationId xmlns:p14="http://schemas.microsoft.com/office/powerpoint/2010/main" val="2995231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5E102-4B68-B979-511B-AE490823C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1369" y="489397"/>
            <a:ext cx="10234501" cy="5859887"/>
          </a:xfrm>
        </p:spPr>
        <p:txBody>
          <a:bodyPr>
            <a:no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						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SUMMARY</a:t>
            </a:r>
          </a:p>
          <a:p>
            <a:pPr lvl="0"/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Raisman Award 1951	   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Liaqat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Ali Khan (1952)</a:t>
            </a:r>
          </a:p>
          <a:p>
            <a:pPr lvl="0"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First Award     		    		ZA Bhutto</a:t>
            </a:r>
          </a:p>
          <a:p>
            <a:pPr lvl="0"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Second Award 		 	      Zia</a:t>
            </a:r>
          </a:p>
          <a:p>
            <a:pPr lvl="0"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Third Award   		   		Zia</a:t>
            </a:r>
          </a:p>
          <a:p>
            <a:pPr lvl="0"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Fourth Award 		   		Nawaz Sharif</a:t>
            </a:r>
          </a:p>
          <a:p>
            <a:pPr lvl="0"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Fifth Award    		  		Benazir</a:t>
            </a:r>
          </a:p>
          <a:p>
            <a:pPr lvl="0"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Sixth  Award		  		   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Parvaiz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Musharraf</a:t>
            </a:r>
          </a:p>
          <a:p>
            <a:pPr lvl="0"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Seventh  Award				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Yousaf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Raza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Gillani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495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76569-B916-B5E5-17C3-6A63AB08C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3493" y="399245"/>
            <a:ext cx="9144000" cy="5808372"/>
          </a:xfrm>
        </p:spPr>
        <p:txBody>
          <a:bodyPr>
            <a:noAutofit/>
          </a:bodyPr>
          <a:lstStyle/>
          <a:p>
            <a:pPr lvl="6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07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NFC Award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07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NFC Award was signed on 30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December 2009 and legally adopted in 01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July 2010.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Purposes of NFC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Formulate and Implement Economic Policies in the Country.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control financial imbalances and equally manage the financial resources of the federating units.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transfer intergovernmental resources.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implement horizontal and vertical imbalance among the units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404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66" y="1674253"/>
            <a:ext cx="10290219" cy="4868215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NFC Award is a constitutional obligation.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Relevant article of the Constitution of Islamic Republic of Pakistan, 1973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Mandatory for the government to compose NFC Award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Vertical distribution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Horizontally distribution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Provinces redistribute and PFC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3232" y="182262"/>
            <a:ext cx="9404723" cy="848048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Relevant Constitutional Provision: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777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2222</TotalTime>
  <Words>1012</Words>
  <Application>Microsoft Office PowerPoint</Application>
  <PresentationFormat>Widescreen</PresentationFormat>
  <Paragraphs>274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Ion</vt:lpstr>
      <vt:lpstr>           Pakistan Affairs                      (Constitution)</vt:lpstr>
      <vt:lpstr>PowerPoint Presentation</vt:lpstr>
      <vt:lpstr>      LECTURE # 4</vt:lpstr>
      <vt:lpstr>PowerPoint Presentation</vt:lpstr>
      <vt:lpstr>What is NFC Award? </vt:lpstr>
      <vt:lpstr>PowerPoint Presentation</vt:lpstr>
      <vt:lpstr>PowerPoint Presentation</vt:lpstr>
      <vt:lpstr>PowerPoint Presentation</vt:lpstr>
      <vt:lpstr>Relevant Constitutional Provision:</vt:lpstr>
      <vt:lpstr>PowerPoint Presentation</vt:lpstr>
      <vt:lpstr>PowerPoint Presentation</vt:lpstr>
      <vt:lpstr>PowerPoint Presentation</vt:lpstr>
      <vt:lpstr>PowerPoint Presentation</vt:lpstr>
      <vt:lpstr>7th  NFC Award</vt:lpstr>
      <vt:lpstr>PowerPoint Presentation</vt:lpstr>
      <vt:lpstr>JUDICIAL ACTIVISM</vt:lpstr>
      <vt:lpstr>PowerPoint Presentation</vt:lpstr>
      <vt:lpstr>PowerPoint Presentation</vt:lpstr>
      <vt:lpstr>JUDICIAL RESTRAIN ...VS... JUDICIAL ACTIVISM </vt:lpstr>
      <vt:lpstr>PowerPoint Presentation</vt:lpstr>
      <vt:lpstr>PowerPoint Presentation</vt:lpstr>
      <vt:lpstr>PowerPoint Presentation</vt:lpstr>
      <vt:lpstr>Constitutionality of Judicial Activism and its impact on Democratic process in Pakistan </vt:lpstr>
      <vt:lpstr>Merits and demerits  of Judicial Activism  </vt:lpstr>
      <vt:lpstr>LOCAL GOVERNMENT IN PAKISTAN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ZULFIQAR ALI BHUTTO’S REGIME (PPP)</vt:lpstr>
      <vt:lpstr>PowerPoint Presentation</vt:lpstr>
      <vt:lpstr>PowerPoint Presentation</vt:lpstr>
      <vt:lpstr>Local Government under Pervez Musharraf’s regime</vt:lpstr>
      <vt:lpstr>PowerPoint Presentation</vt:lpstr>
      <vt:lpstr>LOCAL GOVERNMENTS ACTS OF 2013 </vt:lpstr>
      <vt:lpstr>Advantages and disadvantages of Local Government And Causes of Failure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Pakistan Affairs                      Constitution</dc:title>
  <dc:creator>BKT</dc:creator>
  <cp:lastModifiedBy>Unknown User</cp:lastModifiedBy>
  <cp:revision>266</cp:revision>
  <dcterms:created xsi:type="dcterms:W3CDTF">2022-11-17T06:41:20Z</dcterms:created>
  <dcterms:modified xsi:type="dcterms:W3CDTF">2023-07-25T12:35:14Z</dcterms:modified>
</cp:coreProperties>
</file>