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404" r:id="rId2"/>
    <p:sldId id="299" r:id="rId3"/>
    <p:sldId id="318" r:id="rId4"/>
    <p:sldId id="288" r:id="rId5"/>
    <p:sldId id="411" r:id="rId6"/>
    <p:sldId id="302" r:id="rId7"/>
    <p:sldId id="405" r:id="rId8"/>
    <p:sldId id="366" r:id="rId9"/>
    <p:sldId id="412" r:id="rId10"/>
    <p:sldId id="333" r:id="rId11"/>
    <p:sldId id="292" r:id="rId12"/>
    <p:sldId id="367" r:id="rId13"/>
    <p:sldId id="368" r:id="rId14"/>
    <p:sldId id="345" r:id="rId15"/>
    <p:sldId id="395" r:id="rId16"/>
    <p:sldId id="268" r:id="rId17"/>
    <p:sldId id="373" r:id="rId18"/>
    <p:sldId id="374" r:id="rId19"/>
    <p:sldId id="375" r:id="rId20"/>
    <p:sldId id="381" r:id="rId21"/>
    <p:sldId id="410" r:id="rId22"/>
    <p:sldId id="398" r:id="rId23"/>
    <p:sldId id="295" r:id="rId24"/>
    <p:sldId id="396" r:id="rId25"/>
    <p:sldId id="350" r:id="rId26"/>
    <p:sldId id="351" r:id="rId27"/>
    <p:sldId id="352" r:id="rId28"/>
    <p:sldId id="353" r:id="rId29"/>
    <p:sldId id="279" r:id="rId30"/>
    <p:sldId id="369" r:id="rId31"/>
    <p:sldId id="309" r:id="rId32"/>
    <p:sldId id="370" r:id="rId33"/>
    <p:sldId id="266" r:id="rId34"/>
    <p:sldId id="399" r:id="rId35"/>
    <p:sldId id="407" r:id="rId36"/>
    <p:sldId id="371" r:id="rId37"/>
    <p:sldId id="372" r:id="rId38"/>
    <p:sldId id="400" r:id="rId39"/>
    <p:sldId id="406" r:id="rId40"/>
    <p:sldId id="401" r:id="rId41"/>
    <p:sldId id="376" r:id="rId42"/>
    <p:sldId id="409" r:id="rId43"/>
    <p:sldId id="402" r:id="rId44"/>
    <p:sldId id="403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167937" y="473656"/>
          <a:ext cx="1597721" cy="814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1191780" y="497499"/>
        <a:ext cx="1550035" cy="766376"/>
      </dsp:txXfrm>
    </dsp:sp>
    <dsp:sp modelId="{84E4E171-EEBC-495D-89EE-3324E80F8595}">
      <dsp:nvSpPr>
        <dsp:cNvPr id="0" name=""/>
        <dsp:cNvSpPr/>
      </dsp:nvSpPr>
      <dsp:spPr>
        <a:xfrm rot="5373852">
          <a:off x="1521290" y="1479471"/>
          <a:ext cx="909192" cy="1192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1617227" y="1620916"/>
        <a:ext cx="715244" cy="636434"/>
      </dsp:txXfrm>
    </dsp:sp>
    <dsp:sp modelId="{6BE71593-EFAA-420A-B34D-1CC408D3F2E7}">
      <dsp:nvSpPr>
        <dsp:cNvPr id="0" name=""/>
        <dsp:cNvSpPr/>
      </dsp:nvSpPr>
      <dsp:spPr>
        <a:xfrm>
          <a:off x="1233365" y="2863300"/>
          <a:ext cx="1503321" cy="827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1257601" y="2887536"/>
        <a:ext cx="1454849" cy="779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166327"/>
            <a:ext cx="9521823" cy="54454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(economy, weapons, etc.)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(Alliances and Partnerships)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attempts at restraining a threatening power through institutional delegitimization –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&amp; institutional)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and Rule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(Germany after WWII)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Armament &amp; Disarmament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(increasing or decreasing military capabilities for BOP)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Decision-making </a:t>
            </a: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Ideology …….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 (Power Distribution)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Concerns and Threat Perceptions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and Domestic Politics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Institutions.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103" y="647115"/>
            <a:ext cx="9495510" cy="66850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FP Decision Making structure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3" y="1492898"/>
            <a:ext cx="9932687" cy="5167210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PM/President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National Security Council/Committee/Commission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Parliament/Congress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Cabinet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Foreign Ministry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Defence &amp; Intelligence Community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Interest Groups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Public opinion</a:t>
            </a:r>
          </a:p>
          <a:p>
            <a:pPr marL="0" lvl="0" indent="0" algn="just">
              <a:buNone/>
            </a:pP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4896F-8681-48A6-8694-97E70523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Decision-Making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054359"/>
            <a:ext cx="9521823" cy="5678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Actor Model (RAM)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the main actor in decision making is rational, and can be relied on to make informed and calculated decisions.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to have complete information for optimized decision-making.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Steps in Decision Making: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Identify the problem, 2 - Define desired objectives, 3 - Evaluate the options and consequences, 4 - Make the most rational decision with maximum benefits and least cost.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Examples: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Putin’s decisions and </a:t>
            </a:r>
            <a:r>
              <a:rPr lang="en-US" sz="2200" dirty="0" err="1">
                <a:solidFill>
                  <a:srgbClr val="FF0000"/>
                </a:solidFill>
              </a:rPr>
              <a:t>WoT</a:t>
            </a:r>
            <a:r>
              <a:rPr lang="en-US" sz="2200" dirty="0">
                <a:solidFill>
                  <a:srgbClr val="FF0000"/>
                </a:solidFill>
              </a:rPr>
              <a:t> entry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6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pPr algn="just"/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Organizational Process Model (OPM)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Views Govt as a mix of powerful organizations working in concert.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SOPs, (authority and command structure) are followed.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Explains the decentralization of responsibilities &amp; Power.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Decisions are made by qualified and professional individuals. </a:t>
            </a:r>
          </a:p>
          <a:p>
            <a:pPr marL="0" indent="0" algn="just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Detonation: PM, PAEC, KRL, GHQ, PIA, PAF, NLC.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59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Bureaucratic Politics Model/Govt Bargain Model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is done by a number of competing entities (organizations).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brings input to the DM process, with its own view of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personal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organizational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interests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Collective decision is contingent upon successful negotiation, bargaining, and compromises among entities.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Players’ positions and priorities matter.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Pakistan’s detonation, Iraq War 2003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 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Political/Diplomatic (public dip, bilateral or multilateral agreements – JCPOA, NATO, EU)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(trade, tariffs, aid, sanctions)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power &amp; interventions (alliances &amp; threats)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narratives (promotion of perspectives, Saddam, Bashar, Taliban)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Non-Government engagement (NGOs &amp; Human Rights)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E378-4ACF-52DB-A881-2AA41EFB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461" y="624110"/>
            <a:ext cx="9657151" cy="64485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Tracks of Diplomacy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06313-AC6E-3327-B213-19691555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11" name="Content Placeholder 10" descr="A diagram of a track&#10;&#10;Description automatically generated">
            <a:extLst>
              <a:ext uri="{FF2B5EF4-FFF2-40B4-BE49-F238E27FC236}">
                <a16:creationId xmlns:a16="http://schemas.microsoft.com/office/drawing/2014/main" id="{A9F914D4-4E7C-9536-C550-A0B6016B8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461" y="1268963"/>
            <a:ext cx="8986191" cy="5350498"/>
          </a:xfrm>
        </p:spPr>
      </p:pic>
    </p:spTree>
    <p:extLst>
      <p:ext uri="{BB962C8B-B14F-4D97-AF65-F5344CB8AC3E}">
        <p14:creationId xmlns:p14="http://schemas.microsoft.com/office/powerpoint/2010/main" val="4250426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Image, Identity problem, a normal rational state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regional development.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(FP starts at home)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unemployment, food security, sectarianism, terrorism, societal harmony, climate, cyber, etc.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Trade &amp; development, attracting FDI, economic diplomacy, innovation, and integration – ASEAN BRICS like.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rights protection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&amp; natural Resources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and security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(India, Afghanistan)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 terrorism and Internal stability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Prosperity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(Economic growth, infra, energy security)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stability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(demo and good gov)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Development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(education and Human dev)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and cultural values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(cultural and religious harmony)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Access to resources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(water, energy, and climate security)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 advancement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(cyber and innovation)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 Border terrorism (Afghan)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Dependence (Addiction)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vulnerability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2111946"/>
              </p:ext>
            </p:extLst>
          </p:nvPr>
        </p:nvGraphicFramePr>
        <p:xfrm>
          <a:off x="6923314" y="1390261"/>
          <a:ext cx="3933597" cy="5167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Party)under Dawood and rise of resistance.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Refugees started entering Pakistan, 1975 abortive coup attempt.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Comrade kills the comrade in October 1979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 Dec 1979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 – a fusion of religion and geopolitics.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in the last phase of the Cold War.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 1988,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 (Appeal</a:t>
            </a: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.. Promise</a:t>
            </a: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),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 and the Taliban govt is toppled,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 2001, and 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US/NATO in Afghanistan till 2021.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Doha Process 2018 - 2021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Return of Taliban 2.O (resilience and failure of Int effort)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6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</a:t>
            </a: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and Pak-EU relations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AA6C-41A5-0FB7-A4EA-1816290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624110"/>
            <a:ext cx="9591836" cy="6635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60A-0455-A0DD-CFCA-F93240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362269"/>
            <a:ext cx="9591836" cy="52158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1950 Afghans raid in Balochistan.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1955, Pak embassy in Kabul, Jalalabad &amp; Qandahar consulates were mob attacked over ONE UNIT. Severance of diplomatic relations.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invasion of Pakistan Sep. 1960-61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Batmalai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Bajaour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infiltration into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 1960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Khyber pass skirmish 1961.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77EA0-EA9B-9CCC-2126-881ECA3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71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b="1" dirty="0">
                <a:solidFill>
                  <a:schemeClr val="tx1"/>
                </a:solidFill>
              </a:rPr>
              <a:t>Military Support: </a:t>
            </a: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Economic Support: </a:t>
            </a:r>
            <a:r>
              <a:rPr lang="en-US" sz="2600" dirty="0">
                <a:solidFill>
                  <a:schemeClr val="tx1"/>
                </a:solidFill>
              </a:rPr>
              <a:t>Welcomed 4 million refugees,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Diplomatic Support:</a:t>
            </a:r>
            <a:r>
              <a:rPr lang="en-US" sz="2600" dirty="0">
                <a:solidFill>
                  <a:schemeClr val="tx1"/>
                </a:solidFill>
              </a:rPr>
              <a:t> Denounced Soviet occupation and helped generate international response against Soviet invasion.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April1988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Support to Afghanistan: </a:t>
            </a:r>
            <a:r>
              <a:rPr lang="en-US" sz="2800" dirty="0">
                <a:solidFill>
                  <a:schemeClr val="tx1"/>
                </a:solidFill>
              </a:rPr>
              <a:t>Peshawar Accord April 1992 for the stability in Afghanistan.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Accord led to interim govt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However, this power sharing didn’t work and civil war broke out.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Afghan infighting gave way to the emergence of the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and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Recognition to Taliban.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Taliban introduced the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Afghanistan becomes the host </a:t>
            </a:r>
            <a:r>
              <a:rPr lang="en-US" sz="2800">
                <a:solidFill>
                  <a:schemeClr val="tx1"/>
                </a:solidFill>
              </a:rPr>
              <a:t>of Al-Qaeda.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7B7C6-741A-6F37-4421-582E697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624110"/>
            <a:ext cx="9685143" cy="67284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controlled Afghanistan in 1997-2001</a:t>
            </a:r>
          </a:p>
        </p:txBody>
      </p:sp>
      <p:pic>
        <p:nvPicPr>
          <p:cNvPr id="7" name="Content Placeholder 6" descr="A map of the middle east">
            <a:extLst>
              <a:ext uri="{FF2B5EF4-FFF2-40B4-BE49-F238E27FC236}">
                <a16:creationId xmlns:a16="http://schemas.microsoft.com/office/drawing/2014/main" id="{F5F9F6FB-65EF-7295-1B9D-5E87B60ED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469" y="1472025"/>
            <a:ext cx="9685143" cy="513632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B026B-DAC8-E63B-DC0E-AB8FE57F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‘Right’ &amp; ‘power’ of a state to govern itself without any   	internal or external interference.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within a territory to ensure ..</a:t>
            </a:r>
            <a:endParaRPr lang="en-US" sz="2400" dirty="0"/>
          </a:p>
          <a:p>
            <a:pPr algn="just"/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control over its territory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make laws,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independently manage its Int/Ext affairs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roots: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Westphalia 1648, ended ‘thirty years war’, and established principles of sovereignty: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Integrity, Political Independence, &amp; Non-interference.</a:t>
            </a:r>
            <a:endParaRPr lang="en-A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indivisible, permanent, &amp; non-transferable.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Rousseau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“Legitimate monopoly over the use of force”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 Weber                                                                                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8"/>
            <a:ext cx="9530038" cy="5317231"/>
          </a:xfrm>
        </p:spPr>
        <p:txBody>
          <a:bodyPr>
            <a:no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-</a:t>
            </a:r>
            <a:r>
              <a:rPr lang="en-US" sz="2600" b="0" i="0" dirty="0">
                <a:solidFill>
                  <a:srgbClr val="212529"/>
                </a:solidFill>
                <a:effectLst/>
              </a:rPr>
              <a:t> attacks rose to 28% in 2022 and 79% in 2023.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to Central Asia increased since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Pakistan’s exports increased 75% in 2024, and imports decreased 8%.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A87A-6DAF-38BF-4298-E76D8E98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539713"/>
          </a:xfrm>
        </p:spPr>
        <p:txBody>
          <a:bodyPr>
            <a:normAutofit/>
          </a:bodyPr>
          <a:lstStyle/>
          <a:p>
            <a:r>
              <a:rPr lang="en-US" sz="2800" b="1" dirty="0"/>
              <a:t>Why is there no peace &amp; stability in Afghanistan?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95DE-36BF-9521-3F2E-DF85FCB85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147" y="1306286"/>
            <a:ext cx="9722465" cy="5337110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strong central authority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Int. &amp;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 Afghanistan),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ower struggles - security dilemmas,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Strategic location – attracted regional and global powers.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Weak institutions,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economic development,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and limited int. cooperation.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 (ethnic, religious) exploited by external actors, culture, and historical narratives in shaping Afghanistan's conflict.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63039-3D98-8A41-68E1-4BE3A6D5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730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 relations: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sovereignty (cross-border, TTP,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Shared economic vision (bilateral trade and connectivity to CARs).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Forget, learn, and move into the future.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 – religious diplomacy.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with meaningful action against TTP, inclusive government &amp; women’s rights.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find ways to engage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friends (guarantors).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654185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278295"/>
            <a:ext cx="9632269" cy="534087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Realism</a:t>
            </a:r>
            <a:r>
              <a:rPr lang="en-US" sz="2800" dirty="0">
                <a:solidFill>
                  <a:schemeClr val="tx1"/>
                </a:solidFill>
              </a:rPr>
              <a:t>: Sovereignty is absolute, states prioritize their national interest and security in an anarchic system.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Liberalism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Sovereignty is flexible, states cooperate through int. institutions – </a:t>
            </a:r>
            <a:r>
              <a:rPr lang="en-US" sz="2800" dirty="0">
                <a:solidFill>
                  <a:srgbClr val="FF0000"/>
                </a:solidFill>
              </a:rPr>
              <a:t>sharing sovereignty to address global challenges.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Constructivism</a:t>
            </a:r>
            <a:r>
              <a:rPr lang="en-US" sz="2800" dirty="0">
                <a:solidFill>
                  <a:schemeClr val="tx1"/>
                </a:solidFill>
              </a:rPr>
              <a:t>: Sovereignty is socially constructed, shaped by states through int. norms, identities, and practices.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39778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Aspirations or goals of a state in maintaining its </a:t>
            </a:r>
            <a:r>
              <a:rPr lang="en-US" sz="2800" u="sng" dirty="0">
                <a:solidFill>
                  <a:schemeClr val="tx1"/>
                </a:solidFill>
              </a:rPr>
              <a:t>sovereignty, security, and economic well-being </a:t>
            </a:r>
            <a:r>
              <a:rPr lang="en-US" sz="2800" dirty="0">
                <a:solidFill>
                  <a:schemeClr val="tx1"/>
                </a:solidFill>
              </a:rPr>
              <a:t>In its interaction with other states/actors in Int. arena.</a:t>
            </a:r>
            <a:endParaRPr lang="en-US" sz="2700" dirty="0">
              <a:solidFill>
                <a:schemeClr val="tx1"/>
              </a:solidFill>
            </a:endParaRP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It represents the </a:t>
            </a:r>
            <a:r>
              <a:rPr lang="en-US" sz="2700" u="sng" dirty="0">
                <a:solidFill>
                  <a:schemeClr val="tx1"/>
                </a:solidFill>
              </a:rPr>
              <a:t>priorities and aspirations</a:t>
            </a:r>
            <a:r>
              <a:rPr lang="en-US" sz="2700" dirty="0">
                <a:solidFill>
                  <a:schemeClr val="tx1"/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China, Russia, Ukraine,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Core/vital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(territorial integrity, sovereignty, and national security) 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ideology, political system, etc.)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Power: </a:t>
            </a:r>
            <a:r>
              <a:rPr lang="en-US" sz="2800" dirty="0">
                <a:solidFill>
                  <a:schemeClr val="tx1"/>
                </a:solidFill>
              </a:rPr>
              <a:t>ability to influence others. </a:t>
            </a:r>
            <a:r>
              <a:rPr lang="en-US" sz="2800" b="1" dirty="0">
                <a:solidFill>
                  <a:schemeClr val="tx1"/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BOP refers to the distribution of power among states in the system (regional or international).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is significant in maintaining stability and preventing domination by any single power. </a:t>
            </a:r>
            <a:r>
              <a:rPr lang="en-US" sz="2800" b="1" dirty="0">
                <a:solidFill>
                  <a:schemeClr val="tx1"/>
                </a:solidFill>
              </a:rPr>
              <a:t>H.  Morgenthau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“Tendency of states to balance against potential threats to their security or power.”  </a:t>
            </a:r>
            <a:r>
              <a:rPr lang="en-US" sz="2800" b="1" dirty="0">
                <a:solidFill>
                  <a:schemeClr val="tx1"/>
                </a:solidFill>
              </a:rPr>
              <a:t>Kenneth Waltz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“States are power-seekers and strive to maximize their relative power to prevent any other state from achieving hegemony.                       </a:t>
            </a:r>
            <a:r>
              <a:rPr lang="en-US" sz="2800" b="1" dirty="0">
                <a:solidFill>
                  <a:schemeClr val="tx1"/>
                </a:solidFill>
              </a:rPr>
              <a:t>J. Mearsheimer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7CFE5-080E-FA8E-52C6-F1E2F13F0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347F-C210-72BD-6411-FBBACE493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Principles of BOP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45AF-21B0-DB24-D99A-1CDD190DE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Distribution of power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(power is distributed to avoid domination) 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Self-Help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(states act for their interests and seek to enhance their security by balancing against the powerful states) 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Equilibrium &amp; alliances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(through military buildups and alliances states maintain the balance)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7EE84-0930-5919-E6E3-25553132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076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19127</TotalTime>
  <Words>3170</Words>
  <Application>Microsoft Office PowerPoint</Application>
  <PresentationFormat>Widescreen</PresentationFormat>
  <Paragraphs>365</Paragraphs>
  <Slides>44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Aptos</vt:lpstr>
      <vt:lpstr>Arial</vt:lpstr>
      <vt:lpstr>Calibri</vt:lpstr>
      <vt:lpstr>Century Gothic</vt:lpstr>
      <vt:lpstr>Courier New</vt:lpstr>
      <vt:lpstr>Symbol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 Sovereignty</vt:lpstr>
      <vt:lpstr>  National Interest</vt:lpstr>
      <vt:lpstr>PowerPoint Presentation</vt:lpstr>
      <vt:lpstr>Balance of Power (an even distribution of power)</vt:lpstr>
      <vt:lpstr>Principles of BOP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Permanent and Variables in FP DM</vt:lpstr>
      <vt:lpstr>  FP Decision Making structure</vt:lpstr>
      <vt:lpstr>Foreign Policy Decision-Making Models</vt:lpstr>
      <vt:lpstr>  Organizational Process Model (OPM)</vt:lpstr>
      <vt:lpstr>  Bureaucratic Politics Model/Govt Bargain Model</vt:lpstr>
      <vt:lpstr>Implementation of Foreign Policy </vt:lpstr>
      <vt:lpstr>Tracks of Diplomacy </vt:lpstr>
      <vt:lpstr>PowerPoint Presentation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PowerPoint Presentation</vt:lpstr>
      <vt:lpstr>Second Phase: 1979 to 1989</vt:lpstr>
      <vt:lpstr>  Third Phase 1989-1994</vt:lpstr>
      <vt:lpstr>  Fourth Phase: 1996 to 2001</vt:lpstr>
      <vt:lpstr>Taliban controlled Afghanistan in 1997-2001</vt:lpstr>
      <vt:lpstr>  Fifth Phase: 2001 to 2021</vt:lpstr>
      <vt:lpstr>  Latest Phase: Afghanistan under Taliban 2.O </vt:lpstr>
      <vt:lpstr>Why is there no peace &amp; stability in Afghanistan?</vt:lpstr>
      <vt:lpstr> Pak-Afghan relations: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676</cp:revision>
  <cp:lastPrinted>2022-11-28T11:55:32Z</cp:lastPrinted>
  <dcterms:created xsi:type="dcterms:W3CDTF">2016-02-14T04:35:29Z</dcterms:created>
  <dcterms:modified xsi:type="dcterms:W3CDTF">2024-12-17T13:00:39Z</dcterms:modified>
</cp:coreProperties>
</file>