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57" r:id="rId3"/>
    <p:sldId id="278" r:id="rId4"/>
    <p:sldId id="258" r:id="rId5"/>
    <p:sldId id="259" r:id="rId6"/>
    <p:sldId id="260" r:id="rId7"/>
    <p:sldId id="261" r:id="rId8"/>
    <p:sldId id="262" r:id="rId9"/>
    <p:sldId id="274" r:id="rId10"/>
    <p:sldId id="275" r:id="rId11"/>
    <p:sldId id="276" r:id="rId12"/>
    <p:sldId id="263" r:id="rId13"/>
    <p:sldId id="264" r:id="rId14"/>
    <p:sldId id="265" r:id="rId15"/>
    <p:sldId id="277" r:id="rId16"/>
    <p:sldId id="266" r:id="rId17"/>
    <p:sldId id="267" r:id="rId18"/>
    <p:sldId id="268" r:id="rId19"/>
    <p:sldId id="270" r:id="rId20"/>
    <p:sldId id="269" r:id="rId21"/>
    <p:sldId id="271" r:id="rId22"/>
    <p:sldId id="272" r:id="rId23"/>
    <p:sldId id="273"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87C52F-D759-6840-AFE8-6556A4F17CB3}" v="1" dt="2023-07-05T01:04:56.7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44" autoAdjust="0"/>
    <p:restoredTop sz="94660"/>
  </p:normalViewPr>
  <p:slideViewPr>
    <p:cSldViewPr snapToGrid="0">
      <p:cViewPr varScale="1">
        <p:scale>
          <a:sx n="126" d="100"/>
          <a:sy n="126" d="100"/>
        </p:scale>
        <p:origin x="216"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ubakar Ilyas" userId="08e58344d610965c" providerId="LiveId" clId="{9885D53A-112C-284A-BA33-A66A3A4042E6}"/>
    <pc:docChg chg="custSel modSld">
      <pc:chgData name="Abubakar Ilyas" userId="08e58344d610965c" providerId="LiveId" clId="{9885D53A-112C-284A-BA33-A66A3A4042E6}" dt="2022-11-29T13:45:56.427" v="16" actId="5793"/>
      <pc:docMkLst>
        <pc:docMk/>
      </pc:docMkLst>
      <pc:sldChg chg="modSp mod">
        <pc:chgData name="Abubakar Ilyas" userId="08e58344d610965c" providerId="LiveId" clId="{9885D53A-112C-284A-BA33-A66A3A4042E6}" dt="2022-11-29T13:45:56.427" v="16" actId="5793"/>
        <pc:sldMkLst>
          <pc:docMk/>
          <pc:sldMk cId="3133697445" sldId="262"/>
        </pc:sldMkLst>
        <pc:spChg chg="mod">
          <ac:chgData name="Abubakar Ilyas" userId="08e58344d610965c" providerId="LiveId" clId="{9885D53A-112C-284A-BA33-A66A3A4042E6}" dt="2022-11-29T13:45:56.427" v="16" actId="5793"/>
          <ac:spMkLst>
            <pc:docMk/>
            <pc:sldMk cId="3133697445" sldId="262"/>
            <ac:spMk id="3" creationId="{00000000-0000-0000-0000-000000000000}"/>
          </ac:spMkLst>
        </pc:spChg>
      </pc:sldChg>
    </pc:docChg>
  </pc:docChgLst>
  <pc:docChgLst>
    <pc:chgData name="Abubakar Ilyas" userId="08e58344d610965c" providerId="LiveId" clId="{9E87C52F-D759-6840-AFE8-6556A4F17CB3}"/>
    <pc:docChg chg="undo custSel addSld delSld modSld">
      <pc:chgData name="Abubakar Ilyas" userId="08e58344d610965c" providerId="LiveId" clId="{9E87C52F-D759-6840-AFE8-6556A4F17CB3}" dt="2023-07-05T01:25:13.072" v="725" actId="33524"/>
      <pc:docMkLst>
        <pc:docMk/>
      </pc:docMkLst>
      <pc:sldChg chg="modSp mod">
        <pc:chgData name="Abubakar Ilyas" userId="08e58344d610965c" providerId="LiveId" clId="{9E87C52F-D759-6840-AFE8-6556A4F17CB3}" dt="2023-07-05T01:24:46.098" v="719" actId="14100"/>
        <pc:sldMkLst>
          <pc:docMk/>
          <pc:sldMk cId="873330234" sldId="257"/>
        </pc:sldMkLst>
        <pc:spChg chg="mod">
          <ac:chgData name="Abubakar Ilyas" userId="08e58344d610965c" providerId="LiveId" clId="{9E87C52F-D759-6840-AFE8-6556A4F17CB3}" dt="2023-07-05T01:24:46.098" v="719" actId="14100"/>
          <ac:spMkLst>
            <pc:docMk/>
            <pc:sldMk cId="873330234" sldId="257"/>
            <ac:spMk id="3" creationId="{00000000-0000-0000-0000-000000000000}"/>
          </ac:spMkLst>
        </pc:spChg>
      </pc:sldChg>
      <pc:sldChg chg="modSp mod">
        <pc:chgData name="Abubakar Ilyas" userId="08e58344d610965c" providerId="LiveId" clId="{9E87C52F-D759-6840-AFE8-6556A4F17CB3}" dt="2023-07-05T01:25:13.072" v="725" actId="33524"/>
        <pc:sldMkLst>
          <pc:docMk/>
          <pc:sldMk cId="3916922232" sldId="258"/>
        </pc:sldMkLst>
        <pc:spChg chg="mod">
          <ac:chgData name="Abubakar Ilyas" userId="08e58344d610965c" providerId="LiveId" clId="{9E87C52F-D759-6840-AFE8-6556A4F17CB3}" dt="2023-07-05T01:25:13.072" v="725" actId="33524"/>
          <ac:spMkLst>
            <pc:docMk/>
            <pc:sldMk cId="3916922232" sldId="258"/>
            <ac:spMk id="3" creationId="{00000000-0000-0000-0000-000000000000}"/>
          </ac:spMkLst>
        </pc:spChg>
      </pc:sldChg>
      <pc:sldChg chg="modSp mod">
        <pc:chgData name="Abubakar Ilyas" userId="08e58344d610965c" providerId="LiveId" clId="{9E87C52F-D759-6840-AFE8-6556A4F17CB3}" dt="2023-07-05T00:58:39.208" v="89" actId="20577"/>
        <pc:sldMkLst>
          <pc:docMk/>
          <pc:sldMk cId="176767180" sldId="260"/>
        </pc:sldMkLst>
        <pc:spChg chg="mod">
          <ac:chgData name="Abubakar Ilyas" userId="08e58344d610965c" providerId="LiveId" clId="{9E87C52F-D759-6840-AFE8-6556A4F17CB3}" dt="2023-07-05T00:58:39.208" v="89" actId="20577"/>
          <ac:spMkLst>
            <pc:docMk/>
            <pc:sldMk cId="176767180" sldId="260"/>
            <ac:spMk id="3" creationId="{00000000-0000-0000-0000-000000000000}"/>
          </ac:spMkLst>
        </pc:spChg>
      </pc:sldChg>
      <pc:sldChg chg="modSp mod">
        <pc:chgData name="Abubakar Ilyas" userId="08e58344d610965c" providerId="LiveId" clId="{9E87C52F-D759-6840-AFE8-6556A4F17CB3}" dt="2023-07-05T00:58:59.156" v="92" actId="114"/>
        <pc:sldMkLst>
          <pc:docMk/>
          <pc:sldMk cId="2765024791" sldId="261"/>
        </pc:sldMkLst>
        <pc:spChg chg="mod">
          <ac:chgData name="Abubakar Ilyas" userId="08e58344d610965c" providerId="LiveId" clId="{9E87C52F-D759-6840-AFE8-6556A4F17CB3}" dt="2023-07-05T00:58:59.156" v="92" actId="114"/>
          <ac:spMkLst>
            <pc:docMk/>
            <pc:sldMk cId="2765024791" sldId="261"/>
            <ac:spMk id="3" creationId="{00000000-0000-0000-0000-000000000000}"/>
          </ac:spMkLst>
        </pc:spChg>
      </pc:sldChg>
      <pc:sldChg chg="modSp mod">
        <pc:chgData name="Abubakar Ilyas" userId="08e58344d610965c" providerId="LiveId" clId="{9E87C52F-D759-6840-AFE8-6556A4F17CB3}" dt="2023-07-05T01:02:14.247" v="216" actId="12"/>
        <pc:sldMkLst>
          <pc:docMk/>
          <pc:sldMk cId="3133697445" sldId="262"/>
        </pc:sldMkLst>
        <pc:spChg chg="mod">
          <ac:chgData name="Abubakar Ilyas" userId="08e58344d610965c" providerId="LiveId" clId="{9E87C52F-D759-6840-AFE8-6556A4F17CB3}" dt="2023-07-05T01:02:14.247" v="216" actId="12"/>
          <ac:spMkLst>
            <pc:docMk/>
            <pc:sldMk cId="3133697445" sldId="262"/>
            <ac:spMk id="3" creationId="{00000000-0000-0000-0000-000000000000}"/>
          </ac:spMkLst>
        </pc:spChg>
      </pc:sldChg>
      <pc:sldChg chg="modSp mod">
        <pc:chgData name="Abubakar Ilyas" userId="08e58344d610965c" providerId="LiveId" clId="{9E87C52F-D759-6840-AFE8-6556A4F17CB3}" dt="2023-07-05T01:05:43.679" v="373" actId="27636"/>
        <pc:sldMkLst>
          <pc:docMk/>
          <pc:sldMk cId="1201782880" sldId="265"/>
        </pc:sldMkLst>
        <pc:spChg chg="mod">
          <ac:chgData name="Abubakar Ilyas" userId="08e58344d610965c" providerId="LiveId" clId="{9E87C52F-D759-6840-AFE8-6556A4F17CB3}" dt="2023-07-05T01:05:43.679" v="373" actId="27636"/>
          <ac:spMkLst>
            <pc:docMk/>
            <pc:sldMk cId="1201782880" sldId="265"/>
            <ac:spMk id="3" creationId="{00000000-0000-0000-0000-000000000000}"/>
          </ac:spMkLst>
        </pc:spChg>
      </pc:sldChg>
      <pc:sldChg chg="modSp mod">
        <pc:chgData name="Abubakar Ilyas" userId="08e58344d610965c" providerId="LiveId" clId="{9E87C52F-D759-6840-AFE8-6556A4F17CB3}" dt="2023-07-05T01:04:39.514" v="354" actId="27636"/>
        <pc:sldMkLst>
          <pc:docMk/>
          <pc:sldMk cId="99934821" sldId="276"/>
        </pc:sldMkLst>
        <pc:spChg chg="mod">
          <ac:chgData name="Abubakar Ilyas" userId="08e58344d610965c" providerId="LiveId" clId="{9E87C52F-D759-6840-AFE8-6556A4F17CB3}" dt="2023-07-05T01:04:39.514" v="354" actId="27636"/>
          <ac:spMkLst>
            <pc:docMk/>
            <pc:sldMk cId="99934821" sldId="276"/>
            <ac:spMk id="3" creationId="{00000000-0000-0000-0000-000000000000}"/>
          </ac:spMkLst>
        </pc:spChg>
      </pc:sldChg>
      <pc:sldChg chg="del">
        <pc:chgData name="Abubakar Ilyas" userId="08e58344d610965c" providerId="LiveId" clId="{9E87C52F-D759-6840-AFE8-6556A4F17CB3}" dt="2023-07-05T01:04:47.009" v="355" actId="2696"/>
        <pc:sldMkLst>
          <pc:docMk/>
          <pc:sldMk cId="2905819283" sldId="277"/>
        </pc:sldMkLst>
      </pc:sldChg>
      <pc:sldChg chg="modSp add mod">
        <pc:chgData name="Abubakar Ilyas" userId="08e58344d610965c" providerId="LiveId" clId="{9E87C52F-D759-6840-AFE8-6556A4F17CB3}" dt="2023-07-05T01:07:46.540" v="601" actId="20577"/>
        <pc:sldMkLst>
          <pc:docMk/>
          <pc:sldMk cId="3675935401" sldId="277"/>
        </pc:sldMkLst>
        <pc:spChg chg="mod">
          <ac:chgData name="Abubakar Ilyas" userId="08e58344d610965c" providerId="LiveId" clId="{9E87C52F-D759-6840-AFE8-6556A4F17CB3}" dt="2023-07-05T01:07:46.540" v="601" actId="20577"/>
          <ac:spMkLst>
            <pc:docMk/>
            <pc:sldMk cId="3675935401" sldId="277"/>
            <ac:spMk id="3" creationId="{00000000-0000-0000-0000-000000000000}"/>
          </ac:spMkLst>
        </pc:spChg>
      </pc:sldChg>
      <pc:sldChg chg="modSp add mod">
        <pc:chgData name="Abubakar Ilyas" userId="08e58344d610965c" providerId="LiveId" clId="{9E87C52F-D759-6840-AFE8-6556A4F17CB3}" dt="2023-07-05T01:24:52.890" v="723" actId="20577"/>
        <pc:sldMkLst>
          <pc:docMk/>
          <pc:sldMk cId="2653474576" sldId="278"/>
        </pc:sldMkLst>
        <pc:spChg chg="mod">
          <ac:chgData name="Abubakar Ilyas" userId="08e58344d610965c" providerId="LiveId" clId="{9E87C52F-D759-6840-AFE8-6556A4F17CB3}" dt="2023-07-05T01:24:52.890" v="723" actId="20577"/>
          <ac:spMkLst>
            <pc:docMk/>
            <pc:sldMk cId="2653474576" sldId="278"/>
            <ac:spMk id="3" creationId="{00000000-0000-0000-0000-000000000000}"/>
          </ac:spMkLst>
        </pc:spChg>
      </pc:sldChg>
    </pc:docChg>
  </pc:docChgLst>
  <pc:docChgLst>
    <pc:chgData name="Abubakar Ilyas" userId="08e58344d610965c" providerId="LiveId" clId="{5C059F2D-64AD-D64D-B7CD-A5DA867FEA0E}"/>
    <pc:docChg chg="modSld">
      <pc:chgData name="Abubakar Ilyas" userId="08e58344d610965c" providerId="LiveId" clId="{5C059F2D-64AD-D64D-B7CD-A5DA867FEA0E}" dt="2023-03-14T13:31:22.810" v="0" actId="20577"/>
      <pc:docMkLst>
        <pc:docMk/>
      </pc:docMkLst>
      <pc:sldChg chg="modSp mod">
        <pc:chgData name="Abubakar Ilyas" userId="08e58344d610965c" providerId="LiveId" clId="{5C059F2D-64AD-D64D-B7CD-A5DA867FEA0E}" dt="2023-03-14T13:31:22.810" v="0" actId="20577"/>
        <pc:sldMkLst>
          <pc:docMk/>
          <pc:sldMk cId="873330234" sldId="257"/>
        </pc:sldMkLst>
        <pc:spChg chg="mod">
          <ac:chgData name="Abubakar Ilyas" userId="08e58344d610965c" providerId="LiveId" clId="{5C059F2D-64AD-D64D-B7CD-A5DA867FEA0E}" dt="2023-03-14T13:31:22.810" v="0" actId="20577"/>
          <ac:spMkLst>
            <pc:docMk/>
            <pc:sldMk cId="873330234" sldId="257"/>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6240873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471960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9230874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939348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8903364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9129319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826438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212026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2931279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953882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761845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490167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998825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644382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485993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3175606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7/5/23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5881440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73303" y="721217"/>
            <a:ext cx="8915399" cy="1481070"/>
          </a:xfrm>
        </p:spPr>
        <p:txBody>
          <a:bodyPr>
            <a:normAutofit fontScale="90000"/>
          </a:bodyPr>
          <a:lstStyle/>
          <a:p>
            <a:pPr algn="ctr"/>
            <a:r>
              <a:rPr lang="en-US" dirty="0">
                <a:latin typeface="Arial" panose="020B0604020202020204" pitchFamily="34" charset="0"/>
                <a:cs typeface="Arial" panose="020B0604020202020204" pitchFamily="34" charset="0"/>
              </a:rPr>
              <a:t>Section 2</a:t>
            </a:r>
            <a:br>
              <a:rPr lang="en-US" dirty="0">
                <a:latin typeface="Arial" panose="020B0604020202020204" pitchFamily="34" charset="0"/>
                <a:cs typeface="Arial" panose="020B0604020202020204" pitchFamily="34" charset="0"/>
              </a:rPr>
            </a:br>
            <a:r>
              <a:rPr lang="en-US" dirty="0" err="1">
                <a:latin typeface="Arial" panose="020B0604020202020204" pitchFamily="34" charset="0"/>
                <a:cs typeface="Arial" panose="020B0604020202020204" pitchFamily="34" charset="0"/>
              </a:rPr>
              <a:t>Seerah</a:t>
            </a:r>
            <a:r>
              <a:rPr lang="en-US" dirty="0">
                <a:latin typeface="Arial" panose="020B0604020202020204" pitchFamily="34" charset="0"/>
                <a:cs typeface="Arial" panose="020B0604020202020204" pitchFamily="34" charset="0"/>
              </a:rPr>
              <a:t> of the Prophet (SAW)</a:t>
            </a:r>
            <a:endParaRPr lang="en-GB"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589213" y="3361387"/>
            <a:ext cx="8915399" cy="3296990"/>
          </a:xfrm>
        </p:spPr>
        <p:txBody>
          <a:bodyPr>
            <a:normAutofit/>
          </a:bodyPr>
          <a:lstStyle/>
          <a:p>
            <a:r>
              <a:rPr lang="en-US" sz="2400" b="1" dirty="0">
                <a:latin typeface="Arial" panose="020B0604020202020204" pitchFamily="34" charset="0"/>
                <a:cs typeface="Arial" panose="020B0604020202020204" pitchFamily="34" charset="0"/>
              </a:rPr>
              <a:t>Prophet Muhammad (SAW) as a role model for;</a:t>
            </a:r>
          </a:p>
          <a:p>
            <a:pPr marL="342900" indent="-342900">
              <a:buAutoNum type="arabicPeriod"/>
            </a:pPr>
            <a:r>
              <a:rPr lang="en-US" sz="2400" b="1" dirty="0">
                <a:latin typeface="Arial" panose="020B0604020202020204" pitchFamily="34" charset="0"/>
                <a:cs typeface="Arial" panose="020B0604020202020204" pitchFamily="34" charset="0"/>
              </a:rPr>
              <a:t>Individual</a:t>
            </a:r>
          </a:p>
          <a:p>
            <a:pPr marL="342900" indent="-342900">
              <a:buAutoNum type="arabicPeriod"/>
            </a:pPr>
            <a:r>
              <a:rPr lang="en-US" sz="2400" b="1" dirty="0">
                <a:latin typeface="Arial" panose="020B0604020202020204" pitchFamily="34" charset="0"/>
                <a:cs typeface="Arial" panose="020B0604020202020204" pitchFamily="34" charset="0"/>
              </a:rPr>
              <a:t>Educator</a:t>
            </a:r>
          </a:p>
          <a:p>
            <a:pPr marL="342900" indent="-342900">
              <a:buAutoNum type="arabicPeriod"/>
            </a:pPr>
            <a:r>
              <a:rPr lang="en-US" sz="2400" b="1" dirty="0">
                <a:latin typeface="Arial" panose="020B0604020202020204" pitchFamily="34" charset="0"/>
                <a:cs typeface="Arial" panose="020B0604020202020204" pitchFamily="34" charset="0"/>
              </a:rPr>
              <a:t>Military Strategist</a:t>
            </a:r>
          </a:p>
          <a:p>
            <a:pPr marL="342900" indent="-342900">
              <a:buAutoNum type="arabicPeriod"/>
            </a:pPr>
            <a:r>
              <a:rPr lang="en-US" sz="2400" b="1" dirty="0">
                <a:latin typeface="Arial" panose="020B0604020202020204" pitchFamily="34" charset="0"/>
                <a:cs typeface="Arial" panose="020B0604020202020204" pitchFamily="34" charset="0"/>
              </a:rPr>
              <a:t>Diplomat</a:t>
            </a:r>
          </a:p>
          <a:p>
            <a:pPr marL="342900" indent="-342900">
              <a:buAutoNum type="arabicPeriod"/>
            </a:pPr>
            <a:r>
              <a:rPr lang="en-US" sz="2400" b="1" dirty="0">
                <a:latin typeface="Arial" panose="020B0604020202020204" pitchFamily="34" charset="0"/>
                <a:cs typeface="Arial" panose="020B0604020202020204" pitchFamily="34" charset="0"/>
              </a:rPr>
              <a:t>Peace Maker</a:t>
            </a:r>
          </a:p>
          <a:p>
            <a:pPr marL="342900" indent="-342900">
              <a:buAutoNum type="arabicPeriod"/>
            </a:pPr>
            <a:endParaRPr lang="en-US" dirty="0">
              <a:latin typeface="Arial" panose="020B0604020202020204" pitchFamily="34" charset="0"/>
              <a:cs typeface="Arial" panose="020B0604020202020204" pitchFamily="34" charset="0"/>
            </a:endParaRPr>
          </a:p>
          <a:p>
            <a:pPr marL="342900" indent="-342900">
              <a:buAutoNum type="arabicPeriod"/>
            </a:pPr>
            <a:endParaRPr lang="en-GB" dirty="0"/>
          </a:p>
        </p:txBody>
      </p:sp>
    </p:spTree>
    <p:extLst>
      <p:ext uri="{BB962C8B-B14F-4D97-AF65-F5344CB8AC3E}">
        <p14:creationId xmlns:p14="http://schemas.microsoft.com/office/powerpoint/2010/main" val="185691143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9561" y="631065"/>
            <a:ext cx="9362940" cy="5924281"/>
          </a:xfrm>
        </p:spPr>
        <p:txBody>
          <a:bodyPr>
            <a:normAutofit lnSpcReduction="10000"/>
          </a:bodyPr>
          <a:lstStyle/>
          <a:p>
            <a:pPr marL="0" indent="0">
              <a:buNone/>
            </a:pPr>
            <a:r>
              <a:rPr lang="en-US" b="1" dirty="0">
                <a:latin typeface="Arial" panose="020B0604020202020204" pitchFamily="34" charset="0"/>
                <a:cs typeface="Arial" panose="020B0604020202020204" pitchFamily="34" charset="0"/>
              </a:rPr>
              <a:t>4. Encouraged Physical Knowledge</a:t>
            </a:r>
          </a:p>
          <a:p>
            <a:pPr>
              <a:buFontTx/>
              <a:buChar char="-"/>
            </a:pPr>
            <a:r>
              <a:rPr lang="en-US" dirty="0">
                <a:latin typeface="Arial" panose="020B0604020202020204" pitchFamily="34" charset="0"/>
                <a:cs typeface="Arial" panose="020B0604020202020204" pitchFamily="34" charset="0"/>
              </a:rPr>
              <a:t>Swimming, archery, horse riding</a:t>
            </a:r>
          </a:p>
          <a:p>
            <a:pPr>
              <a:buFontTx/>
              <a:buChar char="-"/>
            </a:pPr>
            <a:r>
              <a:rPr lang="en-US" dirty="0">
                <a:latin typeface="Arial" panose="020B0604020202020204" pitchFamily="34" charset="0"/>
                <a:cs typeface="Arial" panose="020B0604020202020204" pitchFamily="34" charset="0"/>
              </a:rPr>
              <a:t>Kids used to wrestle in front of him</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The stronger believer is better and more beloved to Allah than the weak believer, although both are good.” </a:t>
            </a:r>
            <a:r>
              <a:rPr lang="en-US" dirty="0">
                <a:latin typeface="Arial" panose="020B0604020202020204" pitchFamily="34" charset="0"/>
                <a:cs typeface="Arial" panose="020B0604020202020204" pitchFamily="34" charset="0"/>
              </a:rPr>
              <a:t>(Ibn Maajah)</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Taught Manners &amp; Etiquettes</a:t>
            </a:r>
          </a:p>
          <a:p>
            <a:pPr marL="0" indent="0">
              <a:buNone/>
            </a:pPr>
            <a:r>
              <a:rPr lang="en-US" dirty="0">
                <a:latin typeface="Arial" panose="020B0604020202020204" pitchFamily="34" charset="0"/>
                <a:cs typeface="Arial" panose="020B0604020202020204" pitchFamily="34" charset="0"/>
              </a:rPr>
              <a:t>“</a:t>
            </a:r>
            <a:r>
              <a:rPr lang="en-GB" i="1" dirty="0">
                <a:latin typeface="Arial" panose="020B0604020202020204" pitchFamily="34" charset="0"/>
                <a:cs typeface="Arial" panose="020B0604020202020204" pitchFamily="34" charset="0"/>
              </a:rPr>
              <a:t>Umar bin Abi </a:t>
            </a:r>
            <a:r>
              <a:rPr lang="en-GB" i="1" dirty="0" err="1">
                <a:latin typeface="Arial" panose="020B0604020202020204" pitchFamily="34" charset="0"/>
                <a:cs typeface="Arial" panose="020B0604020202020204" pitchFamily="34" charset="0"/>
              </a:rPr>
              <a:t>Salama</a:t>
            </a:r>
            <a:r>
              <a:rPr lang="en-GB" i="1" dirty="0">
                <a:latin typeface="Arial" panose="020B0604020202020204" pitchFamily="34" charset="0"/>
                <a:cs typeface="Arial" panose="020B0604020202020204" pitchFamily="34" charset="0"/>
              </a:rPr>
              <a:t> says</a:t>
            </a:r>
            <a:r>
              <a:rPr lang="en-GB" b="1" i="1" dirty="0">
                <a:latin typeface="Arial" panose="020B0604020202020204" pitchFamily="34" charset="0"/>
                <a:cs typeface="Arial" panose="020B0604020202020204" pitchFamily="34" charset="0"/>
              </a:rPr>
              <a:t>: </a:t>
            </a:r>
            <a:r>
              <a:rPr lang="en-GB" i="1" dirty="0">
                <a:latin typeface="Arial" panose="020B0604020202020204" pitchFamily="34" charset="0"/>
                <a:cs typeface="Arial" panose="020B0604020202020204" pitchFamily="34" charset="0"/>
              </a:rPr>
              <a:t>I was a boy under the care of Allah's Messenger</a:t>
            </a:r>
            <a:r>
              <a:rPr lang="ar-SA" i="1" dirty="0">
                <a:latin typeface="Arial" panose="020B0604020202020204" pitchFamily="34" charset="0"/>
                <a:cs typeface="Arial" panose="020B0604020202020204" pitchFamily="34" charset="0"/>
              </a:rPr>
              <a:t> </a:t>
            </a:r>
            <a:r>
              <a:rPr lang="en-GB" i="1" dirty="0">
                <a:latin typeface="Arial" panose="020B0604020202020204" pitchFamily="34" charset="0"/>
                <a:cs typeface="Arial" panose="020B0604020202020204" pitchFamily="34" charset="0"/>
              </a:rPr>
              <a:t>and my hand used to go around the dish while I was eating. So Allah's Messenger said to me, 'O boy! Mention the Name of Allah and eat with your right hand, and eat of the dish what is nearer to you.” </a:t>
            </a:r>
            <a:r>
              <a:rPr lang="en-GB" dirty="0">
                <a:latin typeface="Arial" panose="020B0604020202020204" pitchFamily="34" charset="0"/>
                <a:cs typeface="Arial" panose="020B0604020202020204" pitchFamily="34" charset="0"/>
              </a:rPr>
              <a:t>(Bukhari)</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6. Ordered Expansion of Knowledge</a:t>
            </a:r>
          </a:p>
          <a:p>
            <a:pPr marL="0" indent="0">
              <a:buNone/>
            </a:pPr>
            <a:r>
              <a:rPr lang="en-US" b="1"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May Allah freshen the affairs of a person who hears something from us and communicates it to others exactly as he has heard it (i.e., both the meaning and the words), for it may be that the recipient of knowledge understands it better than the one who has heard it</a:t>
            </a:r>
            <a:r>
              <a:rPr lang="en-US" dirty="0">
                <a:latin typeface="Arial" panose="020B0604020202020204" pitchFamily="34" charset="0"/>
                <a:cs typeface="Arial" panose="020B0604020202020204" pitchFamily="34" charset="0"/>
              </a:rPr>
              <a:t>.” (Tirmizi)</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Pass on information from me, even if it is only a verse of the Qur’an.”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Mishkat</a:t>
            </a:r>
            <a:r>
              <a:rPr lang="en-US" dirty="0">
                <a:latin typeface="Arial" panose="020B0604020202020204" pitchFamily="34" charset="0"/>
                <a:cs typeface="Arial" panose="020B0604020202020204" pitchFamily="34" charset="0"/>
              </a:rPr>
              <a:t>)</a:t>
            </a:r>
            <a:endParaRPr lang="en-US" i="1"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278807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66808"/>
          </a:xfrm>
        </p:spPr>
        <p:txBody>
          <a:bodyPr/>
          <a:lstStyle/>
          <a:p>
            <a:pPr algn="ctr"/>
            <a:r>
              <a:rPr lang="en-US" dirty="0">
                <a:latin typeface="Arial" panose="020B0604020202020204" pitchFamily="34" charset="0"/>
                <a:cs typeface="Arial" panose="020B0604020202020204" pitchFamily="34" charset="0"/>
              </a:rPr>
              <a:t>Role Model for a Military Strategist</a:t>
            </a:r>
            <a:endParaRPr lang="en-GB" dirty="0"/>
          </a:p>
        </p:txBody>
      </p:sp>
      <p:sp>
        <p:nvSpPr>
          <p:cNvPr id="3" name="Content Placeholder 2"/>
          <p:cNvSpPr>
            <a:spLocks noGrp="1"/>
          </p:cNvSpPr>
          <p:nvPr>
            <p:ph idx="1"/>
          </p:nvPr>
        </p:nvSpPr>
        <p:spPr>
          <a:xfrm>
            <a:off x="2356833" y="1519706"/>
            <a:ext cx="9311425" cy="5338293"/>
          </a:xfrm>
        </p:spPr>
        <p:txBody>
          <a:bodyPr>
            <a:normAutofit fontScale="92500" lnSpcReduction="20000"/>
          </a:bodyPr>
          <a:lstStyle/>
          <a:p>
            <a:pPr marL="0" indent="0" algn="ctr">
              <a:buNone/>
            </a:pPr>
            <a:r>
              <a:rPr lang="en-US" sz="2000" b="1" dirty="0">
                <a:latin typeface="Arial" panose="020B0604020202020204" pitchFamily="34" charset="0"/>
                <a:cs typeface="Arial" panose="020B0604020202020204" pitchFamily="34" charset="0"/>
              </a:rPr>
              <a:t>Introduction</a:t>
            </a:r>
          </a:p>
          <a:p>
            <a:pPr marL="0" indent="0">
              <a:buNone/>
            </a:pPr>
            <a:endParaRPr lang="en-US" sz="2000" b="1"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The Prophet SAW introduced 2 new concepts;</a:t>
            </a:r>
          </a:p>
          <a:p>
            <a:pPr marL="0" indent="0">
              <a:buNone/>
            </a:pPr>
            <a:endParaRPr lang="en-US" sz="2000" b="1" dirty="0">
              <a:latin typeface="Arial" panose="020B0604020202020204" pitchFamily="34" charset="0"/>
              <a:cs typeface="Arial" panose="020B0604020202020204" pitchFamily="34" charset="0"/>
            </a:endParaRPr>
          </a:p>
          <a:p>
            <a:pPr marL="457200" indent="-457200">
              <a:buAutoNum type="arabicPeriod"/>
            </a:pPr>
            <a:r>
              <a:rPr lang="en-US" sz="2000" b="1" dirty="0">
                <a:latin typeface="Arial" panose="020B0604020202020204" pitchFamily="34" charset="0"/>
                <a:cs typeface="Arial" panose="020B0604020202020204" pitchFamily="34" charset="0"/>
              </a:rPr>
              <a:t>Jihad Fi Sabeel </a:t>
            </a:r>
            <a:r>
              <a:rPr lang="en-US" sz="2000" b="1" dirty="0" err="1">
                <a:latin typeface="Arial" panose="020B0604020202020204" pitchFamily="34" charset="0"/>
                <a:cs typeface="Arial" panose="020B0604020202020204" pitchFamily="34" charset="0"/>
              </a:rPr>
              <a:t>Lillah</a:t>
            </a:r>
            <a:endParaRPr lang="en-US" sz="2000"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 word; ‘Jihad’ in literal sense means utilizing one’s all strength for the sake of Islam.</a:t>
            </a:r>
          </a:p>
          <a:p>
            <a:pPr>
              <a:buFontTx/>
              <a:buChar char="-"/>
            </a:pPr>
            <a:r>
              <a:rPr lang="en-US" dirty="0">
                <a:latin typeface="Arial" panose="020B0604020202020204" pitchFamily="34" charset="0"/>
                <a:cs typeface="Arial" panose="020B0604020202020204" pitchFamily="34" charset="0"/>
              </a:rPr>
              <a:t>Can be through knowledge as well as waging war against non-Muslims</a:t>
            </a:r>
          </a:p>
          <a:p>
            <a:pPr>
              <a:buFontTx/>
              <a:buChar char="-"/>
            </a:pPr>
            <a:r>
              <a:rPr lang="en-US" dirty="0">
                <a:latin typeface="Arial" panose="020B0604020202020204" pitchFamily="34" charset="0"/>
                <a:cs typeface="Arial" panose="020B0604020202020204" pitchFamily="34" charset="0"/>
              </a:rPr>
              <a:t>Jihad will only be considered actual Jihad if it is for the sake of Allah</a:t>
            </a:r>
          </a:p>
          <a:p>
            <a:pPr marL="0" indent="0">
              <a:buNone/>
            </a:pPr>
            <a:r>
              <a:rPr lang="en-US" dirty="0">
                <a:latin typeface="Arial" panose="020B0604020202020204" pitchFamily="34" charset="0"/>
                <a:cs typeface="Arial" panose="020B0604020202020204" pitchFamily="34" charset="0"/>
              </a:rPr>
              <a:t>“A man asked the Messenger of Allah about fighting in the way of Allah, the Exalted and Majestic, a man who fights out of rage or out of family pride. He raised his head towards him-and he did so because the man was standing and said: “</a:t>
            </a:r>
            <a:r>
              <a:rPr lang="en-US" b="1" i="1" dirty="0">
                <a:latin typeface="Arial" panose="020B0604020202020204" pitchFamily="34" charset="0"/>
                <a:cs typeface="Arial" panose="020B0604020202020204" pitchFamily="34" charset="0"/>
              </a:rPr>
              <a:t>Who fights that the word of Allah be exalted, fights in the way of Allah</a:t>
            </a:r>
            <a:r>
              <a:rPr lang="en-US" dirty="0">
                <a:latin typeface="Arial" panose="020B0604020202020204" pitchFamily="34" charset="0"/>
                <a:cs typeface="Arial" panose="020B0604020202020204" pitchFamily="34" charset="0"/>
              </a:rPr>
              <a:t>.” (Muslim)</a:t>
            </a:r>
          </a:p>
          <a:p>
            <a:pPr marL="0" indent="0">
              <a:buNone/>
            </a:pPr>
            <a:endParaRPr lang="en-US" dirty="0">
              <a:latin typeface="Arial" panose="020B0604020202020204" pitchFamily="34" charset="0"/>
              <a:cs typeface="Arial" panose="020B0604020202020204" pitchFamily="34" charset="0"/>
            </a:endParaRPr>
          </a:p>
          <a:p>
            <a:pPr marL="0" indent="0">
              <a:buNone/>
            </a:pPr>
            <a:r>
              <a:rPr lang="en-US" sz="1900" b="1" dirty="0">
                <a:latin typeface="Arial" panose="020B0604020202020204" pitchFamily="34" charset="0"/>
                <a:cs typeface="Arial" panose="020B0604020202020204" pitchFamily="34" charset="0"/>
              </a:rPr>
              <a:t>2.</a:t>
            </a:r>
            <a:r>
              <a:rPr lang="en-US" sz="1900" dirty="0">
                <a:latin typeface="Arial" panose="020B0604020202020204" pitchFamily="34" charset="0"/>
                <a:cs typeface="Arial" panose="020B0604020202020204" pitchFamily="34" charset="0"/>
              </a:rPr>
              <a:t> </a:t>
            </a:r>
            <a:r>
              <a:rPr lang="en-US" sz="1900" b="1" dirty="0">
                <a:latin typeface="Arial" panose="020B0604020202020204" pitchFamily="34" charset="0"/>
                <a:cs typeface="Arial" panose="020B0604020202020204" pitchFamily="34" charset="0"/>
              </a:rPr>
              <a:t>Emphasized that a win in battlefield will only be by the grace of the All-Mighty. </a:t>
            </a:r>
          </a:p>
          <a:p>
            <a:pPr>
              <a:buFontTx/>
              <a:buChar char="-"/>
            </a:pPr>
            <a:r>
              <a:rPr lang="en-US" sz="1900" dirty="0">
                <a:latin typeface="Arial" panose="020B0604020202020204" pitchFamily="34" charset="0"/>
                <a:cs typeface="Arial" panose="020B0604020202020204" pitchFamily="34" charset="0"/>
              </a:rPr>
              <a:t>He Himself remained in </a:t>
            </a:r>
            <a:r>
              <a:rPr lang="en-US" sz="1900" dirty="0" err="1">
                <a:latin typeface="Arial" panose="020B0604020202020204" pitchFamily="34" charset="0"/>
                <a:cs typeface="Arial" panose="020B0604020202020204" pitchFamily="34" charset="0"/>
              </a:rPr>
              <a:t>dua</a:t>
            </a:r>
            <a:r>
              <a:rPr lang="en-US" sz="1900" dirty="0">
                <a:latin typeface="Arial" panose="020B0604020202020204" pitchFamily="34" charset="0"/>
                <a:cs typeface="Arial" panose="020B0604020202020204" pitchFamily="34" charset="0"/>
              </a:rPr>
              <a:t> during the battle of </a:t>
            </a:r>
            <a:r>
              <a:rPr lang="en-US" sz="1900" dirty="0" err="1">
                <a:latin typeface="Arial" panose="020B0604020202020204" pitchFamily="34" charset="0"/>
                <a:cs typeface="Arial" panose="020B0604020202020204" pitchFamily="34" charset="0"/>
              </a:rPr>
              <a:t>Badr</a:t>
            </a:r>
            <a:endParaRPr lang="en-US" sz="1900"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9993482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3803" y="1313645"/>
            <a:ext cx="9491729" cy="5074276"/>
          </a:xfrm>
        </p:spPr>
        <p:txBody>
          <a:bodyPr>
            <a:normAutofit/>
          </a:bodyPr>
          <a:lstStyle/>
          <a:p>
            <a:pPr>
              <a:buAutoNum type="arabicPeriod"/>
            </a:pPr>
            <a:r>
              <a:rPr lang="en-US" b="1" dirty="0">
                <a:latin typeface="Arial" panose="020B0604020202020204" pitchFamily="34" charset="0"/>
                <a:cs typeface="Arial" panose="020B0604020202020204" pitchFamily="34" charset="0"/>
              </a:rPr>
              <a:t>Used to consult his companions before every battle</a:t>
            </a:r>
          </a:p>
          <a:p>
            <a:pPr marL="0" indent="0">
              <a:buNone/>
            </a:pPr>
            <a:r>
              <a:rPr lang="en-US" dirty="0">
                <a:latin typeface="Arial" panose="020B0604020202020204" pitchFamily="34" charset="0"/>
                <a:cs typeface="Arial" panose="020B0604020202020204" pitchFamily="34" charset="0"/>
              </a:rPr>
              <a:t>     - </a:t>
            </a:r>
            <a:r>
              <a:rPr lang="en-US" dirty="0" err="1">
                <a:latin typeface="Arial" panose="020B0604020202020204" pitchFamily="34" charset="0"/>
                <a:cs typeface="Arial" panose="020B0604020202020204" pitchFamily="34" charset="0"/>
              </a:rPr>
              <a:t>Badr</a:t>
            </a:r>
            <a:r>
              <a:rPr lang="en-US" dirty="0">
                <a:latin typeface="Arial" panose="020B0604020202020204" pitchFamily="34" charset="0"/>
                <a:cs typeface="Arial" panose="020B0604020202020204" pitchFamily="34" charset="0"/>
              </a:rPr>
              <a:t> – Whether to fight or not</a:t>
            </a:r>
          </a:p>
          <a:p>
            <a:pPr marL="0" indent="0">
              <a:buNone/>
            </a:pPr>
            <a:r>
              <a:rPr lang="en-US" dirty="0">
                <a:latin typeface="Arial" panose="020B0604020202020204" pitchFamily="34" charset="0"/>
                <a:cs typeface="Arial" panose="020B0604020202020204" pitchFamily="34" charset="0"/>
              </a:rPr>
              <a:t>     - </a:t>
            </a:r>
            <a:r>
              <a:rPr lang="en-US" dirty="0" err="1">
                <a:latin typeface="Arial" panose="020B0604020202020204" pitchFamily="34" charset="0"/>
                <a:cs typeface="Arial" panose="020B0604020202020204" pitchFamily="34" charset="0"/>
              </a:rPr>
              <a:t>Uhud</a:t>
            </a:r>
            <a:r>
              <a:rPr lang="en-US" dirty="0">
                <a:latin typeface="Arial" panose="020B0604020202020204" pitchFamily="34" charset="0"/>
                <a:cs typeface="Arial" panose="020B0604020202020204" pitchFamily="34" charset="0"/>
              </a:rPr>
              <a:t> – Whether to fight inside or outside Madinah </a:t>
            </a:r>
          </a:p>
          <a:p>
            <a:pPr marL="0" indent="0">
              <a:buNone/>
            </a:pPr>
            <a:r>
              <a:rPr lang="en-US" dirty="0">
                <a:latin typeface="Arial" panose="020B0604020202020204" pitchFamily="34" charset="0"/>
                <a:cs typeface="Arial" panose="020B0604020202020204" pitchFamily="34" charset="0"/>
              </a:rPr>
              <a:t>     - </a:t>
            </a:r>
            <a:r>
              <a:rPr lang="en-US" dirty="0" err="1">
                <a:latin typeface="Arial" panose="020B0604020202020204" pitchFamily="34" charset="0"/>
                <a:cs typeface="Arial" panose="020B0604020202020204" pitchFamily="34" charset="0"/>
              </a:rPr>
              <a:t>Khandaq</a:t>
            </a:r>
            <a:r>
              <a:rPr lang="en-US" dirty="0">
                <a:latin typeface="Arial" panose="020B0604020202020204" pitchFamily="34" charset="0"/>
                <a:cs typeface="Arial" panose="020B0604020202020204" pitchFamily="34" charset="0"/>
              </a:rPr>
              <a:t> – How to tackle the large numbers of the enemy</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Espionage &amp; Intelligence activities</a:t>
            </a:r>
          </a:p>
          <a:p>
            <a:pPr>
              <a:buFontTx/>
              <a:buChar char="-"/>
            </a:pPr>
            <a:r>
              <a:rPr lang="en-US" dirty="0">
                <a:latin typeface="Arial" panose="020B0604020202020204" pitchFamily="34" charset="0"/>
                <a:cs typeface="Arial" panose="020B0604020202020204" pitchFamily="34" charset="0"/>
              </a:rPr>
              <a:t>Acted as a spy himself before </a:t>
            </a:r>
            <a:r>
              <a:rPr lang="en-US" dirty="0" err="1">
                <a:latin typeface="Arial" panose="020B0604020202020204" pitchFamily="34" charset="0"/>
                <a:cs typeface="Arial" panose="020B0604020202020204" pitchFamily="34" charset="0"/>
              </a:rPr>
              <a:t>Badr</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Sent </a:t>
            </a:r>
            <a:r>
              <a:rPr lang="en-US" dirty="0" err="1">
                <a:latin typeface="Arial" panose="020B0604020202020204" pitchFamily="34" charset="0"/>
                <a:cs typeface="Arial" panose="020B0604020202020204" pitchFamily="34" charset="0"/>
              </a:rPr>
              <a:t>Huzaifa</a:t>
            </a:r>
            <a:r>
              <a:rPr lang="en-US" dirty="0">
                <a:latin typeface="Arial" panose="020B0604020202020204" pitchFamily="34" charset="0"/>
                <a:cs typeface="Arial" panose="020B0604020202020204" pitchFamily="34" charset="0"/>
              </a:rPr>
              <a:t> R.A as a spy during </a:t>
            </a:r>
            <a:r>
              <a:rPr lang="en-US" dirty="0" err="1">
                <a:latin typeface="Arial" panose="020B0604020202020204" pitchFamily="34" charset="0"/>
                <a:cs typeface="Arial" panose="020B0604020202020204" pitchFamily="34" charset="0"/>
              </a:rPr>
              <a:t>Khandaq</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Dr. </a:t>
            </a:r>
            <a:r>
              <a:rPr lang="en-US" dirty="0" err="1">
                <a:latin typeface="Arial" panose="020B0604020202020204" pitchFamily="34" charset="0"/>
                <a:cs typeface="Arial" panose="020B0604020202020204" pitchFamily="34" charset="0"/>
              </a:rPr>
              <a:t>Hamidullah’s</a:t>
            </a:r>
            <a:r>
              <a:rPr lang="en-US" dirty="0">
                <a:latin typeface="Arial" panose="020B0604020202020204" pitchFamily="34" charset="0"/>
                <a:cs typeface="Arial" panose="020B0604020202020204" pitchFamily="34" charset="0"/>
              </a:rPr>
              <a:t> paper; </a:t>
            </a:r>
            <a:r>
              <a:rPr lang="en-US" b="1" i="1" dirty="0">
                <a:latin typeface="Arial" panose="020B0604020202020204" pitchFamily="34" charset="0"/>
                <a:cs typeface="Arial" panose="020B0604020202020204" pitchFamily="34" charset="0"/>
              </a:rPr>
              <a:t>“Military intelligence during the lifetime of the Prophet SAW”</a:t>
            </a:r>
            <a:r>
              <a:rPr lang="en-US" dirty="0">
                <a:latin typeface="Arial" panose="020B0604020202020204" pitchFamily="34" charset="0"/>
                <a:cs typeface="Arial" panose="020B0604020202020204" pitchFamily="34" charset="0"/>
              </a:rPr>
              <a:t> </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Extremely Secretive</a:t>
            </a:r>
          </a:p>
          <a:p>
            <a:pPr marL="0" indent="0">
              <a:buNone/>
            </a:pPr>
            <a:r>
              <a:rPr lang="en-US" dirty="0">
                <a:latin typeface="Arial" panose="020B0604020202020204" pitchFamily="34" charset="0"/>
                <a:cs typeface="Arial" panose="020B0604020202020204" pitchFamily="34" charset="0"/>
              </a:rPr>
              <a:t>    - Never used to describe his route except to the closest of his companions </a:t>
            </a:r>
            <a:endParaRPr lang="en-GB" dirty="0">
              <a:latin typeface="Arial" panose="020B0604020202020204" pitchFamily="34" charset="0"/>
              <a:cs typeface="Arial" panose="020B0604020202020204" pitchFamily="34" charset="0"/>
            </a:endParaRPr>
          </a:p>
        </p:txBody>
      </p:sp>
      <p:sp>
        <p:nvSpPr>
          <p:cNvPr id="4" name="Title 1"/>
          <p:cNvSpPr>
            <a:spLocks noGrp="1"/>
          </p:cNvSpPr>
          <p:nvPr>
            <p:ph type="title"/>
          </p:nvPr>
        </p:nvSpPr>
        <p:spPr>
          <a:xfrm>
            <a:off x="2592925" y="482442"/>
            <a:ext cx="8911687" cy="741051"/>
          </a:xfrm>
        </p:spPr>
        <p:txBody>
          <a:bodyPr/>
          <a:lstStyle/>
          <a:p>
            <a:r>
              <a:rPr lang="en-US" dirty="0">
                <a:latin typeface="Arial" panose="020B0604020202020204" pitchFamily="34" charset="0"/>
                <a:cs typeface="Arial" panose="020B0604020202020204" pitchFamily="34" charset="0"/>
              </a:rPr>
              <a:t>Role Model for a Military Strategist</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945954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6682" y="682580"/>
            <a:ext cx="9478850" cy="5718220"/>
          </a:xfrm>
        </p:spPr>
        <p:txBody>
          <a:bodyPr>
            <a:normAutofit lnSpcReduction="10000"/>
          </a:bodyPr>
          <a:lstStyle/>
          <a:p>
            <a:pPr marL="0" indent="0">
              <a:buNone/>
            </a:pPr>
            <a:r>
              <a:rPr lang="en-US" b="1" dirty="0">
                <a:latin typeface="Arial" panose="020B0604020202020204" pitchFamily="34" charset="0"/>
                <a:cs typeface="Arial" panose="020B0604020202020204" pitchFamily="34" charset="0"/>
              </a:rPr>
              <a:t>4. A staunch believer in Meritocracy</a:t>
            </a:r>
          </a:p>
          <a:p>
            <a:pPr marL="0" indent="0">
              <a:buNone/>
            </a:pPr>
            <a:r>
              <a:rPr lang="en-US" dirty="0">
                <a:latin typeface="Arial" panose="020B0604020202020204" pitchFamily="34" charset="0"/>
                <a:cs typeface="Arial" panose="020B0604020202020204" pitchFamily="34" charset="0"/>
              </a:rPr>
              <a:t>    - The commanders appointed were always those who had expertise in military expeditions, even if they accepted Islam late, such as Khalid bin </a:t>
            </a:r>
            <a:r>
              <a:rPr lang="en-US" dirty="0" err="1">
                <a:latin typeface="Arial" panose="020B0604020202020204" pitchFamily="34" charset="0"/>
                <a:cs typeface="Arial" panose="020B0604020202020204" pitchFamily="34" charset="0"/>
              </a:rPr>
              <a:t>Waleed</a:t>
            </a:r>
            <a:r>
              <a:rPr lang="en-US" dirty="0">
                <a:latin typeface="Arial" panose="020B0604020202020204" pitchFamily="34" charset="0"/>
                <a:cs typeface="Arial" panose="020B0604020202020204" pitchFamily="34" charset="0"/>
              </a:rPr>
              <a:t> and Amar bin Aas R.A</a:t>
            </a:r>
          </a:p>
          <a:p>
            <a:pPr marL="0" indent="0">
              <a:buNone/>
            </a:pPr>
            <a:r>
              <a:rPr lang="en-US" dirty="0">
                <a:latin typeface="Arial" panose="020B0604020202020204" pitchFamily="34" charset="0"/>
                <a:cs typeface="Arial" panose="020B0604020202020204" pitchFamily="34" charset="0"/>
              </a:rPr>
              <a:t>    - Appointed </a:t>
            </a:r>
            <a:r>
              <a:rPr lang="en-US" dirty="0" err="1">
                <a:latin typeface="Arial" panose="020B0604020202020204" pitchFamily="34" charset="0"/>
                <a:cs typeface="Arial" panose="020B0604020202020204" pitchFamily="34" charset="0"/>
              </a:rPr>
              <a:t>Usama</a:t>
            </a:r>
            <a:r>
              <a:rPr lang="en-US" dirty="0">
                <a:latin typeface="Arial" panose="020B0604020202020204" pitchFamily="34" charset="0"/>
                <a:cs typeface="Arial" panose="020B0604020202020204" pitchFamily="34" charset="0"/>
              </a:rPr>
              <a:t> bin Zaid R.A as a commander of an extremely important battle even though he was just 18 years old, and even though the army consisted of many senior companions.</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Acknowledged the fact that the use of trickery is valid in war</a:t>
            </a:r>
          </a:p>
          <a:p>
            <a:pPr marL="0" indent="0">
              <a:buNone/>
            </a:pPr>
            <a:r>
              <a:rPr lang="en-US" dirty="0">
                <a:latin typeface="Arial" panose="020B0604020202020204" pitchFamily="34" charset="0"/>
                <a:cs typeface="Arial" panose="020B0604020202020204" pitchFamily="34" charset="0"/>
              </a:rPr>
              <a:t>    - “</a:t>
            </a:r>
            <a:r>
              <a:rPr lang="en-US" i="1" dirty="0">
                <a:latin typeface="Arial" panose="020B0604020202020204" pitchFamily="34" charset="0"/>
                <a:cs typeface="Arial" panose="020B0604020202020204" pitchFamily="34" charset="0"/>
              </a:rPr>
              <a:t>War is deception</a:t>
            </a:r>
            <a:r>
              <a:rPr lang="en-US" dirty="0">
                <a:latin typeface="Arial" panose="020B0604020202020204" pitchFamily="34" charset="0"/>
                <a:cs typeface="Arial" panose="020B0604020202020204" pitchFamily="34" charset="0"/>
              </a:rPr>
              <a:t>.” (Bukhari, Muslim, Abu Dawood, Ibn Maajah)</a:t>
            </a:r>
            <a:r>
              <a:rPr lang="ar-SA"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a:t>
            </a:r>
          </a:p>
          <a:p>
            <a:pPr marL="0" indent="0">
              <a:buNone/>
            </a:pPr>
            <a:r>
              <a:rPr lang="en-US" dirty="0">
                <a:latin typeface="Arial" panose="020B0604020202020204" pitchFamily="34" charset="0"/>
                <a:cs typeface="Arial" panose="020B0604020202020204" pitchFamily="34" charset="0"/>
              </a:rPr>
              <a:t>    - One of the main reasons behind victory in </a:t>
            </a:r>
            <a:r>
              <a:rPr lang="en-US" dirty="0" err="1">
                <a:latin typeface="Arial" panose="020B0604020202020204" pitchFamily="34" charset="0"/>
                <a:cs typeface="Arial" panose="020B0604020202020204" pitchFamily="34" charset="0"/>
              </a:rPr>
              <a:t>Khandaq</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6. Encouraged and commanded material preparation for a war</a:t>
            </a:r>
          </a:p>
          <a:p>
            <a:pPr marL="0" indent="0">
              <a:buNone/>
            </a:pPr>
            <a:r>
              <a:rPr lang="en-US" dirty="0">
                <a:latin typeface="Arial" panose="020B0604020202020204" pitchFamily="34" charset="0"/>
                <a:cs typeface="Arial" panose="020B0604020202020204" pitchFamily="34" charset="0"/>
              </a:rPr>
              <a:t>    - “Prepare against them whatever force you can, and the trained horses whereby you frighten Allah’s enemy and your own enemy.” (Al-</a:t>
            </a:r>
            <a:r>
              <a:rPr lang="en-US" dirty="0" err="1">
                <a:latin typeface="Arial" panose="020B0604020202020204" pitchFamily="34" charset="0"/>
                <a:cs typeface="Arial" panose="020B0604020202020204" pitchFamily="34" charset="0"/>
              </a:rPr>
              <a:t>Anfal</a:t>
            </a:r>
            <a:r>
              <a:rPr lang="en-US" dirty="0">
                <a:latin typeface="Arial" panose="020B0604020202020204" pitchFamily="34" charset="0"/>
                <a:cs typeface="Arial" panose="020B0604020202020204" pitchFamily="34" charset="0"/>
              </a:rPr>
              <a:t> – 60)</a:t>
            </a:r>
          </a:p>
          <a:p>
            <a:pPr marL="0" indent="0">
              <a:buNone/>
            </a:pPr>
            <a:r>
              <a:rPr lang="en-US" dirty="0">
                <a:latin typeface="Arial" panose="020B0604020202020204" pitchFamily="34" charset="0"/>
                <a:cs typeface="Arial" panose="020B0604020202020204" pitchFamily="34" charset="0"/>
              </a:rPr>
              <a:t>   - Called for donations before </a:t>
            </a:r>
            <a:r>
              <a:rPr lang="en-US" dirty="0" err="1">
                <a:latin typeface="Arial" panose="020B0604020202020204" pitchFamily="34" charset="0"/>
                <a:cs typeface="Arial" panose="020B0604020202020204" pitchFamily="34" charset="0"/>
              </a:rPr>
              <a:t>Tabuk</a:t>
            </a:r>
            <a:r>
              <a:rPr lang="en-US" dirty="0">
                <a:latin typeface="Arial" panose="020B0604020202020204" pitchFamily="34" charset="0"/>
                <a:cs typeface="Arial" panose="020B0604020202020204" pitchFamily="34" charset="0"/>
              </a:rPr>
              <a:t> expedition</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074172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7040" y="682580"/>
            <a:ext cx="10332720" cy="5962060"/>
          </a:xfrm>
        </p:spPr>
        <p:txBody>
          <a:bodyPr>
            <a:normAutofit fontScale="85000" lnSpcReduction="10000"/>
          </a:bodyPr>
          <a:lstStyle/>
          <a:p>
            <a:pPr marL="0" indent="0">
              <a:buNone/>
            </a:pPr>
            <a:r>
              <a:rPr lang="en-US" b="1" dirty="0">
                <a:latin typeface="Arial" panose="020B0604020202020204" pitchFamily="34" charset="0"/>
                <a:cs typeface="Arial" panose="020B0604020202020204" pitchFamily="34" charset="0"/>
              </a:rPr>
              <a:t>7. Praised his companions who fought bravely</a:t>
            </a:r>
          </a:p>
          <a:p>
            <a:pPr marL="0" indent="0">
              <a:buNone/>
            </a:pPr>
            <a:r>
              <a:rPr lang="en-US" dirty="0">
                <a:latin typeface="Arial" panose="020B0604020202020204" pitchFamily="34" charset="0"/>
                <a:cs typeface="Arial" panose="020B0604020202020204" pitchFamily="34" charset="0"/>
              </a:rPr>
              <a:t>    - “</a:t>
            </a:r>
            <a:r>
              <a:rPr lang="en-US" i="1" dirty="0">
                <a:latin typeface="Arial" panose="020B0604020202020204" pitchFamily="34" charset="0"/>
                <a:cs typeface="Arial" panose="020B0604020202020204" pitchFamily="34" charset="0"/>
              </a:rPr>
              <a:t>O </a:t>
            </a:r>
            <a:r>
              <a:rPr lang="en-US" i="1" dirty="0" err="1">
                <a:latin typeface="Arial" panose="020B0604020202020204" pitchFamily="34" charset="0"/>
                <a:cs typeface="Arial" panose="020B0604020202020204" pitchFamily="34" charset="0"/>
              </a:rPr>
              <a:t>Sa`d</a:t>
            </a:r>
            <a:r>
              <a:rPr lang="en-US" i="1" dirty="0">
                <a:latin typeface="Arial" panose="020B0604020202020204" pitchFamily="34" charset="0"/>
                <a:cs typeface="Arial" panose="020B0604020202020204" pitchFamily="34" charset="0"/>
              </a:rPr>
              <a:t> throw (arrows)! Let my father and mother be sacrificed for you.” </a:t>
            </a:r>
            <a:r>
              <a:rPr lang="en-US" dirty="0">
                <a:latin typeface="Arial" panose="020B0604020202020204" pitchFamily="34" charset="0"/>
                <a:cs typeface="Arial" panose="020B0604020202020204" pitchFamily="34" charset="0"/>
              </a:rPr>
              <a:t>(Bukhari &amp; </a:t>
            </a:r>
          </a:p>
          <a:p>
            <a:pPr marL="0" indent="0">
              <a:buNone/>
            </a:pPr>
            <a:r>
              <a:rPr lang="en-US" dirty="0">
                <a:latin typeface="Arial" panose="020B0604020202020204" pitchFamily="34" charset="0"/>
                <a:cs typeface="Arial" panose="020B0604020202020204" pitchFamily="34" charset="0"/>
              </a:rPr>
              <a:t>       Muslim)</a:t>
            </a:r>
          </a:p>
          <a:p>
            <a:pPr marL="0" indent="0">
              <a:buNone/>
            </a:pPr>
            <a:r>
              <a:rPr lang="en-US" b="1" dirty="0">
                <a:latin typeface="Arial" panose="020B0604020202020204" pitchFamily="34" charset="0"/>
                <a:cs typeface="Arial" panose="020B0604020202020204" pitchFamily="34" charset="0"/>
              </a:rPr>
              <a:t>8. Accepted innovative ways of battle even if they were invented by non-Muslims</a:t>
            </a:r>
          </a:p>
          <a:p>
            <a:pPr marL="0" indent="0">
              <a:buNone/>
            </a:pPr>
            <a:r>
              <a:rPr lang="en-US" dirty="0">
                <a:latin typeface="Arial" panose="020B0604020202020204" pitchFamily="34" charset="0"/>
                <a:cs typeface="Arial" panose="020B0604020202020204" pitchFamily="34" charset="0"/>
              </a:rPr>
              <a:t>   - The digging of trench in </a:t>
            </a:r>
            <a:r>
              <a:rPr lang="en-US" dirty="0" err="1">
                <a:latin typeface="Arial" panose="020B0604020202020204" pitchFamily="34" charset="0"/>
                <a:cs typeface="Arial" panose="020B0604020202020204" pitchFamily="34" charset="0"/>
              </a:rPr>
              <a:t>Khandaq</a:t>
            </a: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 Use of catapult during the siege of Taif</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9. Taught Manners of War to his Companions</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O you who believe! When you meet a force, stand firm, and remember God much, so that you may prevail. And obey God and His Messenger, and do not dispute, lest you falter and lose your courage. And be steadfast. God is with the steadfast. And do not be like those who left their homes boastfully, showing off before the people, and barring others from the path of God. God comprehends what they do.” </a:t>
            </a:r>
            <a:r>
              <a:rPr lang="en-US" dirty="0">
                <a:latin typeface="Arial" panose="020B0604020202020204" pitchFamily="34" charset="0"/>
                <a:cs typeface="Arial" panose="020B0604020202020204" pitchFamily="34" charset="0"/>
              </a:rPr>
              <a:t>(Al-Anfal: 45 – 47)</a:t>
            </a:r>
            <a:endParaRPr lang="en-US" i="1" dirty="0">
              <a:latin typeface="Arial" panose="020B0604020202020204" pitchFamily="34" charset="0"/>
              <a:cs typeface="Arial" panose="020B0604020202020204" pitchFamily="34" charset="0"/>
            </a:endParaRPr>
          </a:p>
          <a:p>
            <a:pPr marL="0" indent="0">
              <a:buNone/>
            </a:pPr>
            <a:r>
              <a:rPr lang="en-US" b="1" u="sng" dirty="0">
                <a:latin typeface="Arial" panose="020B0604020202020204" pitchFamily="34" charset="0"/>
                <a:cs typeface="Arial" panose="020B0604020202020204" pitchFamily="34" charset="0"/>
              </a:rPr>
              <a:t>Manners</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Stand firm</a:t>
            </a: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Remember Allah</a:t>
            </a: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Obedience to Allah and His Messenger SAW</a:t>
            </a: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Do not dispute</a:t>
            </a: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Patience</a:t>
            </a: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Do not boast  </a:t>
            </a:r>
            <a:endParaRPr lang="en-GB" i="1"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20178288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9561" y="824247"/>
            <a:ext cx="9607639" cy="5743977"/>
          </a:xfrm>
        </p:spPr>
        <p:txBody>
          <a:bodyPr/>
          <a:lstStyle/>
          <a:p>
            <a:pPr>
              <a:buFontTx/>
              <a:buChar char="-"/>
            </a:pPr>
            <a:r>
              <a:rPr lang="en-GB" dirty="0">
                <a:latin typeface="Arial" panose="020B0604020202020204" pitchFamily="34" charset="0"/>
                <a:cs typeface="Arial" panose="020B0604020202020204" pitchFamily="34" charset="0"/>
              </a:rPr>
              <a:t>Other manners such as;</a:t>
            </a:r>
          </a:p>
          <a:p>
            <a:r>
              <a:rPr lang="en-GB" dirty="0">
                <a:latin typeface="Arial" panose="020B0604020202020204" pitchFamily="34" charset="0"/>
                <a:cs typeface="Arial" panose="020B0604020202020204" pitchFamily="34" charset="0"/>
              </a:rPr>
              <a:t>Do not confront women, children and the elderly</a:t>
            </a:r>
          </a:p>
          <a:p>
            <a:r>
              <a:rPr lang="en-GB" dirty="0">
                <a:latin typeface="Arial" panose="020B0604020202020204" pitchFamily="34" charset="0"/>
                <a:cs typeface="Arial" panose="020B0604020202020204" pitchFamily="34" charset="0"/>
              </a:rPr>
              <a:t>Do not confront those who surrender to you</a:t>
            </a:r>
          </a:p>
          <a:p>
            <a:r>
              <a:rPr lang="en-GB" dirty="0">
                <a:latin typeface="Arial" panose="020B0604020202020204" pitchFamily="34" charset="0"/>
                <a:cs typeface="Arial" panose="020B0604020202020204" pitchFamily="34" charset="0"/>
              </a:rPr>
              <a:t>Do not cut down trees and ready crops</a:t>
            </a:r>
          </a:p>
          <a:p>
            <a:r>
              <a:rPr lang="en-GB" dirty="0">
                <a:latin typeface="Arial" panose="020B0604020202020204" pitchFamily="34" charset="0"/>
                <a:cs typeface="Arial" panose="020B0604020202020204" pitchFamily="34" charset="0"/>
              </a:rPr>
              <a:t>Do not mutilate the enemies’ bodies</a:t>
            </a:r>
          </a:p>
          <a:p>
            <a:r>
              <a:rPr lang="en-GB" dirty="0">
                <a:latin typeface="Arial" panose="020B0604020202020204" pitchFamily="34" charset="0"/>
                <a:cs typeface="Arial" panose="020B0604020202020204" pitchFamily="34" charset="0"/>
              </a:rPr>
              <a:t>Do not attack at night</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59354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4440" y="263501"/>
            <a:ext cx="8911687" cy="689535"/>
          </a:xfrm>
        </p:spPr>
        <p:txBody>
          <a:bodyPr/>
          <a:lstStyle/>
          <a:p>
            <a:r>
              <a:rPr lang="en-US" dirty="0">
                <a:latin typeface="Arial" panose="020B0604020202020204" pitchFamily="34" charset="0"/>
                <a:cs typeface="Arial" panose="020B0604020202020204" pitchFamily="34" charset="0"/>
              </a:rPr>
              <a:t>Role Model for a Diplomat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15166" y="1249251"/>
            <a:ext cx="9517488" cy="5499279"/>
          </a:xfrm>
        </p:spPr>
        <p:txBody>
          <a:bodyPr>
            <a:normAutofit lnSpcReduction="10000"/>
          </a:bodyPr>
          <a:lstStyle/>
          <a:p>
            <a:pPr marL="0" indent="0">
              <a:buNone/>
            </a:pPr>
            <a:r>
              <a:rPr lang="en-US" sz="1900" b="1" dirty="0">
                <a:latin typeface="Arial" panose="020B0604020202020204" pitchFamily="34" charset="0"/>
                <a:cs typeface="Arial" panose="020B0604020202020204" pitchFamily="34" charset="0"/>
              </a:rPr>
              <a:t>Diplomacy - </a:t>
            </a:r>
            <a:r>
              <a:rPr lang="en-US" sz="1900" dirty="0">
                <a:latin typeface="Arial" panose="020B0604020202020204" pitchFamily="34" charset="0"/>
                <a:cs typeface="Arial" panose="020B0604020202020204" pitchFamily="34" charset="0"/>
              </a:rPr>
              <a:t>the profession, activity, or skill of managing international relations, typically by a country's representatives abroad.</a:t>
            </a:r>
          </a:p>
          <a:p>
            <a:pPr marL="0" indent="0">
              <a:buNone/>
            </a:pPr>
            <a:endParaRPr lang="en-US" sz="1900" b="1" dirty="0">
              <a:latin typeface="Arial" panose="020B0604020202020204" pitchFamily="34" charset="0"/>
              <a:cs typeface="Arial" panose="020B0604020202020204" pitchFamily="34" charset="0"/>
            </a:endParaRPr>
          </a:p>
          <a:p>
            <a:pPr>
              <a:buFontTx/>
              <a:buChar char="-"/>
            </a:pPr>
            <a:r>
              <a:rPr lang="en-US" sz="1900" dirty="0">
                <a:latin typeface="Arial" panose="020B0604020202020204" pitchFamily="34" charset="0"/>
                <a:cs typeface="Arial" panose="020B0604020202020204" pitchFamily="34" charset="0"/>
              </a:rPr>
              <a:t>The Prophet SAW was a highly skilled diplomat</a:t>
            </a:r>
          </a:p>
          <a:p>
            <a:pPr>
              <a:buFontTx/>
              <a:buChar char="-"/>
            </a:pPr>
            <a:r>
              <a:rPr lang="en-US" sz="1900" dirty="0">
                <a:latin typeface="Arial" panose="020B0604020202020204" pitchFamily="34" charset="0"/>
                <a:cs typeface="Arial" panose="020B0604020202020204" pitchFamily="34" charset="0"/>
              </a:rPr>
              <a:t>Portrayed his diplomatic activities during his propagation of Islam through writing letters, sending gifts and ambassadors to other tribes and countries.</a:t>
            </a:r>
          </a:p>
          <a:p>
            <a:pPr>
              <a:buFontTx/>
              <a:buChar char="-"/>
            </a:pPr>
            <a:r>
              <a:rPr lang="en-US" sz="1900" dirty="0">
                <a:latin typeface="Arial" panose="020B0604020202020204" pitchFamily="34" charset="0"/>
                <a:cs typeface="Arial" panose="020B0604020202020204" pitchFamily="34" charset="0"/>
              </a:rPr>
              <a:t>While he remained diplomatic in Makkah as well, his actual prowess in diplomacy was seen after his migration to Madinah when he himself established an Islamic state.</a:t>
            </a:r>
          </a:p>
          <a:p>
            <a:pPr>
              <a:buFontTx/>
              <a:buChar char="-"/>
            </a:pPr>
            <a:endParaRPr lang="en-US" sz="1900" dirty="0">
              <a:latin typeface="Arial" panose="020B0604020202020204" pitchFamily="34" charset="0"/>
              <a:cs typeface="Arial" panose="020B0604020202020204" pitchFamily="34" charset="0"/>
            </a:endParaRPr>
          </a:p>
          <a:p>
            <a:pPr>
              <a:buFont typeface="Wingdings" panose="05000000000000000000" pitchFamily="2" charset="2"/>
              <a:buChar char="v"/>
            </a:pPr>
            <a:r>
              <a:rPr lang="en-US" sz="1900" b="1" dirty="0">
                <a:latin typeface="Arial" panose="020B0604020202020204" pitchFamily="34" charset="0"/>
                <a:cs typeface="Arial" panose="020B0604020202020204" pitchFamily="34" charset="0"/>
              </a:rPr>
              <a:t>Diplomatic Activities in Makkah</a:t>
            </a:r>
          </a:p>
          <a:p>
            <a:pPr marL="0" indent="0">
              <a:buNone/>
            </a:pPr>
            <a:r>
              <a:rPr lang="en-US" sz="1900" b="1" dirty="0">
                <a:latin typeface="Arial" panose="020B0604020202020204" pitchFamily="34" charset="0"/>
                <a:cs typeface="Arial" panose="020B0604020202020204" pitchFamily="34" charset="0"/>
              </a:rPr>
              <a:t>1. </a:t>
            </a:r>
            <a:r>
              <a:rPr lang="en-US" sz="1900" b="1" dirty="0" err="1">
                <a:latin typeface="Arial" panose="020B0604020202020204" pitchFamily="34" charset="0"/>
                <a:cs typeface="Arial" panose="020B0604020202020204" pitchFamily="34" charset="0"/>
              </a:rPr>
              <a:t>Hilf</a:t>
            </a:r>
            <a:r>
              <a:rPr lang="en-US" sz="1900" b="1" dirty="0">
                <a:latin typeface="Arial" panose="020B0604020202020204" pitchFamily="34" charset="0"/>
                <a:cs typeface="Arial" panose="020B0604020202020204" pitchFamily="34" charset="0"/>
              </a:rPr>
              <a:t> ul </a:t>
            </a:r>
            <a:r>
              <a:rPr lang="en-US" sz="1900" b="1" dirty="0" err="1">
                <a:latin typeface="Arial" panose="020B0604020202020204" pitchFamily="34" charset="0"/>
                <a:cs typeface="Arial" panose="020B0604020202020204" pitchFamily="34" charset="0"/>
              </a:rPr>
              <a:t>Fudool</a:t>
            </a:r>
            <a:endParaRPr lang="en-US" sz="1900" b="1"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     Single point agenda; “the oppressed will be provided with justice.” </a:t>
            </a:r>
          </a:p>
          <a:p>
            <a:pPr marL="0" indent="0">
              <a:buNone/>
            </a:pPr>
            <a:r>
              <a:rPr lang="en-US" sz="1900" dirty="0">
                <a:latin typeface="Arial" panose="020B0604020202020204" pitchFamily="34" charset="0"/>
                <a:cs typeface="Arial" panose="020B0604020202020204" pitchFamily="34" charset="0"/>
              </a:rPr>
              <a:t>     The Prophet SAW was a part of it while he was a teenager, and remained honored all his life to have been a part of such a pact. Used to say that if I were called to another such pact, I’ll surely attend it.</a:t>
            </a:r>
            <a:r>
              <a:rPr lang="en-US"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92140922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09103" y="656823"/>
            <a:ext cx="9684913" cy="6091707"/>
          </a:xfrm>
        </p:spPr>
        <p:txBody>
          <a:bodyPr>
            <a:normAutofit/>
          </a:bodyPr>
          <a:lstStyle/>
          <a:p>
            <a:pPr marL="0" indent="0">
              <a:buNone/>
            </a:pPr>
            <a:r>
              <a:rPr lang="en-US" b="1" dirty="0">
                <a:latin typeface="Arial" panose="020B0604020202020204" pitchFamily="34" charset="0"/>
                <a:cs typeface="Arial" panose="020B0604020202020204" pitchFamily="34" charset="0"/>
              </a:rPr>
              <a:t>2. Declaration of Prophet hood</a:t>
            </a:r>
          </a:p>
          <a:p>
            <a:pPr>
              <a:buFontTx/>
              <a:buChar char="-"/>
            </a:pPr>
            <a:r>
              <a:rPr lang="en-US" dirty="0">
                <a:latin typeface="Arial" panose="020B0604020202020204" pitchFamily="34" charset="0"/>
                <a:cs typeface="Arial" panose="020B0604020202020204" pitchFamily="34" charset="0"/>
              </a:rPr>
              <a:t>how he invited his family members over a meal to talk to them about Allah and his prophet hood</a:t>
            </a:r>
          </a:p>
          <a:p>
            <a:pPr>
              <a:buFontTx/>
              <a:buChar char="-"/>
            </a:pPr>
            <a:r>
              <a:rPr lang="en-US" dirty="0">
                <a:latin typeface="Arial" panose="020B0604020202020204" pitchFamily="34" charset="0"/>
                <a:cs typeface="Arial" panose="020B0604020202020204" pitchFamily="34" charset="0"/>
              </a:rPr>
              <a:t>how he gathered everyone at Makkah and tried to convince them of his prophet  hood.</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Constant contact with pilgrims who came to Makkah in </a:t>
            </a:r>
            <a:r>
              <a:rPr lang="en-US" b="1" dirty="0" err="1">
                <a:latin typeface="Arial" panose="020B0604020202020204" pitchFamily="34" charset="0"/>
                <a:cs typeface="Arial" panose="020B0604020202020204" pitchFamily="34" charset="0"/>
              </a:rPr>
              <a:t>Zil</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Hijjah</a:t>
            </a: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Displayed height of tolerance &amp; patience</a:t>
            </a:r>
          </a:p>
          <a:p>
            <a:pPr marL="0" indent="0">
              <a:buNone/>
            </a:pPr>
            <a:r>
              <a:rPr lang="en-US" b="1" dirty="0">
                <a:latin typeface="Arial" panose="020B0604020202020204" pitchFamily="34" charset="0"/>
                <a:cs typeface="Arial" panose="020B0604020202020204" pitchFamily="34" charset="0"/>
              </a:rPr>
              <a:t>5. Journey to </a:t>
            </a:r>
            <a:r>
              <a:rPr lang="en-US" b="1" dirty="0" err="1">
                <a:latin typeface="Arial" panose="020B0604020202020204" pitchFamily="34" charset="0"/>
                <a:cs typeface="Arial" panose="020B0604020202020204" pitchFamily="34" charset="0"/>
              </a:rPr>
              <a:t>Taif</a:t>
            </a:r>
            <a:r>
              <a:rPr lang="en-US" b="1" dirty="0">
                <a:latin typeface="Arial" panose="020B0604020202020204" pitchFamily="34" charset="0"/>
                <a:cs typeface="Arial" panose="020B0604020202020204" pitchFamily="34" charset="0"/>
              </a:rPr>
              <a:t> </a:t>
            </a:r>
          </a:p>
          <a:p>
            <a:pPr marL="0" indent="0">
              <a:buNone/>
            </a:pPr>
            <a:r>
              <a:rPr lang="en-US" b="1" dirty="0">
                <a:latin typeface="Arial" panose="020B0604020202020204" pitchFamily="34" charset="0"/>
                <a:cs typeface="Arial" panose="020B0604020202020204" pitchFamily="34" charset="0"/>
              </a:rPr>
              <a:t>6. Two </a:t>
            </a:r>
            <a:r>
              <a:rPr lang="en-US" b="1" dirty="0" err="1">
                <a:latin typeface="Arial" panose="020B0604020202020204" pitchFamily="34" charset="0"/>
                <a:cs typeface="Arial" panose="020B0604020202020204" pitchFamily="34" charset="0"/>
              </a:rPr>
              <a:t>Aqabah</a:t>
            </a:r>
            <a:r>
              <a:rPr lang="en-US" b="1" dirty="0">
                <a:latin typeface="Arial" panose="020B0604020202020204" pitchFamily="34" charset="0"/>
                <a:cs typeface="Arial" panose="020B0604020202020204" pitchFamily="34" charset="0"/>
              </a:rPr>
              <a:t> Pledges </a:t>
            </a:r>
          </a:p>
          <a:p>
            <a:pPr>
              <a:buFontTx/>
              <a:buChar char="-"/>
            </a:pPr>
            <a:r>
              <a:rPr lang="en-US" dirty="0">
                <a:latin typeface="Arial" panose="020B0604020202020204" pitchFamily="34" charset="0"/>
                <a:cs typeface="Arial" panose="020B0604020202020204" pitchFamily="34" charset="0"/>
              </a:rPr>
              <a:t>1</a:t>
            </a:r>
            <a:r>
              <a:rPr lang="en-US" baseline="30000" dirty="0">
                <a:latin typeface="Arial" panose="020B0604020202020204" pitchFamily="34" charset="0"/>
                <a:cs typeface="Arial" panose="020B0604020202020204" pitchFamily="34" charset="0"/>
              </a:rPr>
              <a:t>st</a:t>
            </a:r>
            <a:r>
              <a:rPr lang="en-US" dirty="0">
                <a:latin typeface="Arial" panose="020B0604020202020204" pitchFamily="34" charset="0"/>
                <a:cs typeface="Arial" panose="020B0604020202020204" pitchFamily="34" charset="0"/>
              </a:rPr>
              <a:t> Pledge – 12</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Nabavi</a:t>
            </a:r>
            <a:r>
              <a:rPr lang="en-US" dirty="0">
                <a:latin typeface="Arial" panose="020B0604020202020204" pitchFamily="34" charset="0"/>
                <a:cs typeface="Arial" panose="020B0604020202020204" pitchFamily="34" charset="0"/>
              </a:rPr>
              <a:t>; 12 people from Madinah accepted Islam</a:t>
            </a:r>
          </a:p>
          <a:p>
            <a:pPr>
              <a:buFontTx/>
              <a:buChar char="-"/>
            </a:pPr>
            <a:r>
              <a:rPr lang="en-US" dirty="0">
                <a:latin typeface="Arial" panose="020B0604020202020204" pitchFamily="34" charset="0"/>
                <a:cs typeface="Arial" panose="020B0604020202020204" pitchFamily="34" charset="0"/>
              </a:rPr>
              <a:t>2</a:t>
            </a:r>
            <a:r>
              <a:rPr lang="en-US" baseline="30000" dirty="0">
                <a:latin typeface="Arial" panose="020B0604020202020204" pitchFamily="34" charset="0"/>
                <a:cs typeface="Arial" panose="020B0604020202020204" pitchFamily="34" charset="0"/>
              </a:rPr>
              <a:t>nd</a:t>
            </a:r>
            <a:r>
              <a:rPr lang="en-US" dirty="0">
                <a:latin typeface="Arial" panose="020B0604020202020204" pitchFamily="34" charset="0"/>
                <a:cs typeface="Arial" panose="020B0604020202020204" pitchFamily="34" charset="0"/>
              </a:rPr>
              <a:t> Pledge – 13</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Nabavi</a:t>
            </a:r>
            <a:r>
              <a:rPr lang="en-US" dirty="0">
                <a:latin typeface="Arial" panose="020B0604020202020204" pitchFamily="34" charset="0"/>
                <a:cs typeface="Arial" panose="020B0604020202020204" pitchFamily="34" charset="0"/>
              </a:rPr>
              <a:t>; 75 people</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from Madinah accepted Islam and invited the Prophet SAW to their town. The Prophet asked them for complete submission, and in return, assured them that he would always remain with them. Appointed 12 representatives from each of the 12 tribes in Madinah</a:t>
            </a:r>
            <a:endParaRPr lang="en-US" b="1" dirty="0">
              <a:latin typeface="Arial" panose="020B0604020202020204" pitchFamily="34" charset="0"/>
              <a:cs typeface="Arial" panose="020B0604020202020204" pitchFamily="34" charset="0"/>
            </a:endParaRPr>
          </a:p>
          <a:p>
            <a:pPr marL="0" indent="0">
              <a:buNone/>
            </a:pPr>
            <a:r>
              <a:rPr lang="en-US" b="1" dirty="0"/>
              <a:t>    </a:t>
            </a:r>
            <a:endParaRPr lang="en-GB" b="1" dirty="0"/>
          </a:p>
        </p:txBody>
      </p:sp>
    </p:spTree>
    <p:extLst>
      <p:ext uri="{BB962C8B-B14F-4D97-AF65-F5344CB8AC3E}">
        <p14:creationId xmlns:p14="http://schemas.microsoft.com/office/powerpoint/2010/main" val="247639357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7893" y="489397"/>
            <a:ext cx="9620518" cy="6078828"/>
          </a:xfrm>
        </p:spPr>
        <p:txBody>
          <a:bodyPr/>
          <a:lstStyle/>
          <a:p>
            <a:pPr>
              <a:buFont typeface="Wingdings" panose="05000000000000000000" pitchFamily="2" charset="2"/>
              <a:buChar char="v"/>
            </a:pPr>
            <a:r>
              <a:rPr lang="en-US" b="1" dirty="0">
                <a:latin typeface="Arial" panose="020B0604020202020204" pitchFamily="34" charset="0"/>
                <a:cs typeface="Arial" panose="020B0604020202020204" pitchFamily="34" charset="0"/>
              </a:rPr>
              <a:t>Diplomatic Activities at Madinah</a:t>
            </a:r>
          </a:p>
          <a:p>
            <a:pPr>
              <a:buAutoNum type="arabicPeriod"/>
            </a:pPr>
            <a:r>
              <a:rPr lang="en-US" b="1" dirty="0">
                <a:latin typeface="Arial" panose="020B0604020202020204" pitchFamily="34" charset="0"/>
                <a:cs typeface="Arial" panose="020B0604020202020204" pitchFamily="34" charset="0"/>
              </a:rPr>
              <a:t>Charter of Madinah</a:t>
            </a:r>
          </a:p>
          <a:p>
            <a:pPr>
              <a:buFontTx/>
              <a:buChar char="-"/>
            </a:pPr>
            <a:r>
              <a:rPr lang="en-US" dirty="0">
                <a:latin typeface="Arial" panose="020B0604020202020204" pitchFamily="34" charset="0"/>
                <a:cs typeface="Arial" panose="020B0604020202020204" pitchFamily="34" charset="0"/>
              </a:rPr>
              <a:t>First one between him and his companions.</a:t>
            </a:r>
          </a:p>
          <a:p>
            <a:pPr>
              <a:buFontTx/>
              <a:buChar char="-"/>
            </a:pPr>
            <a:r>
              <a:rPr lang="en-US" dirty="0">
                <a:latin typeface="Arial" panose="020B0604020202020204" pitchFamily="34" charset="0"/>
                <a:cs typeface="Arial" panose="020B0604020202020204" pitchFamily="34" charset="0"/>
              </a:rPr>
              <a:t>Consisted of 25 articles</a:t>
            </a:r>
          </a:p>
          <a:p>
            <a:pPr>
              <a:buFontTx/>
              <a:buChar char="-"/>
            </a:pPr>
            <a:r>
              <a:rPr lang="en-US" dirty="0">
                <a:latin typeface="Arial" panose="020B0604020202020204" pitchFamily="34" charset="0"/>
                <a:cs typeface="Arial" panose="020B0604020202020204" pitchFamily="34" charset="0"/>
              </a:rPr>
              <a:t>Many modern scholars have termed it as the first ever written constitution in human history</a:t>
            </a:r>
          </a:p>
          <a:p>
            <a:pPr>
              <a:buFontTx/>
              <a:buChar char="-"/>
            </a:pPr>
            <a:r>
              <a:rPr lang="en-US" dirty="0">
                <a:latin typeface="Arial" panose="020B0604020202020204" pitchFamily="34" charset="0"/>
                <a:cs typeface="Arial" panose="020B0604020202020204" pitchFamily="34" charset="0"/>
              </a:rPr>
              <a:t>1</a:t>
            </a:r>
            <a:r>
              <a:rPr lang="en-US" baseline="30000" dirty="0">
                <a:latin typeface="Arial" panose="020B0604020202020204" pitchFamily="34" charset="0"/>
                <a:cs typeface="Arial" panose="020B0604020202020204" pitchFamily="34" charset="0"/>
              </a:rPr>
              <a:t>st</a:t>
            </a:r>
            <a:r>
              <a:rPr lang="en-US" dirty="0">
                <a:latin typeface="Arial" panose="020B0604020202020204" pitchFamily="34" charset="0"/>
                <a:cs typeface="Arial" panose="020B0604020202020204" pitchFamily="34" charset="0"/>
              </a:rPr>
              <a:t> article ensured unity, and the last article confirmed the Prophet’s person as the final authority.</a:t>
            </a:r>
          </a:p>
          <a:p>
            <a:pPr>
              <a:buFontTx/>
              <a:buChar char="-"/>
            </a:pPr>
            <a:r>
              <a:rPr lang="en-US" dirty="0">
                <a:latin typeface="Arial" panose="020B0604020202020204" pitchFamily="34" charset="0"/>
                <a:cs typeface="Arial" panose="020B0604020202020204" pitchFamily="34" charset="0"/>
              </a:rPr>
              <a:t>Second charter included the Jews living in the outskirts of Madinah</a:t>
            </a:r>
          </a:p>
          <a:p>
            <a:pPr>
              <a:buFontTx/>
              <a:buChar char="-"/>
            </a:pPr>
            <a:r>
              <a:rPr lang="en-US" dirty="0">
                <a:latin typeface="Arial" panose="020B0604020202020204" pitchFamily="34" charset="0"/>
                <a:cs typeface="Arial" panose="020B0604020202020204" pitchFamily="34" charset="0"/>
              </a:rPr>
              <a:t>Added 24 articles</a:t>
            </a:r>
          </a:p>
          <a:p>
            <a:pPr>
              <a:buFontTx/>
              <a:buChar char="-"/>
            </a:pPr>
            <a:r>
              <a:rPr lang="en-US" dirty="0">
                <a:latin typeface="Arial" panose="020B0604020202020204" pitchFamily="34" charset="0"/>
                <a:cs typeface="Arial" panose="020B0604020202020204" pitchFamily="34" charset="0"/>
              </a:rPr>
              <a:t>In such a manner, he succeeded in creating Madinah a multi-religious, multi-cultural and multi-tribal society.</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Effective Foreign Policy</a:t>
            </a:r>
          </a:p>
          <a:p>
            <a:pPr>
              <a:buFontTx/>
              <a:buChar char="-"/>
            </a:pPr>
            <a:r>
              <a:rPr lang="en-US" dirty="0">
                <a:latin typeface="Arial" panose="020B0604020202020204" pitchFamily="34" charset="0"/>
                <a:cs typeface="Arial" panose="020B0604020202020204" pitchFamily="34" charset="0"/>
              </a:rPr>
              <a:t>Aim was to secure Muslims</a:t>
            </a:r>
          </a:p>
          <a:p>
            <a:pPr>
              <a:buFontTx/>
              <a:buChar char="-"/>
            </a:pPr>
            <a:r>
              <a:rPr lang="en-US" dirty="0">
                <a:latin typeface="Arial" panose="020B0604020202020204" pitchFamily="34" charset="0"/>
                <a:cs typeface="Arial" panose="020B0604020202020204" pitchFamily="34" charset="0"/>
              </a:rPr>
              <a:t>Umar R.A was given charge     </a:t>
            </a:r>
            <a:r>
              <a:rPr lang="en-US" b="1" dirty="0">
                <a:latin typeface="Arial" panose="020B0604020202020204" pitchFamily="34" charset="0"/>
                <a:cs typeface="Arial" panose="020B0604020202020204" pitchFamily="34" charset="0"/>
              </a:rPr>
              <a:t> </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961378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7893" y="489396"/>
            <a:ext cx="9620518" cy="6272011"/>
          </a:xfrm>
        </p:spPr>
        <p:txBody>
          <a:bodyPr>
            <a:normAutofit lnSpcReduction="10000"/>
          </a:bodyPr>
          <a:lstStyle/>
          <a:p>
            <a:pPr>
              <a:buFontTx/>
              <a:buChar char="-"/>
            </a:pPr>
            <a:r>
              <a:rPr lang="en-US" b="1" dirty="0">
                <a:latin typeface="Arial" panose="020B0604020202020204" pitchFamily="34" charset="0"/>
                <a:cs typeface="Arial" panose="020B0604020202020204" pitchFamily="34" charset="0"/>
              </a:rPr>
              <a:t>3 principles of foreign policy</a:t>
            </a:r>
          </a:p>
          <a:p>
            <a:pPr marL="400050" indent="-400050">
              <a:buAutoNum type="romanLcPeriod"/>
            </a:pPr>
            <a:r>
              <a:rPr lang="en-US" dirty="0" err="1">
                <a:latin typeface="Arial" panose="020B0604020202020204" pitchFamily="34" charset="0"/>
                <a:cs typeface="Arial" panose="020B0604020202020204" pitchFamily="34" charset="0"/>
              </a:rPr>
              <a:t>Da’wah</a:t>
            </a:r>
            <a:endParaRPr lang="en-US" dirty="0">
              <a:latin typeface="Arial" panose="020B0604020202020204" pitchFamily="34" charset="0"/>
              <a:cs typeface="Arial" panose="020B0604020202020204" pitchFamily="34" charset="0"/>
            </a:endParaRPr>
          </a:p>
          <a:p>
            <a:pPr marL="400050" indent="-400050">
              <a:buAutoNum type="romanLcPeriod"/>
            </a:pPr>
            <a:r>
              <a:rPr lang="en-US" dirty="0">
                <a:latin typeface="Arial" panose="020B0604020202020204" pitchFamily="34" charset="0"/>
                <a:cs typeface="Arial" panose="020B0604020202020204" pitchFamily="34" charset="0"/>
              </a:rPr>
              <a:t>Peace</a:t>
            </a:r>
          </a:p>
          <a:p>
            <a:pPr marL="400050" indent="-400050">
              <a:buAutoNum type="romanLcPeriod"/>
            </a:pPr>
            <a:r>
              <a:rPr lang="en-US" dirty="0">
                <a:latin typeface="Arial" panose="020B0604020202020204" pitchFamily="34" charset="0"/>
                <a:cs typeface="Arial" panose="020B0604020202020204" pitchFamily="34" charset="0"/>
              </a:rPr>
              <a:t>Recognition of Muslims as a force to be reckoned with</a:t>
            </a:r>
            <a:r>
              <a:rPr lang="en-US" b="1" dirty="0">
                <a:latin typeface="Arial" panose="020B0604020202020204" pitchFamily="34" charset="0"/>
                <a:cs typeface="Arial" panose="020B0604020202020204" pitchFamily="34" charset="0"/>
              </a:rPr>
              <a:t> </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Treaty of </a:t>
            </a:r>
            <a:r>
              <a:rPr lang="en-US" b="1" dirty="0" err="1">
                <a:latin typeface="Arial" panose="020B0604020202020204" pitchFamily="34" charset="0"/>
                <a:cs typeface="Arial" panose="020B0604020202020204" pitchFamily="34" charset="0"/>
              </a:rPr>
              <a:t>Hudaibiyyah</a:t>
            </a:r>
            <a:endParaRPr lang="en-US"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 mere fact that there was a treaty helped in building a recognition of Muslims</a:t>
            </a:r>
          </a:p>
          <a:p>
            <a:pPr>
              <a:buFontTx/>
              <a:buChar char="-"/>
            </a:pPr>
            <a:r>
              <a:rPr lang="en-US" dirty="0">
                <a:latin typeface="Arial" panose="020B0604020202020204" pitchFamily="34" charset="0"/>
                <a:cs typeface="Arial" panose="020B0604020202020204" pitchFamily="34" charset="0"/>
              </a:rPr>
              <a:t>On the outset, it was against the Muslims, but in reality it proved to be more beneficial for them.</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Correspondence with other Kings and Rulers</a:t>
            </a:r>
            <a:r>
              <a:rPr lang="en-US" dirty="0">
                <a:latin typeface="Arial" panose="020B0604020202020204" pitchFamily="34" charset="0"/>
                <a:cs typeface="Arial" panose="020B0604020202020204" pitchFamily="34" charset="0"/>
              </a:rPr>
              <a:t> </a:t>
            </a:r>
          </a:p>
          <a:p>
            <a:pPr>
              <a:buFontTx/>
              <a:buChar char="-"/>
            </a:pPr>
            <a:r>
              <a:rPr lang="en-US" dirty="0">
                <a:latin typeface="Arial" panose="020B0604020202020204" pitchFamily="34" charset="0"/>
                <a:cs typeface="Arial" panose="020B0604020202020204" pitchFamily="34" charset="0"/>
              </a:rPr>
              <a:t>Sent letters to the rulers of </a:t>
            </a:r>
            <a:r>
              <a:rPr lang="en-US" dirty="0" err="1">
                <a:latin typeface="Arial" panose="020B0604020202020204" pitchFamily="34" charset="0"/>
                <a:cs typeface="Arial" panose="020B0604020202020204" pitchFamily="34" charset="0"/>
              </a:rPr>
              <a:t>Abissinya</a:t>
            </a:r>
            <a:r>
              <a:rPr lang="en-US" dirty="0">
                <a:latin typeface="Arial" panose="020B0604020202020204" pitchFamily="34" charset="0"/>
                <a:cs typeface="Arial" panose="020B0604020202020204" pitchFamily="34" charset="0"/>
              </a:rPr>
              <a:t>, Rome, Persia, Egypt, Bahrain, Oman etc.</a:t>
            </a:r>
          </a:p>
          <a:p>
            <a:pPr>
              <a:buFontTx/>
              <a:buChar char="-"/>
            </a:pPr>
            <a:r>
              <a:rPr lang="en-US" dirty="0">
                <a:latin typeface="Arial" panose="020B0604020202020204" pitchFamily="34" charset="0"/>
                <a:cs typeface="Arial" panose="020B0604020202020204" pitchFamily="34" charset="0"/>
              </a:rPr>
              <a:t>Sent his messengers along with gifts</a:t>
            </a:r>
            <a:r>
              <a:rPr lang="en-GB" dirty="0">
                <a:latin typeface="Arial" panose="020B0604020202020204" pitchFamily="34" charset="0"/>
                <a:cs typeface="Arial" panose="020B0604020202020204" pitchFamily="34" charset="0"/>
              </a:rPr>
              <a:t>. Heavily emphasised on this practice.</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Established a Guesthouse for Guests</a:t>
            </a:r>
          </a:p>
          <a:p>
            <a:pPr marL="0" indent="0">
              <a:buNone/>
            </a:pPr>
            <a:r>
              <a:rPr lang="en-US" dirty="0">
                <a:latin typeface="Arial" panose="020B0604020202020204" pitchFamily="34" charset="0"/>
                <a:cs typeface="Arial" panose="020B0604020202020204" pitchFamily="34" charset="0"/>
              </a:rPr>
              <a:t>- Dressed formally to meet them. They were welcomed warmly and treated in the best possible manner</a:t>
            </a:r>
          </a:p>
        </p:txBody>
      </p:sp>
    </p:spTree>
    <p:extLst>
      <p:ext uri="{BB962C8B-B14F-4D97-AF65-F5344CB8AC3E}">
        <p14:creationId xmlns:p14="http://schemas.microsoft.com/office/powerpoint/2010/main" val="20200057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Past Paper Questions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36800" y="1661375"/>
            <a:ext cx="9167812" cy="4997002"/>
          </a:xfrm>
        </p:spPr>
        <p:txBody>
          <a:bodyPr>
            <a:normAutofit/>
          </a:bodyPr>
          <a:lstStyle/>
          <a:p>
            <a:r>
              <a:rPr lang="en-US" sz="2000" dirty="0">
                <a:latin typeface="Arial" panose="020B0604020202020204" pitchFamily="34" charset="0"/>
                <a:cs typeface="Arial" panose="020B0604020202020204" pitchFamily="34" charset="0"/>
              </a:rPr>
              <a:t>Describe the characteristics of Military strategist in the light of </a:t>
            </a:r>
            <a:r>
              <a:rPr lang="en-US" sz="2000" dirty="0" err="1">
                <a:latin typeface="Arial" panose="020B0604020202020204" pitchFamily="34" charset="0"/>
                <a:cs typeface="Arial" panose="020B0604020202020204" pitchFamily="34" charset="0"/>
              </a:rPr>
              <a:t>Seerah</a:t>
            </a:r>
            <a:r>
              <a:rPr lang="en-US" sz="2000" dirty="0">
                <a:latin typeface="Arial" panose="020B0604020202020204" pitchFamily="34" charset="0"/>
                <a:cs typeface="Arial" panose="020B0604020202020204" pitchFamily="34" charset="0"/>
              </a:rPr>
              <a:t> of Muhammad (PBUH) with arguments. (2016)</a:t>
            </a:r>
          </a:p>
          <a:p>
            <a:r>
              <a:rPr lang="en-US" sz="2000" dirty="0">
                <a:latin typeface="Arial" panose="020B0604020202020204" pitchFamily="34" charset="0"/>
                <a:cs typeface="Arial" panose="020B0604020202020204" pitchFamily="34" charset="0"/>
              </a:rPr>
              <a:t>Elucidate how the Prophet of Islam (Peace be upon him) exemplified him as the greatest peace maker in the world by making reconciliation with pagans, Jews and Christians. (2017)</a:t>
            </a:r>
          </a:p>
          <a:p>
            <a:r>
              <a:rPr lang="en-US" sz="2000" dirty="0">
                <a:latin typeface="Arial" panose="020B0604020202020204" pitchFamily="34" charset="0"/>
                <a:cs typeface="Arial" panose="020B0604020202020204" pitchFamily="34" charset="0"/>
              </a:rPr>
              <a:t>The Holy Prophet is the prophet of peace and safety. Explain with arguments. (2018)</a:t>
            </a:r>
          </a:p>
          <a:p>
            <a:r>
              <a:rPr lang="en-US" sz="2000" dirty="0">
                <a:latin typeface="Arial" panose="020B0604020202020204" pitchFamily="34" charset="0"/>
                <a:cs typeface="Arial" panose="020B0604020202020204" pitchFamily="34" charset="0"/>
              </a:rPr>
              <a:t>Give a general estimate of Holy Prophet's (pbuh) character in the battle fields as commander. (2019)</a:t>
            </a:r>
          </a:p>
          <a:p>
            <a:r>
              <a:rPr lang="en-US" sz="2000" dirty="0">
                <a:latin typeface="Arial" panose="020B0604020202020204" pitchFamily="34" charset="0"/>
                <a:cs typeface="Arial" panose="020B0604020202020204" pitchFamily="34" charset="0"/>
              </a:rPr>
              <a:t>Discuss the status and grade of “Tolerance and Forgiveness” in the life of the Holy Prophet. (2020)</a:t>
            </a:r>
          </a:p>
          <a:p>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333023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63777"/>
          </a:xfrm>
        </p:spPr>
        <p:txBody>
          <a:bodyPr/>
          <a:lstStyle/>
          <a:p>
            <a:r>
              <a:rPr lang="en-US" dirty="0">
                <a:latin typeface="Arial" panose="020B0604020202020204" pitchFamily="34" charset="0"/>
                <a:cs typeface="Arial" panose="020B0604020202020204" pitchFamily="34" charset="0"/>
              </a:rPr>
              <a:t>Role Model for a Peace Maker</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893193" y="1429555"/>
            <a:ext cx="9955369" cy="5112913"/>
          </a:xfrm>
        </p:spPr>
        <p:txBody>
          <a:bodyPr/>
          <a:lstStyle/>
          <a:p>
            <a:pPr>
              <a:buFont typeface="Wingdings" panose="05000000000000000000" pitchFamily="2" charset="2"/>
              <a:buChar char="v"/>
            </a:pPr>
            <a:r>
              <a:rPr lang="en-US" dirty="0">
                <a:latin typeface="Arial" panose="020B0604020202020204" pitchFamily="34" charset="0"/>
                <a:cs typeface="Arial" panose="020B0604020202020204" pitchFamily="34" charset="0"/>
              </a:rPr>
              <a:t>Start with the Quranic verse (after the general introduction);</a:t>
            </a:r>
          </a:p>
          <a:p>
            <a:pPr marL="0" indent="0">
              <a:buNone/>
            </a:pPr>
            <a:r>
              <a:rPr lang="en-US" b="1" i="1" dirty="0">
                <a:latin typeface="Arial" panose="020B0604020202020204" pitchFamily="34" charset="0"/>
                <a:cs typeface="Arial" panose="020B0604020202020204" pitchFamily="34" charset="0"/>
              </a:rPr>
              <a:t>“And we have not sent you but as </a:t>
            </a:r>
            <a:r>
              <a:rPr lang="en-US" b="1" i="1" u="sng" dirty="0">
                <a:latin typeface="Arial" panose="020B0604020202020204" pitchFamily="34" charset="0"/>
                <a:cs typeface="Arial" panose="020B0604020202020204" pitchFamily="34" charset="0"/>
              </a:rPr>
              <a:t>mercy</a:t>
            </a:r>
            <a:r>
              <a:rPr lang="en-US" b="1" i="1" dirty="0">
                <a:latin typeface="Arial" panose="020B0604020202020204" pitchFamily="34" charset="0"/>
                <a:cs typeface="Arial" panose="020B0604020202020204" pitchFamily="34" charset="0"/>
              </a:rPr>
              <a:t> for all worlds.”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Anbiyaa</a:t>
            </a:r>
            <a:r>
              <a:rPr lang="en-US" dirty="0">
                <a:latin typeface="Arial" panose="020B0604020202020204" pitchFamily="34" charset="0"/>
                <a:cs typeface="Arial" panose="020B0604020202020204" pitchFamily="34" charset="0"/>
              </a:rPr>
              <a:t> – 107)</a:t>
            </a:r>
          </a:p>
          <a:p>
            <a:pPr marL="0" indent="0">
              <a:buNone/>
            </a:pPr>
            <a:endParaRPr lang="en-US" b="1" i="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Remained peaceful at Makkah despite what he and his companions faced at the hands of </a:t>
            </a:r>
            <a:r>
              <a:rPr lang="en-US" b="1" dirty="0" err="1">
                <a:latin typeface="Arial" panose="020B0604020202020204" pitchFamily="34" charset="0"/>
                <a:cs typeface="Arial" panose="020B0604020202020204" pitchFamily="34" charset="0"/>
              </a:rPr>
              <a:t>Quraish</a:t>
            </a: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Established brotherhood between </a:t>
            </a:r>
            <a:r>
              <a:rPr lang="en-US" b="1" dirty="0" err="1">
                <a:latin typeface="Arial" panose="020B0604020202020204" pitchFamily="34" charset="0"/>
                <a:cs typeface="Arial" panose="020B0604020202020204" pitchFamily="34" charset="0"/>
              </a:rPr>
              <a:t>Muhajireen</a:t>
            </a:r>
            <a:r>
              <a:rPr lang="en-US" b="1" dirty="0">
                <a:latin typeface="Arial" panose="020B0604020202020204" pitchFamily="34" charset="0"/>
                <a:cs typeface="Arial" panose="020B0604020202020204" pitchFamily="34" charset="0"/>
              </a:rPr>
              <a:t> and Ansaar</a:t>
            </a:r>
          </a:p>
          <a:p>
            <a:pPr>
              <a:buAutoNum type="arabicPeriod"/>
            </a:pPr>
            <a:r>
              <a:rPr lang="en-US" b="1" dirty="0">
                <a:latin typeface="Arial" panose="020B0604020202020204" pitchFamily="34" charset="0"/>
                <a:cs typeface="Arial" panose="020B0604020202020204" pitchFamily="34" charset="0"/>
              </a:rPr>
              <a:t>Charter of Madinah; a successful attempt at ensuring peace</a:t>
            </a:r>
          </a:p>
          <a:p>
            <a:pPr>
              <a:buAutoNum type="arabicPeriod"/>
            </a:pPr>
            <a:r>
              <a:rPr lang="en-US" b="1" dirty="0">
                <a:latin typeface="Arial" panose="020B0604020202020204" pitchFamily="34" charset="0"/>
                <a:cs typeface="Arial" panose="020B0604020202020204" pitchFamily="34" charset="0"/>
              </a:rPr>
              <a:t>Treaty of </a:t>
            </a:r>
            <a:r>
              <a:rPr lang="en-US" b="1" dirty="0" err="1">
                <a:latin typeface="Arial" panose="020B0604020202020204" pitchFamily="34" charset="0"/>
                <a:cs typeface="Arial" panose="020B0604020202020204" pitchFamily="34" charset="0"/>
              </a:rPr>
              <a:t>Hudaibiyyah</a:t>
            </a: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Diplomatic activities at Madinah</a:t>
            </a:r>
          </a:p>
          <a:p>
            <a:pPr marL="0" indent="0">
              <a:buNone/>
            </a:pPr>
            <a:r>
              <a:rPr lang="en-US" dirty="0">
                <a:latin typeface="Arial" panose="020B0604020202020204" pitchFamily="34" charset="0"/>
                <a:cs typeface="Arial" panose="020B0604020202020204" pitchFamily="34" charset="0"/>
              </a:rPr>
              <a:t>*mention these in detail</a:t>
            </a:r>
          </a:p>
          <a:p>
            <a:pPr marL="0" indent="0">
              <a:buNone/>
            </a:pPr>
            <a:r>
              <a:rPr lang="en-US" b="1" dirty="0">
                <a:latin typeface="Arial" panose="020B0604020202020204" pitchFamily="34" charset="0"/>
                <a:cs typeface="Arial" panose="020B0604020202020204" pitchFamily="34" charset="0"/>
              </a:rPr>
              <a:t>6. His attitude towards </a:t>
            </a:r>
            <a:r>
              <a:rPr lang="en-US" b="1" dirty="0" err="1">
                <a:latin typeface="Arial" panose="020B0604020202020204" pitchFamily="34" charset="0"/>
                <a:cs typeface="Arial" panose="020B0604020202020204" pitchFamily="34" charset="0"/>
              </a:rPr>
              <a:t>Quraish</a:t>
            </a:r>
            <a:r>
              <a:rPr lang="en-US" b="1" dirty="0">
                <a:latin typeface="Arial" panose="020B0604020202020204" pitchFamily="34" charset="0"/>
                <a:cs typeface="Arial" panose="020B0604020202020204" pitchFamily="34" charset="0"/>
              </a:rPr>
              <a:t> after the conquest of Makkah</a:t>
            </a:r>
          </a:p>
          <a:p>
            <a:pPr marL="0" indent="0">
              <a:buNone/>
            </a:pPr>
            <a:r>
              <a:rPr lang="en-US" b="1" dirty="0">
                <a:latin typeface="Arial" panose="020B0604020202020204" pitchFamily="34" charset="0"/>
                <a:cs typeface="Arial" panose="020B0604020202020204" pitchFamily="34" charset="0"/>
              </a:rPr>
              <a:t>7. Promoted peace in his last sermon at Hajj</a:t>
            </a:r>
          </a:p>
          <a:p>
            <a:pPr>
              <a:buAutoNum type="arabicPeriod"/>
            </a:pPr>
            <a:endParaRPr lang="en-GB" b="1" dirty="0">
              <a:latin typeface="Arial" panose="020B0604020202020204" pitchFamily="34" charset="0"/>
              <a:cs typeface="Arial" panose="020B0604020202020204" pitchFamily="34" charset="0"/>
            </a:endParaRPr>
          </a:p>
          <a:p>
            <a:pPr>
              <a:buAutoNum type="arabicPeriod"/>
            </a:pP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988534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9409" y="624110"/>
            <a:ext cx="9315204" cy="1280890"/>
          </a:xfrm>
        </p:spPr>
        <p:txBody>
          <a:bodyPr/>
          <a:lstStyle/>
          <a:p>
            <a:r>
              <a:rPr lang="en-US" dirty="0">
                <a:latin typeface="Arial" panose="020B0604020202020204" pitchFamily="34" charset="0"/>
                <a:cs typeface="Arial" panose="020B0604020202020204" pitchFamily="34" charset="0"/>
              </a:rPr>
              <a:t>Conclusion (can be applied for each aspect)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099256" y="2133600"/>
            <a:ext cx="9697791" cy="4447504"/>
          </a:xfrm>
        </p:spPr>
        <p:txBody>
          <a:bodyPr/>
          <a:lstStyle/>
          <a:p>
            <a:pPr>
              <a:buFont typeface="Wingdings" panose="05000000000000000000" pitchFamily="2" charset="2"/>
              <a:buChar char="v"/>
            </a:pPr>
            <a:r>
              <a:rPr lang="en-US" dirty="0">
                <a:latin typeface="Arial" panose="020B0604020202020204" pitchFamily="34" charset="0"/>
                <a:cs typeface="Arial" panose="020B0604020202020204" pitchFamily="34" charset="0"/>
              </a:rPr>
              <a:t>Mention the view of some non-Muslim scholars regarding our Prophet SAW</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i="1" dirty="0">
                <a:latin typeface="Arial" panose="020B0604020202020204" pitchFamily="34" charset="0"/>
                <a:cs typeface="Arial" panose="020B0604020202020204" pitchFamily="34" charset="0"/>
              </a:rPr>
              <a:t>Jules </a:t>
            </a:r>
            <a:r>
              <a:rPr lang="en-US" b="1" i="1" dirty="0" err="1">
                <a:latin typeface="Arial" panose="020B0604020202020204" pitchFamily="34" charset="0"/>
                <a:cs typeface="Arial" panose="020B0604020202020204" pitchFamily="34" charset="0"/>
              </a:rPr>
              <a:t>Masserman</a:t>
            </a:r>
            <a:r>
              <a:rPr lang="en-US" b="1" i="1" dirty="0">
                <a:latin typeface="Arial" panose="020B0604020202020204" pitchFamily="34" charset="0"/>
                <a:cs typeface="Arial" panose="020B0604020202020204" pitchFamily="34" charset="0"/>
              </a:rPr>
              <a:t>; a psychoanalyst from the U.S</a:t>
            </a:r>
          </a:p>
          <a:p>
            <a:pPr>
              <a:buFontTx/>
              <a:buChar char="-"/>
            </a:pPr>
            <a:r>
              <a:rPr lang="en-US" dirty="0">
                <a:latin typeface="Arial" panose="020B0604020202020204" pitchFamily="34" charset="0"/>
                <a:cs typeface="Arial" panose="020B0604020202020204" pitchFamily="34" charset="0"/>
              </a:rPr>
              <a:t>Laid down a criterion for the assessment of great leadership;</a:t>
            </a:r>
          </a:p>
          <a:p>
            <a:pPr>
              <a:buAutoNum type="arabicPeriod"/>
            </a:pPr>
            <a:r>
              <a:rPr lang="en-US" dirty="0">
                <a:latin typeface="Arial" panose="020B0604020202020204" pitchFamily="34" charset="0"/>
                <a:cs typeface="Arial" panose="020B0604020202020204" pitchFamily="34" charset="0"/>
              </a:rPr>
              <a:t>Provide for the well-being of the led</a:t>
            </a:r>
          </a:p>
          <a:p>
            <a:pPr>
              <a:buAutoNum type="arabicPeriod"/>
            </a:pPr>
            <a:r>
              <a:rPr lang="en-US" dirty="0">
                <a:latin typeface="Arial" panose="020B0604020202020204" pitchFamily="34" charset="0"/>
                <a:cs typeface="Arial" panose="020B0604020202020204" pitchFamily="34" charset="0"/>
              </a:rPr>
              <a:t>Provide a social organization in which people feel secure</a:t>
            </a:r>
          </a:p>
          <a:p>
            <a:pPr>
              <a:buAutoNum type="arabicPeriod"/>
            </a:pPr>
            <a:r>
              <a:rPr lang="en-US" dirty="0">
                <a:latin typeface="Arial" panose="020B0604020202020204" pitchFamily="34" charset="0"/>
                <a:cs typeface="Arial" panose="020B0604020202020204" pitchFamily="34" charset="0"/>
              </a:rPr>
              <a:t>Provide them with one set of beliefs.</a:t>
            </a:r>
          </a:p>
          <a:p>
            <a:pPr marL="0" indent="0">
              <a:buNone/>
            </a:pPr>
            <a:r>
              <a:rPr lang="en-US" b="1" i="1" dirty="0">
                <a:latin typeface="Arial" panose="020B0604020202020204" pitchFamily="34" charset="0"/>
                <a:cs typeface="Arial" panose="020B0604020202020204" pitchFamily="34" charset="0"/>
              </a:rPr>
              <a:t>“Perhaps the greatest leader of all times was Muhammad.” </a:t>
            </a:r>
            <a:r>
              <a:rPr lang="en-US" dirty="0">
                <a:latin typeface="Arial" panose="020B0604020202020204" pitchFamily="34" charset="0"/>
                <a:cs typeface="Arial" panose="020B0604020202020204" pitchFamily="34" charset="0"/>
              </a:rPr>
              <a:t>(Time Magazine, July1974)</a:t>
            </a:r>
          </a:p>
          <a:p>
            <a:pPr marL="0" indent="0">
              <a:buNone/>
            </a:pPr>
            <a:r>
              <a:rPr lang="en-US" dirty="0">
                <a:latin typeface="Arial" panose="020B0604020202020204" pitchFamily="34" charset="0"/>
                <a:cs typeface="Arial" panose="020B0604020202020204" pitchFamily="34" charset="0"/>
              </a:rPr>
              <a:t> </a:t>
            </a:r>
            <a:endParaRPr lang="en-US" b="1" i="1"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091117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2592" y="862885"/>
            <a:ext cx="9122020" cy="5615188"/>
          </a:xfrm>
        </p:spPr>
        <p:txBody>
          <a:bodyPr/>
          <a:lstStyle/>
          <a:p>
            <a:pPr>
              <a:buFont typeface="Wingdings" panose="05000000000000000000" pitchFamily="2" charset="2"/>
              <a:buChar char="v"/>
            </a:pPr>
            <a:r>
              <a:rPr lang="en-US" b="1" i="1" dirty="0">
                <a:latin typeface="Arial" panose="020B0604020202020204" pitchFamily="34" charset="0"/>
                <a:cs typeface="Arial" panose="020B0604020202020204" pitchFamily="34" charset="0"/>
              </a:rPr>
              <a:t>Thomas Carlyle; a Scottish historian</a:t>
            </a:r>
          </a:p>
          <a:p>
            <a:pPr marL="0" indent="0">
              <a:buNone/>
            </a:pPr>
            <a:r>
              <a:rPr lang="en-US" i="1" dirty="0">
                <a:latin typeface="Arial" panose="020B0604020202020204" pitchFamily="34" charset="0"/>
                <a:cs typeface="Arial" panose="020B0604020202020204" pitchFamily="34" charset="0"/>
              </a:rPr>
              <a:t>“He was just, truthful, smart, pure, magnanimous and present-minded; his face was radiant as if he had lights within him to illuminate the darkest of nights; he was a great man by nature who was not educated in a school nor nurtured by a teacher as he was not in need of any of this.”</a:t>
            </a:r>
          </a:p>
          <a:p>
            <a:pPr marL="0" indent="0">
              <a:buNone/>
            </a:pPr>
            <a:endParaRPr lang="en-US" i="1" dirty="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a:p>
            <a:pPr>
              <a:buFont typeface="Wingdings" panose="05000000000000000000" pitchFamily="2" charset="2"/>
              <a:buChar char="v"/>
            </a:pPr>
            <a:r>
              <a:rPr lang="en-US" b="1" i="1" dirty="0" err="1">
                <a:latin typeface="Arial" panose="020B0604020202020204" pitchFamily="34" charset="0"/>
                <a:cs typeface="Arial" panose="020B0604020202020204" pitchFamily="34" charset="0"/>
              </a:rPr>
              <a:t>Micheal</a:t>
            </a:r>
            <a:r>
              <a:rPr lang="en-US" b="1" i="1" dirty="0">
                <a:latin typeface="Arial" panose="020B0604020202020204" pitchFamily="34" charset="0"/>
                <a:cs typeface="Arial" panose="020B0604020202020204" pitchFamily="34" charset="0"/>
              </a:rPr>
              <a:t> Hart; American astrophysicist</a:t>
            </a:r>
          </a:p>
          <a:p>
            <a:pPr>
              <a:buFontTx/>
              <a:buChar char="-"/>
            </a:pPr>
            <a:r>
              <a:rPr lang="en-US" dirty="0">
                <a:latin typeface="Arial" panose="020B0604020202020204" pitchFamily="34" charset="0"/>
                <a:cs typeface="Arial" panose="020B0604020202020204" pitchFamily="34" charset="0"/>
              </a:rPr>
              <a:t>Wrote; </a:t>
            </a:r>
            <a:r>
              <a:rPr lang="en-US" i="1" dirty="0">
                <a:latin typeface="Arial" panose="020B0604020202020204" pitchFamily="34" charset="0"/>
                <a:cs typeface="Arial" panose="020B0604020202020204" pitchFamily="34" charset="0"/>
              </a:rPr>
              <a:t>“The 100: A Ranking of the Most Influential Persons in History”</a:t>
            </a:r>
          </a:p>
          <a:p>
            <a:pPr>
              <a:buFontTx/>
              <a:buChar char="-"/>
            </a:pPr>
            <a:r>
              <a:rPr lang="en-US" dirty="0">
                <a:latin typeface="Arial" panose="020B0604020202020204" pitchFamily="34" charset="0"/>
                <a:cs typeface="Arial" panose="020B0604020202020204" pitchFamily="34" charset="0"/>
              </a:rPr>
              <a:t>Ranked Muhammad first</a:t>
            </a:r>
          </a:p>
          <a:p>
            <a:pPr marL="0" indent="0">
              <a:buNone/>
            </a:pPr>
            <a:endParaRPr lang="en-US" dirty="0">
              <a:latin typeface="Arial" panose="020B0604020202020204" pitchFamily="34" charset="0"/>
              <a:cs typeface="Arial" panose="020B0604020202020204" pitchFamily="34" charset="0"/>
            </a:endParaRPr>
          </a:p>
          <a:p>
            <a:pPr marL="0" indent="0">
              <a:buNone/>
            </a:pPr>
            <a:r>
              <a:rPr lang="en-US" i="1" dirty="0">
                <a:latin typeface="Arial" panose="020B0604020202020204" pitchFamily="34" charset="0"/>
                <a:cs typeface="Arial" panose="020B0604020202020204" pitchFamily="34" charset="0"/>
              </a:rPr>
              <a:t>“My choice of Muhammad to lead the list of the world's most influential persons may surprise some readers and may be questioned by others, but he was the only man in history who was supremely successful on both the religious and secular level.”</a:t>
            </a:r>
          </a:p>
          <a:p>
            <a:pPr marL="0" indent="0">
              <a:buNone/>
            </a:pPr>
            <a:endParaRPr lang="en-US" i="1" dirty="0"/>
          </a:p>
          <a:p>
            <a:pPr marL="0" indent="0">
              <a:buNone/>
            </a:pPr>
            <a:endParaRPr lang="en-US" i="1" dirty="0"/>
          </a:p>
          <a:p>
            <a:pPr marL="0" indent="0">
              <a:buNone/>
            </a:pPr>
            <a:endParaRPr lang="en-US" i="1" dirty="0"/>
          </a:p>
          <a:p>
            <a:pPr marL="0" indent="0">
              <a:buNone/>
            </a:pPr>
            <a:endParaRPr lang="en-US" i="1" dirty="0"/>
          </a:p>
          <a:p>
            <a:pPr marL="0" indent="0">
              <a:buNone/>
            </a:pPr>
            <a:endParaRPr lang="en-GB" dirty="0"/>
          </a:p>
        </p:txBody>
      </p:sp>
    </p:spTree>
    <p:extLst>
      <p:ext uri="{BB962C8B-B14F-4D97-AF65-F5344CB8AC3E}">
        <p14:creationId xmlns:p14="http://schemas.microsoft.com/office/powerpoint/2010/main" val="204755091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69839"/>
          </a:xfrm>
        </p:spPr>
        <p:txBody>
          <a:bodyPr/>
          <a:lstStyle/>
          <a:p>
            <a:r>
              <a:rPr lang="en-US" dirty="0">
                <a:latin typeface="Arial" panose="020B0604020202020204" pitchFamily="34" charset="0"/>
                <a:cs typeface="Arial" panose="020B0604020202020204" pitchFamily="34" charset="0"/>
              </a:rPr>
              <a:t>Recommended Readings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66682" y="1635617"/>
            <a:ext cx="9237930" cy="4275605"/>
          </a:xfrm>
        </p:spPr>
        <p:txBody>
          <a:bodyPr>
            <a:normAutofit lnSpcReduction="10000"/>
          </a:bodyPr>
          <a:lstStyle/>
          <a:p>
            <a:pPr>
              <a:lnSpc>
                <a:spcPct val="200000"/>
              </a:lnSpc>
              <a:buFont typeface="Wingdings" panose="05000000000000000000" pitchFamily="2" charset="2"/>
              <a:buChar char="v"/>
            </a:pPr>
            <a:r>
              <a:rPr lang="en-US" sz="2000" dirty="0">
                <a:latin typeface="Arial" panose="020B0604020202020204" pitchFamily="34" charset="0"/>
                <a:cs typeface="Arial" panose="020B0604020202020204" pitchFamily="34" charset="0"/>
              </a:rPr>
              <a:t>‘</a:t>
            </a:r>
            <a:r>
              <a:rPr lang="en-US" sz="2000" dirty="0" err="1">
                <a:latin typeface="Arial" panose="020B0604020202020204" pitchFamily="34" charset="0"/>
                <a:cs typeface="Arial" panose="020B0604020202020204" pitchFamily="34" charset="0"/>
              </a:rPr>
              <a:t>Seerat</a:t>
            </a:r>
            <a:r>
              <a:rPr lang="en-US" sz="2000" dirty="0">
                <a:latin typeface="Arial" panose="020B0604020202020204" pitchFamily="34" charset="0"/>
                <a:cs typeface="Arial" panose="020B0604020202020204" pitchFamily="34" charset="0"/>
              </a:rPr>
              <a:t> ul Mustafa’ by </a:t>
            </a:r>
            <a:r>
              <a:rPr lang="en-US" sz="2000" dirty="0" err="1">
                <a:latin typeface="Arial" panose="020B0604020202020204" pitchFamily="34" charset="0"/>
                <a:cs typeface="Arial" panose="020B0604020202020204" pitchFamily="34" charset="0"/>
              </a:rPr>
              <a:t>Maulana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Idrees</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Kandhalwi</a:t>
            </a:r>
            <a:endParaRPr lang="en-US" sz="2000" dirty="0">
              <a:latin typeface="Arial" panose="020B0604020202020204" pitchFamily="34" charset="0"/>
              <a:cs typeface="Arial" panose="020B0604020202020204" pitchFamily="34" charset="0"/>
            </a:endParaRPr>
          </a:p>
          <a:p>
            <a:pPr>
              <a:lnSpc>
                <a:spcPct val="200000"/>
              </a:lnSpc>
              <a:buFont typeface="Wingdings" panose="05000000000000000000" pitchFamily="2" charset="2"/>
              <a:buChar char="v"/>
            </a:pPr>
            <a:r>
              <a:rPr lang="en-US" sz="2000" dirty="0">
                <a:latin typeface="Arial" panose="020B0604020202020204" pitchFamily="34" charset="0"/>
                <a:cs typeface="Arial" panose="020B0604020202020204" pitchFamily="34" charset="0"/>
              </a:rPr>
              <a:t>‘</a:t>
            </a:r>
            <a:r>
              <a:rPr lang="en-US" sz="2000" dirty="0" err="1">
                <a:latin typeface="Arial" panose="020B0604020202020204" pitchFamily="34" charset="0"/>
                <a:cs typeface="Arial" panose="020B0604020202020204" pitchFamily="34" charset="0"/>
              </a:rPr>
              <a:t>Seerat</a:t>
            </a:r>
            <a:r>
              <a:rPr lang="en-US" sz="2000" dirty="0">
                <a:latin typeface="Arial" panose="020B0604020202020204" pitchFamily="34" charset="0"/>
                <a:cs typeface="Arial" panose="020B0604020202020204" pitchFamily="34" charset="0"/>
              </a:rPr>
              <a:t> un </a:t>
            </a:r>
            <a:r>
              <a:rPr lang="en-US" sz="2000" dirty="0" err="1">
                <a:latin typeface="Arial" panose="020B0604020202020204" pitchFamily="34" charset="0"/>
                <a:cs typeface="Arial" panose="020B0604020202020204" pitchFamily="34" charset="0"/>
              </a:rPr>
              <a:t>Nabi</a:t>
            </a:r>
            <a:r>
              <a:rPr lang="en-US" sz="2000" dirty="0">
                <a:latin typeface="Arial" panose="020B0604020202020204" pitchFamily="34" charset="0"/>
                <a:cs typeface="Arial" panose="020B0604020202020204" pitchFamily="34" charset="0"/>
              </a:rPr>
              <a:t>’ by </a:t>
            </a:r>
            <a:r>
              <a:rPr lang="en-US" sz="2000" dirty="0" err="1">
                <a:latin typeface="Arial" panose="020B0604020202020204" pitchFamily="34" charset="0"/>
                <a:cs typeface="Arial" panose="020B0604020202020204" pitchFamily="34" charset="0"/>
              </a:rPr>
              <a:t>Allama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Shibli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Nomani</a:t>
            </a:r>
            <a:r>
              <a:rPr lang="en-US" sz="2000" dirty="0">
                <a:latin typeface="Arial" panose="020B0604020202020204" pitchFamily="34" charset="0"/>
                <a:cs typeface="Arial" panose="020B0604020202020204" pitchFamily="34" charset="0"/>
              </a:rPr>
              <a:t> &amp; Syed </a:t>
            </a:r>
            <a:r>
              <a:rPr lang="en-US" sz="2000" dirty="0" err="1">
                <a:latin typeface="Arial" panose="020B0604020202020204" pitchFamily="34" charset="0"/>
                <a:cs typeface="Arial" panose="020B0604020202020204" pitchFamily="34" charset="0"/>
              </a:rPr>
              <a:t>Suleman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Nadawi</a:t>
            </a:r>
            <a:endParaRPr lang="en-US" sz="2000" dirty="0">
              <a:latin typeface="Arial" panose="020B0604020202020204" pitchFamily="34" charset="0"/>
              <a:cs typeface="Arial" panose="020B0604020202020204" pitchFamily="34" charset="0"/>
            </a:endParaRPr>
          </a:p>
          <a:p>
            <a:pPr>
              <a:lnSpc>
                <a:spcPct val="200000"/>
              </a:lnSpc>
              <a:buFont typeface="Wingdings" panose="05000000000000000000" pitchFamily="2" charset="2"/>
              <a:buChar char="v"/>
            </a:pPr>
            <a:r>
              <a:rPr lang="en-US" sz="2000" dirty="0">
                <a:latin typeface="Arial" panose="020B0604020202020204" pitchFamily="34" charset="0"/>
                <a:cs typeface="Arial" panose="020B0604020202020204" pitchFamily="34" charset="0"/>
              </a:rPr>
              <a:t>‘</a:t>
            </a:r>
            <a:r>
              <a:rPr lang="en-US" sz="2000" dirty="0" err="1">
                <a:latin typeface="Arial" panose="020B0604020202020204" pitchFamily="34" charset="0"/>
                <a:cs typeface="Arial" panose="020B0604020202020204" pitchFamily="34" charset="0"/>
              </a:rPr>
              <a:t>Ar-Raheeq</a:t>
            </a:r>
            <a:r>
              <a:rPr lang="en-US" sz="2000" dirty="0">
                <a:latin typeface="Arial" panose="020B0604020202020204" pitchFamily="34" charset="0"/>
                <a:cs typeface="Arial" panose="020B0604020202020204" pitchFamily="34" charset="0"/>
              </a:rPr>
              <a:t> ul </a:t>
            </a:r>
            <a:r>
              <a:rPr lang="en-US" sz="2000" dirty="0" err="1">
                <a:latin typeface="Arial" panose="020B0604020202020204" pitchFamily="34" charset="0"/>
                <a:cs typeface="Arial" panose="020B0604020202020204" pitchFamily="34" charset="0"/>
              </a:rPr>
              <a:t>Makhtum</a:t>
            </a:r>
            <a:r>
              <a:rPr lang="en-US" sz="2000" dirty="0">
                <a:latin typeface="Arial" panose="020B0604020202020204" pitchFamily="34" charset="0"/>
                <a:cs typeface="Arial" panose="020B0604020202020204" pitchFamily="34" charset="0"/>
              </a:rPr>
              <a:t>’ by </a:t>
            </a:r>
            <a:r>
              <a:rPr lang="en-US" sz="2000" dirty="0" err="1">
                <a:latin typeface="Arial" panose="020B0604020202020204" pitchFamily="34" charset="0"/>
                <a:cs typeface="Arial" panose="020B0604020202020204" pitchFamily="34" charset="0"/>
              </a:rPr>
              <a:t>Maulana</a:t>
            </a:r>
            <a:r>
              <a:rPr lang="en-US" sz="2000" dirty="0">
                <a:latin typeface="Arial" panose="020B0604020202020204" pitchFamily="34" charset="0"/>
                <a:cs typeface="Arial" panose="020B0604020202020204" pitchFamily="34" charset="0"/>
              </a:rPr>
              <a:t> Safi </a:t>
            </a:r>
            <a:r>
              <a:rPr lang="en-US" sz="2000" dirty="0" err="1">
                <a:latin typeface="Arial" panose="020B0604020202020204" pitchFamily="34" charset="0"/>
                <a:cs typeface="Arial" panose="020B0604020202020204" pitchFamily="34" charset="0"/>
              </a:rPr>
              <a:t>ur</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Rehman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Mubarakpoori</a:t>
            </a:r>
            <a:endParaRPr lang="en-US" sz="2000" dirty="0">
              <a:latin typeface="Arial" panose="020B0604020202020204" pitchFamily="34" charset="0"/>
              <a:cs typeface="Arial" panose="020B0604020202020204" pitchFamily="34" charset="0"/>
            </a:endParaRPr>
          </a:p>
          <a:p>
            <a:pPr>
              <a:lnSpc>
                <a:spcPct val="200000"/>
              </a:lnSpc>
              <a:buFontTx/>
              <a:buChar char="-"/>
            </a:pPr>
            <a:r>
              <a:rPr lang="en-US" sz="2000" dirty="0">
                <a:latin typeface="Arial" panose="020B0604020202020204" pitchFamily="34" charset="0"/>
                <a:cs typeface="Arial" panose="020B0604020202020204" pitchFamily="34" charset="0"/>
              </a:rPr>
              <a:t>Translated in English as ‘The Sealed Nectar’</a:t>
            </a:r>
          </a:p>
          <a:p>
            <a:pPr>
              <a:lnSpc>
                <a:spcPct val="200000"/>
              </a:lnSpc>
              <a:buFont typeface="Wingdings" panose="05000000000000000000" pitchFamily="2" charset="2"/>
              <a:buChar char="v"/>
            </a:pPr>
            <a:r>
              <a:rPr lang="en-US" sz="2000" dirty="0">
                <a:latin typeface="Arial" panose="020B0604020202020204" pitchFamily="34" charset="0"/>
                <a:cs typeface="Arial" panose="020B0604020202020204" pitchFamily="34" charset="0"/>
              </a:rPr>
              <a:t>‘</a:t>
            </a:r>
            <a:r>
              <a:rPr lang="en-US" sz="2000" dirty="0" err="1">
                <a:latin typeface="Arial" panose="020B0604020202020204" pitchFamily="34" charset="0"/>
                <a:cs typeface="Arial" panose="020B0604020202020204" pitchFamily="34" charset="0"/>
              </a:rPr>
              <a:t>Muhaazarat</a:t>
            </a:r>
            <a:r>
              <a:rPr lang="en-US" sz="2000" dirty="0">
                <a:latin typeface="Arial" panose="020B0604020202020204" pitchFamily="34" charset="0"/>
                <a:cs typeface="Arial" panose="020B0604020202020204" pitchFamily="34" charset="0"/>
              </a:rPr>
              <a:t>-e-</a:t>
            </a:r>
            <a:r>
              <a:rPr lang="en-US" sz="2000" dirty="0" err="1">
                <a:latin typeface="Arial" panose="020B0604020202020204" pitchFamily="34" charset="0"/>
                <a:cs typeface="Arial" panose="020B0604020202020204" pitchFamily="34" charset="0"/>
              </a:rPr>
              <a:t>Seerat</a:t>
            </a:r>
            <a:r>
              <a:rPr lang="en-US" sz="2000" dirty="0">
                <a:latin typeface="Arial" panose="020B0604020202020204" pitchFamily="34" charset="0"/>
                <a:cs typeface="Arial" panose="020B0604020202020204" pitchFamily="34" charset="0"/>
              </a:rPr>
              <a:t>’ by Doctor </a:t>
            </a:r>
            <a:r>
              <a:rPr lang="en-US" sz="2000" dirty="0" err="1">
                <a:latin typeface="Arial" panose="020B0604020202020204" pitchFamily="34" charset="0"/>
                <a:cs typeface="Arial" panose="020B0604020202020204" pitchFamily="34" charset="0"/>
              </a:rPr>
              <a:t>Mahmood</a:t>
            </a:r>
            <a:r>
              <a:rPr lang="en-US" sz="2000" dirty="0">
                <a:latin typeface="Arial" panose="020B0604020202020204" pitchFamily="34" charset="0"/>
                <a:cs typeface="Arial" panose="020B0604020202020204" pitchFamily="34" charset="0"/>
              </a:rPr>
              <a:t> Ahmed Ghazi</a:t>
            </a:r>
          </a:p>
          <a:p>
            <a:pPr>
              <a:lnSpc>
                <a:spcPct val="200000"/>
              </a:lnSpc>
              <a:buFont typeface="Wingdings" panose="05000000000000000000" pitchFamily="2" charset="2"/>
              <a:buChar char="v"/>
            </a:pPr>
            <a:r>
              <a:rPr lang="en-US" sz="2000" dirty="0">
                <a:latin typeface="Arial" panose="020B0604020202020204" pitchFamily="34" charset="0"/>
                <a:cs typeface="Arial" panose="020B0604020202020204" pitchFamily="34" charset="0"/>
              </a:rPr>
              <a:t>‘Muhammad; His Life Based on the Earliest Sources’ by Martin Lings</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608017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Past Paper Questions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869440" y="1661375"/>
            <a:ext cx="9635172" cy="4997002"/>
          </a:xfrm>
        </p:spPr>
        <p:txBody>
          <a:bodyPr>
            <a:normAutofit/>
          </a:bodyPr>
          <a:lstStyle/>
          <a:p>
            <a:r>
              <a:rPr lang="en-GB" sz="2000" dirty="0">
                <a:latin typeface="Arial" panose="020B0604020202020204" pitchFamily="34" charset="0"/>
                <a:cs typeface="Arial" panose="020B0604020202020204" pitchFamily="34" charset="0"/>
              </a:rPr>
              <a:t>Write notes on the following: </a:t>
            </a:r>
          </a:p>
          <a:p>
            <a:pPr marL="0" indent="0">
              <a:buNone/>
            </a:pPr>
            <a:r>
              <a:rPr lang="en-GB" sz="2000" dirty="0">
                <a:latin typeface="Arial" panose="020B0604020202020204" pitchFamily="34" charset="0"/>
                <a:cs typeface="Arial" panose="020B0604020202020204" pitchFamily="34" charset="0"/>
              </a:rPr>
              <a:t>(a) Treaty of </a:t>
            </a:r>
            <a:r>
              <a:rPr lang="en-GB" sz="2000" dirty="0" err="1">
                <a:latin typeface="Arial" panose="020B0604020202020204" pitchFamily="34" charset="0"/>
                <a:cs typeface="Arial" panose="020B0604020202020204" pitchFamily="34" charset="0"/>
              </a:rPr>
              <a:t>Hudaybiyya</a:t>
            </a:r>
            <a:r>
              <a:rPr lang="en-GB" sz="2000" dirty="0">
                <a:latin typeface="Arial" panose="020B0604020202020204" pitchFamily="34" charset="0"/>
                <a:cs typeface="Arial" panose="020B0604020202020204" pitchFamily="34" charset="0"/>
              </a:rPr>
              <a:t> as a pact of peace. </a:t>
            </a:r>
          </a:p>
          <a:p>
            <a:pPr marL="0" indent="0">
              <a:buNone/>
            </a:pPr>
            <a:r>
              <a:rPr lang="en-GB" sz="2000" dirty="0">
                <a:latin typeface="Arial" panose="020B0604020202020204" pitchFamily="34" charset="0"/>
                <a:cs typeface="Arial" panose="020B0604020202020204" pitchFamily="34" charset="0"/>
              </a:rPr>
              <a:t>(b) Benefits acquired from Battle of </a:t>
            </a:r>
            <a:r>
              <a:rPr lang="en-GB" sz="2000" dirty="0" err="1">
                <a:latin typeface="Arial" panose="020B0604020202020204" pitchFamily="34" charset="0"/>
                <a:cs typeface="Arial" panose="020B0604020202020204" pitchFamily="34" charset="0"/>
              </a:rPr>
              <a:t>Khayber</a:t>
            </a:r>
            <a:r>
              <a:rPr lang="en-GB" sz="2000" dirty="0">
                <a:latin typeface="Arial" panose="020B0604020202020204" pitchFamily="34" charset="0"/>
                <a:cs typeface="Arial" panose="020B0604020202020204" pitchFamily="34" charset="0"/>
              </a:rPr>
              <a:t>. (2021)</a:t>
            </a:r>
          </a:p>
          <a:p>
            <a:r>
              <a:rPr lang="en-GB" sz="2000" dirty="0">
                <a:latin typeface="Arial" panose="020B0604020202020204" pitchFamily="34" charset="0"/>
                <a:cs typeface="Arial" panose="020B0604020202020204" pitchFamily="34" charset="0"/>
              </a:rPr>
              <a:t>Analyse the Charter of Madinah as a social contract. (2023)</a:t>
            </a:r>
          </a:p>
          <a:p>
            <a:r>
              <a:rPr lang="en-GB" sz="2000" dirty="0">
                <a:latin typeface="Arial" panose="020B0604020202020204" pitchFamily="34" charset="0"/>
                <a:cs typeface="Arial" panose="020B0604020202020204" pitchFamily="34" charset="0"/>
              </a:rPr>
              <a:t>Discuss the Holy Prophet’s role as a model for Military Strategy. (2023)</a:t>
            </a:r>
          </a:p>
          <a:p>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347457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0925" y="624110"/>
            <a:ext cx="9263687" cy="1011507"/>
          </a:xfrm>
        </p:spPr>
        <p:txBody>
          <a:bodyPr>
            <a:normAutofit fontScale="90000"/>
          </a:bodyPr>
          <a:lstStyle/>
          <a:p>
            <a:r>
              <a:rPr lang="en-US" dirty="0">
                <a:latin typeface="Arial" panose="020B0604020202020204" pitchFamily="34" charset="0"/>
                <a:cs typeface="Arial" panose="020B0604020202020204" pitchFamily="34" charset="0"/>
              </a:rPr>
              <a:t>INTRODUCTION (can be applied for each aspect)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34107" y="1880314"/>
            <a:ext cx="9530366" cy="4816699"/>
          </a:xfrm>
        </p:spPr>
        <p:txBody>
          <a:bodyPr>
            <a:normAutofit lnSpcReduction="10000"/>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The main textbook of Islam is the Quran</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Quran has to be taught to us by a ‘person’. When ever Allah sent one of His books, He sent a Prophet along with it so that he could teach it to the people.</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Mufti </a:t>
            </a:r>
            <a:r>
              <a:rPr lang="en-US" dirty="0" err="1">
                <a:latin typeface="Arial" panose="020B0604020202020204" pitchFamily="34" charset="0"/>
                <a:cs typeface="Arial" panose="020B0604020202020204" pitchFamily="34" charset="0"/>
              </a:rPr>
              <a:t>Shafi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Usmani</a:t>
            </a:r>
            <a:r>
              <a:rPr lang="en-US" dirty="0">
                <a:latin typeface="Arial" panose="020B0604020202020204" pitchFamily="34" charset="0"/>
                <a:cs typeface="Arial" panose="020B0604020202020204" pitchFamily="34" charset="0"/>
              </a:rPr>
              <a:t> in his Tafseer; “</a:t>
            </a:r>
            <a:r>
              <a:rPr lang="en-US" dirty="0" err="1">
                <a:latin typeface="Arial" panose="020B0604020202020204" pitchFamily="34" charset="0"/>
                <a:cs typeface="Arial" panose="020B0604020202020204" pitchFamily="34" charset="0"/>
              </a:rPr>
              <a:t>Ma’arif</a:t>
            </a:r>
            <a:r>
              <a:rPr lang="en-US" dirty="0">
                <a:latin typeface="Arial" panose="020B0604020202020204" pitchFamily="34" charset="0"/>
                <a:cs typeface="Arial" panose="020B0604020202020204" pitchFamily="34" charset="0"/>
              </a:rPr>
              <a:t> ul Quran” says that only a human can teach and train another human.</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A person asked Aisha R.A. about the character of the Prophet SAW. She said; “Don’t you read the Quran?” The person replied in positive. Upon this she said: “The character of the Prophet SAW was the Quran.” (Muslim)</a:t>
            </a:r>
            <a:endParaRPr lang="en-GB"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Therefore, the Prophet SAW was Quran personified.</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Quran gives various commandments such as daily prayers, fasting, zakat etc. but does not tell us how to perform them. The Prophet SAW tells us how.</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“O you who believe, obey Allah and obey the Messenger.” (An-</a:t>
            </a:r>
            <a:r>
              <a:rPr lang="en-US" dirty="0" err="1">
                <a:latin typeface="Arial" panose="020B0604020202020204" pitchFamily="34" charset="0"/>
                <a:cs typeface="Arial" panose="020B0604020202020204" pitchFamily="34" charset="0"/>
              </a:rPr>
              <a:t>Nisaa</a:t>
            </a:r>
            <a:r>
              <a:rPr lang="en-US" dirty="0">
                <a:latin typeface="Arial" panose="020B0604020202020204" pitchFamily="34" charset="0"/>
                <a:cs typeface="Arial" panose="020B0604020202020204" pitchFamily="34" charset="0"/>
              </a:rPr>
              <a:t>)</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“There is indeed a good model for you in the Messenger of Allah – for the one who has hope in Allah and the Last day and remembers Allah profusely.” (Al-</a:t>
            </a:r>
            <a:r>
              <a:rPr lang="en-US" dirty="0" err="1">
                <a:latin typeface="Arial" panose="020B0604020202020204" pitchFamily="34" charset="0"/>
                <a:cs typeface="Arial" panose="020B0604020202020204" pitchFamily="34" charset="0"/>
              </a:rPr>
              <a:t>Ahzab</a:t>
            </a:r>
            <a:r>
              <a:rPr lang="en-US"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91692223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66808"/>
          </a:xfrm>
        </p:spPr>
        <p:txBody>
          <a:bodyPr/>
          <a:lstStyle/>
          <a:p>
            <a:r>
              <a:rPr lang="en-US" dirty="0">
                <a:latin typeface="Arial" panose="020B0604020202020204" pitchFamily="34" charset="0"/>
                <a:cs typeface="Arial" panose="020B0604020202020204" pitchFamily="34" charset="0"/>
              </a:rPr>
              <a:t>Role Model for an Individual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1" y="1416676"/>
            <a:ext cx="9220715" cy="5151550"/>
          </a:xfrm>
        </p:spPr>
        <p:txBody>
          <a:bodyPr/>
          <a:lstStyle/>
          <a:p>
            <a:pPr marL="0" indent="0">
              <a:buNone/>
            </a:pPr>
            <a:r>
              <a:rPr lang="en-US" b="1" dirty="0">
                <a:latin typeface="Arial" panose="020B0604020202020204" pitchFamily="34" charset="0"/>
                <a:cs typeface="Arial" panose="020B0604020202020204" pitchFamily="34" charset="0"/>
              </a:rPr>
              <a:t>1. A person of high moral values</a:t>
            </a:r>
            <a:r>
              <a:rPr lang="en-GB" b="1" dirty="0">
                <a:latin typeface="Arial" panose="020B0604020202020204" pitchFamily="34" charset="0"/>
                <a:cs typeface="Arial" panose="020B0604020202020204" pitchFamily="34" charset="0"/>
              </a:rPr>
              <a:t> as acknowledged by Allah</a:t>
            </a:r>
          </a:p>
          <a:p>
            <a:pPr marL="0" indent="0">
              <a:buNone/>
            </a:pPr>
            <a:r>
              <a:rPr lang="en-US" dirty="0">
                <a:latin typeface="Arial" panose="020B0604020202020204" pitchFamily="34" charset="0"/>
                <a:cs typeface="Arial" panose="020B0604020202020204" pitchFamily="34" charset="0"/>
              </a:rPr>
              <a:t>      - “And you are surely on an excellent standard of character.” (Al-</a:t>
            </a:r>
            <a:r>
              <a:rPr lang="en-US" dirty="0" err="1">
                <a:latin typeface="Arial" panose="020B0604020202020204" pitchFamily="34" charset="0"/>
                <a:cs typeface="Arial" panose="020B0604020202020204" pitchFamily="34" charset="0"/>
              </a:rPr>
              <a:t>Qalam</a:t>
            </a:r>
            <a:r>
              <a:rPr lang="en-US" dirty="0">
                <a:latin typeface="Arial" panose="020B0604020202020204" pitchFamily="34" charset="0"/>
                <a:cs typeface="Arial" panose="020B0604020202020204" pitchFamily="34" charset="0"/>
              </a:rPr>
              <a:t>)</a:t>
            </a:r>
          </a:p>
          <a:p>
            <a:pPr marL="0" indent="0">
              <a:buNone/>
            </a:pPr>
            <a:r>
              <a:rPr lang="en-US" b="1" dirty="0">
                <a:latin typeface="Arial" panose="020B0604020202020204" pitchFamily="34" charset="0"/>
                <a:cs typeface="Arial" panose="020B0604020202020204" pitchFamily="34" charset="0"/>
              </a:rPr>
              <a:t>2.  ‘Truthful’ and ‘Honest’ as declared by the pagans of Makkah.</a:t>
            </a:r>
          </a:p>
          <a:p>
            <a:pPr marL="0" indent="0">
              <a:buNone/>
            </a:pPr>
            <a:r>
              <a:rPr lang="en-US" b="1" dirty="0">
                <a:latin typeface="Arial" panose="020B0604020202020204" pitchFamily="34" charset="0"/>
                <a:cs typeface="Arial" panose="020B0604020202020204" pitchFamily="34" charset="0"/>
              </a:rPr>
              <a:t>3. A Kind father</a:t>
            </a:r>
            <a:r>
              <a:rPr lang="en-US" dirty="0">
                <a:latin typeface="Arial" panose="020B0604020202020204" pitchFamily="34" charset="0"/>
                <a:cs typeface="Arial" panose="020B0604020202020204" pitchFamily="34" charset="0"/>
              </a:rPr>
              <a:t> </a:t>
            </a:r>
          </a:p>
          <a:p>
            <a:pPr marL="0" indent="0">
              <a:buNone/>
            </a:pPr>
            <a:r>
              <a:rPr lang="en-US" dirty="0">
                <a:latin typeface="Arial" panose="020B0604020202020204" pitchFamily="34" charset="0"/>
                <a:cs typeface="Arial" panose="020B0604020202020204" pitchFamily="34" charset="0"/>
              </a:rPr>
              <a:t>    - His attitude towards Fatimah R.A and Zaid bin </a:t>
            </a:r>
            <a:r>
              <a:rPr lang="en-US" dirty="0" err="1">
                <a:latin typeface="Arial" panose="020B0604020202020204" pitchFamily="34" charset="0"/>
                <a:cs typeface="Arial" panose="020B0604020202020204" pitchFamily="34" charset="0"/>
              </a:rPr>
              <a:t>Haritha</a:t>
            </a:r>
            <a:r>
              <a:rPr lang="en-US" dirty="0">
                <a:latin typeface="Arial" panose="020B0604020202020204" pitchFamily="34" charset="0"/>
                <a:cs typeface="Arial" panose="020B0604020202020204" pitchFamily="34" charset="0"/>
              </a:rPr>
              <a:t> R.A</a:t>
            </a:r>
          </a:p>
          <a:p>
            <a:pPr marL="0" indent="0">
              <a:buNone/>
            </a:pPr>
            <a:r>
              <a:rPr lang="en-US" b="1" dirty="0">
                <a:latin typeface="Arial" panose="020B0604020202020204" pitchFamily="34" charset="0"/>
                <a:cs typeface="Arial" panose="020B0604020202020204" pitchFamily="34" charset="0"/>
              </a:rPr>
              <a:t>4. A Loving Grandfather</a:t>
            </a:r>
          </a:p>
          <a:p>
            <a:pPr marL="0" indent="0">
              <a:buNone/>
            </a:pPr>
            <a:r>
              <a:rPr lang="en-US" dirty="0">
                <a:latin typeface="Arial" panose="020B0604020202020204" pitchFamily="34" charset="0"/>
                <a:cs typeface="Arial" panose="020B0604020202020204" pitchFamily="34" charset="0"/>
              </a:rPr>
              <a:t>    - His attitude towards Hassan &amp; </a:t>
            </a:r>
            <a:r>
              <a:rPr lang="en-US" dirty="0" err="1">
                <a:latin typeface="Arial" panose="020B0604020202020204" pitchFamily="34" charset="0"/>
                <a:cs typeface="Arial" panose="020B0604020202020204" pitchFamily="34" charset="0"/>
              </a:rPr>
              <a:t>Hussain</a:t>
            </a:r>
            <a:r>
              <a:rPr lang="en-US" dirty="0">
                <a:latin typeface="Arial" panose="020B0604020202020204" pitchFamily="34" charset="0"/>
                <a:cs typeface="Arial" panose="020B0604020202020204" pitchFamily="34" charset="0"/>
              </a:rPr>
              <a:t> R.A</a:t>
            </a:r>
          </a:p>
          <a:p>
            <a:pPr marL="0" indent="0">
              <a:buNone/>
            </a:pPr>
            <a:r>
              <a:rPr lang="en-US" b="1" dirty="0">
                <a:latin typeface="Arial" panose="020B0604020202020204" pitchFamily="34" charset="0"/>
                <a:cs typeface="Arial" panose="020B0604020202020204" pitchFamily="34" charset="0"/>
              </a:rPr>
              <a:t>5. An Ideal Husband</a:t>
            </a:r>
          </a:p>
          <a:p>
            <a:pPr marL="0" indent="0">
              <a:buNone/>
            </a:pPr>
            <a:r>
              <a:rPr lang="en-US" dirty="0">
                <a:latin typeface="Arial" panose="020B0604020202020204" pitchFamily="34" charset="0"/>
                <a:cs typeface="Arial" panose="020B0604020202020204" pitchFamily="34" charset="0"/>
              </a:rPr>
              <a:t>    - 11 wives. 9 at a time and all kept all of them happy</a:t>
            </a:r>
          </a:p>
          <a:p>
            <a:pPr marL="0" indent="0">
              <a:buNone/>
            </a:pPr>
            <a:r>
              <a:rPr lang="en-US" dirty="0">
                <a:latin typeface="Arial" panose="020B0604020202020204" pitchFamily="34" charset="0"/>
                <a:cs typeface="Arial" panose="020B0604020202020204" pitchFamily="34" charset="0"/>
              </a:rPr>
              <a:t>    - Specific time between </a:t>
            </a:r>
            <a:r>
              <a:rPr lang="en-US" dirty="0" err="1">
                <a:latin typeface="Arial" panose="020B0604020202020204" pitchFamily="34" charset="0"/>
                <a:cs typeface="Arial" panose="020B0604020202020204" pitchFamily="34" charset="0"/>
              </a:rPr>
              <a:t>Asr</a:t>
            </a:r>
            <a:r>
              <a:rPr lang="en-US" dirty="0">
                <a:latin typeface="Arial" panose="020B0604020202020204" pitchFamily="34" charset="0"/>
                <a:cs typeface="Arial" panose="020B0604020202020204" pitchFamily="34" charset="0"/>
              </a:rPr>
              <a:t> and </a:t>
            </a:r>
            <a:r>
              <a:rPr lang="en-US" dirty="0" err="1">
                <a:latin typeface="Arial" panose="020B0604020202020204" pitchFamily="34" charset="0"/>
                <a:cs typeface="Arial" panose="020B0604020202020204" pitchFamily="34" charset="0"/>
              </a:rPr>
              <a:t>Maghrib</a:t>
            </a:r>
            <a:r>
              <a:rPr lang="en-US" dirty="0">
                <a:latin typeface="Arial" panose="020B0604020202020204" pitchFamily="34" charset="0"/>
                <a:cs typeface="Arial" panose="020B0604020202020204" pitchFamily="34" charset="0"/>
              </a:rPr>
              <a:t> for his wives</a:t>
            </a:r>
          </a:p>
          <a:p>
            <a:pPr marL="0" indent="0">
              <a:buNone/>
            </a:pPr>
            <a:r>
              <a:rPr lang="en-US" dirty="0">
                <a:latin typeface="Arial" panose="020B0604020202020204" pitchFamily="34" charset="0"/>
                <a:cs typeface="Arial" panose="020B0604020202020204" pitchFamily="34" charset="0"/>
              </a:rPr>
              <a:t>    - Ever smiling face</a:t>
            </a:r>
          </a:p>
          <a:p>
            <a:pPr marL="0" indent="0">
              <a:buNone/>
            </a:pPr>
            <a:r>
              <a:rPr lang="en-US" dirty="0">
                <a:latin typeface="Arial" panose="020B0604020202020204" pitchFamily="34" charset="0"/>
                <a:cs typeface="Arial" panose="020B0604020202020204" pitchFamily="34" charset="0"/>
              </a:rPr>
              <a:t>    - Incident with Omar R.A</a:t>
            </a:r>
          </a:p>
        </p:txBody>
      </p:sp>
    </p:spTree>
    <p:extLst>
      <p:ext uri="{BB962C8B-B14F-4D97-AF65-F5344CB8AC3E}">
        <p14:creationId xmlns:p14="http://schemas.microsoft.com/office/powerpoint/2010/main" val="226427982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1077" y="540913"/>
            <a:ext cx="9517486" cy="6130343"/>
          </a:xfrm>
        </p:spPr>
        <p:txBody>
          <a:bodyPr>
            <a:normAutofit fontScale="92500" lnSpcReduction="10000"/>
          </a:bodyPr>
          <a:lstStyle/>
          <a:p>
            <a:pPr marL="0" indent="0">
              <a:buNone/>
            </a:pPr>
            <a:r>
              <a:rPr lang="en-US" b="1" dirty="0">
                <a:latin typeface="Arial" panose="020B0604020202020204" pitchFamily="34" charset="0"/>
                <a:cs typeface="Arial" panose="020B0604020202020204" pitchFamily="34" charset="0"/>
              </a:rPr>
              <a:t>6. A Friendly Father-in-law</a:t>
            </a:r>
          </a:p>
          <a:p>
            <a:pPr marL="0" indent="0">
              <a:buNone/>
            </a:pPr>
            <a:r>
              <a:rPr lang="en-US" dirty="0">
                <a:latin typeface="Arial" panose="020B0604020202020204" pitchFamily="34" charset="0"/>
                <a:cs typeface="Arial" panose="020B0604020202020204" pitchFamily="34" charset="0"/>
              </a:rPr>
              <a:t>    - Incident with Ali and Fatimah R.A when the two quarreled</a:t>
            </a:r>
          </a:p>
          <a:p>
            <a:pPr marL="0" indent="0">
              <a:buNone/>
            </a:pPr>
            <a:r>
              <a:rPr lang="en-US" b="1" dirty="0">
                <a:latin typeface="Arial" panose="020B0604020202020204" pitchFamily="34" charset="0"/>
                <a:cs typeface="Arial" panose="020B0604020202020204" pitchFamily="34" charset="0"/>
              </a:rPr>
              <a:t>7. A Considerate Neighbor</a:t>
            </a:r>
            <a:r>
              <a:rPr lang="en-US" dirty="0">
                <a:latin typeface="Arial" panose="020B0604020202020204" pitchFamily="34" charset="0"/>
                <a:cs typeface="Arial" panose="020B0604020202020204" pitchFamily="34" charset="0"/>
              </a:rPr>
              <a:t> </a:t>
            </a:r>
          </a:p>
          <a:p>
            <a:pPr marL="0" indent="0">
              <a:buNone/>
            </a:pPr>
            <a:r>
              <a:rPr lang="en-US" dirty="0">
                <a:latin typeface="Arial" panose="020B0604020202020204" pitchFamily="34" charset="0"/>
                <a:cs typeface="Arial" panose="020B0604020202020204" pitchFamily="34" charset="0"/>
              </a:rPr>
              <a:t>    - </a:t>
            </a:r>
            <a:r>
              <a:rPr lang="en-US" dirty="0" err="1">
                <a:latin typeface="Arial" panose="020B0604020202020204" pitchFamily="34" charset="0"/>
                <a:cs typeface="Arial" panose="020B0604020202020204" pitchFamily="34" charset="0"/>
              </a:rPr>
              <a:t>Jibreel</a:t>
            </a:r>
            <a:r>
              <a:rPr lang="en-US" dirty="0">
                <a:latin typeface="Arial" panose="020B0604020202020204" pitchFamily="34" charset="0"/>
                <a:cs typeface="Arial" panose="020B0604020202020204" pitchFamily="34" charset="0"/>
              </a:rPr>
              <a:t> kept recommending me about treating neighbors in a kind and polite manner so much so that I thought he would make them heirs. (Bukhari)</a:t>
            </a:r>
          </a:p>
          <a:p>
            <a:pPr marL="0" indent="0">
              <a:buNone/>
            </a:pPr>
            <a:r>
              <a:rPr lang="en-US" dirty="0">
                <a:latin typeface="Arial" panose="020B0604020202020204" pitchFamily="34" charset="0"/>
                <a:cs typeface="Arial" panose="020B0604020202020204" pitchFamily="34" charset="0"/>
              </a:rPr>
              <a:t>    - “</a:t>
            </a:r>
            <a:r>
              <a:rPr lang="en-US" i="1" dirty="0">
                <a:latin typeface="Arial" panose="020B0604020202020204" pitchFamily="34" charset="0"/>
                <a:cs typeface="Arial" panose="020B0604020202020204" pitchFamily="34" charset="0"/>
              </a:rPr>
              <a:t>O Abu </a:t>
            </a:r>
            <a:r>
              <a:rPr lang="en-US" i="1" dirty="0" err="1">
                <a:latin typeface="Arial" panose="020B0604020202020204" pitchFamily="34" charset="0"/>
                <a:cs typeface="Arial" panose="020B0604020202020204" pitchFamily="34" charset="0"/>
              </a:rPr>
              <a:t>Dharr</a:t>
            </a:r>
            <a:r>
              <a:rPr lang="en-US" i="1" dirty="0">
                <a:latin typeface="Arial" panose="020B0604020202020204" pitchFamily="34" charset="0"/>
                <a:cs typeface="Arial" panose="020B0604020202020204" pitchFamily="34" charset="0"/>
              </a:rPr>
              <a:t>! when you prepare the broth, add water to that and give that (as a present) to your neighbor</a:t>
            </a:r>
            <a:r>
              <a:rPr lang="en-US" dirty="0">
                <a:latin typeface="Arial" panose="020B0604020202020204" pitchFamily="34" charset="0"/>
                <a:cs typeface="Arial" panose="020B0604020202020204" pitchFamily="34" charset="0"/>
              </a:rPr>
              <a:t>.” (Muslim)</a:t>
            </a:r>
          </a:p>
          <a:p>
            <a:pPr marL="0" indent="0">
              <a:buNone/>
            </a:pPr>
            <a:r>
              <a:rPr lang="en-US" b="1" dirty="0">
                <a:latin typeface="Arial" panose="020B0604020202020204" pitchFamily="34" charset="0"/>
                <a:cs typeface="Arial" panose="020B0604020202020204" pitchFamily="34" charset="0"/>
              </a:rPr>
              <a:t>8. A Perfect Friend</a:t>
            </a:r>
          </a:p>
          <a:p>
            <a:pPr marL="0" indent="0">
              <a:buNone/>
            </a:pPr>
            <a:r>
              <a:rPr lang="en-US" dirty="0">
                <a:latin typeface="Arial" panose="020B0604020202020204" pitchFamily="34" charset="0"/>
                <a:cs typeface="Arial" panose="020B0604020202020204" pitchFamily="34" charset="0"/>
              </a:rPr>
              <a:t>    - Routine after </a:t>
            </a:r>
            <a:r>
              <a:rPr lang="en-US" dirty="0" err="1">
                <a:latin typeface="Arial" panose="020B0604020202020204" pitchFamily="34" charset="0"/>
                <a:cs typeface="Arial" panose="020B0604020202020204" pitchFamily="34" charset="0"/>
              </a:rPr>
              <a:t>Fajr</a:t>
            </a:r>
            <a:r>
              <a:rPr lang="en-US" dirty="0">
                <a:latin typeface="Arial" panose="020B0604020202020204" pitchFamily="34" charset="0"/>
                <a:cs typeface="Arial" panose="020B0604020202020204" pitchFamily="34" charset="0"/>
              </a:rPr>
              <a:t> - Used to sit with his companions after offering </a:t>
            </a:r>
            <a:r>
              <a:rPr lang="en-US" dirty="0" err="1">
                <a:latin typeface="Arial" panose="020B0604020202020204" pitchFamily="34" charset="0"/>
                <a:cs typeface="Arial" panose="020B0604020202020204" pitchFamily="34" charset="0"/>
              </a:rPr>
              <a:t>Ishraq</a:t>
            </a:r>
            <a:r>
              <a:rPr lang="en-US" dirty="0">
                <a:latin typeface="Arial" panose="020B0604020202020204" pitchFamily="34" charset="0"/>
                <a:cs typeface="Arial" panose="020B0604020202020204" pitchFamily="34" charset="0"/>
              </a:rPr>
              <a:t> and listen to their stories</a:t>
            </a:r>
          </a:p>
          <a:p>
            <a:pPr marL="0" indent="0">
              <a:buNone/>
            </a:pPr>
            <a:r>
              <a:rPr lang="en-US" dirty="0">
                <a:latin typeface="Arial" panose="020B0604020202020204" pitchFamily="34" charset="0"/>
                <a:cs typeface="Arial" panose="020B0604020202020204" pitchFamily="34" charset="0"/>
              </a:rPr>
              <a:t>    - How he spoke to Jabir R.A about his marriage (Muslim)</a:t>
            </a:r>
          </a:p>
          <a:p>
            <a:pPr marL="0" indent="0">
              <a:buNone/>
            </a:pPr>
            <a:r>
              <a:rPr lang="en-US" b="1" dirty="0">
                <a:latin typeface="Arial" panose="020B0604020202020204" pitchFamily="34" charset="0"/>
                <a:cs typeface="Arial" panose="020B0604020202020204" pitchFamily="34" charset="0"/>
              </a:rPr>
              <a:t>9. Grateful &amp; Patient</a:t>
            </a:r>
          </a:p>
          <a:p>
            <a:pPr marL="0" indent="0">
              <a:buNone/>
            </a:pPr>
            <a:r>
              <a:rPr lang="en-US" dirty="0">
                <a:latin typeface="Arial" panose="020B0604020202020204" pitchFamily="34" charset="0"/>
                <a:cs typeface="Arial" panose="020B0604020202020204" pitchFamily="34" charset="0"/>
              </a:rPr>
              <a:t>    - Taught to say </a:t>
            </a:r>
            <a:r>
              <a:rPr lang="en-US" dirty="0" err="1">
                <a:latin typeface="Arial" panose="020B0604020202020204" pitchFamily="34" charset="0"/>
                <a:cs typeface="Arial" panose="020B0604020202020204" pitchFamily="34" charset="0"/>
              </a:rPr>
              <a:t>Jazak</a:t>
            </a:r>
            <a:r>
              <a:rPr lang="en-US" dirty="0">
                <a:latin typeface="Arial" panose="020B0604020202020204" pitchFamily="34" charset="0"/>
                <a:cs typeface="Arial" panose="020B0604020202020204" pitchFamily="34" charset="0"/>
              </a:rPr>
              <a:t> Allah</a:t>
            </a:r>
          </a:p>
          <a:p>
            <a:pPr marL="0" indent="0">
              <a:buNone/>
            </a:pPr>
            <a:r>
              <a:rPr lang="en-US" dirty="0">
                <a:latin typeface="Arial" panose="020B0604020202020204" pitchFamily="34" charset="0"/>
                <a:cs typeface="Arial" panose="020B0604020202020204" pitchFamily="34" charset="0"/>
              </a:rPr>
              <a:t>    - “</a:t>
            </a:r>
            <a:r>
              <a:rPr lang="en-US" i="1" dirty="0">
                <a:latin typeface="Arial" panose="020B0604020202020204" pitchFamily="34" charset="0"/>
                <a:cs typeface="Arial" panose="020B0604020202020204" pitchFamily="34" charset="0"/>
              </a:rPr>
              <a:t>He who does not thank the people is not thankful to Allah</a:t>
            </a:r>
            <a:r>
              <a:rPr lang="en-US" dirty="0">
                <a:latin typeface="Arial" panose="020B0604020202020204" pitchFamily="34" charset="0"/>
                <a:cs typeface="Arial" panose="020B0604020202020204" pitchFamily="34" charset="0"/>
              </a:rPr>
              <a:t>.” (Abu Dawood)   </a:t>
            </a:r>
          </a:p>
          <a:p>
            <a:pPr marL="0" indent="0">
              <a:buNone/>
            </a:pPr>
            <a:r>
              <a:rPr lang="en-US" dirty="0">
                <a:latin typeface="Arial" panose="020B0604020202020204" pitchFamily="34" charset="0"/>
                <a:cs typeface="Arial" panose="020B0604020202020204" pitchFamily="34" charset="0"/>
              </a:rPr>
              <a:t>    - His patience in Makkah</a:t>
            </a:r>
          </a:p>
          <a:p>
            <a:pPr marL="0" indent="0">
              <a:buNone/>
            </a:pPr>
            <a:r>
              <a:rPr lang="en-US" dirty="0">
                <a:latin typeface="Arial" panose="020B0604020202020204" pitchFamily="34" charset="0"/>
                <a:cs typeface="Arial" panose="020B0604020202020204" pitchFamily="34" charset="0"/>
              </a:rPr>
              <a:t>    - Journey to </a:t>
            </a:r>
            <a:r>
              <a:rPr lang="en-US" dirty="0" err="1">
                <a:latin typeface="Arial" panose="020B0604020202020204" pitchFamily="34" charset="0"/>
                <a:cs typeface="Arial" panose="020B0604020202020204" pitchFamily="34" charset="0"/>
              </a:rPr>
              <a:t>Taif</a:t>
            </a: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 “</a:t>
            </a:r>
            <a:r>
              <a:rPr lang="en-US" i="1" dirty="0">
                <a:latin typeface="Arial" panose="020B0604020202020204" pitchFamily="34" charset="0"/>
                <a:cs typeface="Arial" panose="020B0604020202020204" pitchFamily="34" charset="0"/>
              </a:rPr>
              <a:t>I have been tortured for the sake of Allah as no one else has, and I have suffered fear  for the sake of Allah as no one else has</a:t>
            </a:r>
            <a:r>
              <a:rPr lang="en-US" dirty="0">
                <a:latin typeface="Arial" panose="020B0604020202020204" pitchFamily="34" charset="0"/>
                <a:cs typeface="Arial" panose="020B0604020202020204" pitchFamily="34" charset="0"/>
              </a:rPr>
              <a:t>.” (Ibn Maajah)</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76718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43955" y="437882"/>
            <a:ext cx="9401577" cy="6053070"/>
          </a:xfrm>
        </p:spPr>
        <p:txBody>
          <a:bodyPr/>
          <a:lstStyle/>
          <a:p>
            <a:pPr marL="0" indent="0">
              <a:buNone/>
            </a:pPr>
            <a:r>
              <a:rPr lang="en-US" b="1" dirty="0">
                <a:latin typeface="Arial" panose="020B0604020202020204" pitchFamily="34" charset="0"/>
                <a:cs typeface="Arial" panose="020B0604020202020204" pitchFamily="34" charset="0"/>
              </a:rPr>
              <a:t>10. A Caring Human Being</a:t>
            </a:r>
          </a:p>
          <a:p>
            <a:pPr marL="0" indent="0">
              <a:buNone/>
            </a:pPr>
            <a:r>
              <a:rPr lang="en-US" dirty="0">
                <a:latin typeface="Arial" panose="020B0604020202020204" pitchFamily="34" charset="0"/>
                <a:cs typeface="Arial" panose="020B0604020202020204" pitchFamily="34" charset="0"/>
              </a:rPr>
              <a:t>     - His attitude with slaves (Made Zaid bin </a:t>
            </a:r>
            <a:r>
              <a:rPr lang="en-US" dirty="0" err="1">
                <a:latin typeface="Arial" panose="020B0604020202020204" pitchFamily="34" charset="0"/>
                <a:cs typeface="Arial" panose="020B0604020202020204" pitchFamily="34" charset="0"/>
              </a:rPr>
              <a:t>Haritha</a:t>
            </a:r>
            <a:r>
              <a:rPr lang="en-US" dirty="0">
                <a:latin typeface="Arial" panose="020B0604020202020204" pitchFamily="34" charset="0"/>
                <a:cs typeface="Arial" panose="020B0604020202020204" pitchFamily="34" charset="0"/>
              </a:rPr>
              <a:t> his son)</a:t>
            </a:r>
          </a:p>
          <a:p>
            <a:pPr marL="0" indent="0">
              <a:buNone/>
            </a:pPr>
            <a:r>
              <a:rPr lang="en-US" dirty="0">
                <a:latin typeface="Arial" panose="020B0604020202020204" pitchFamily="34" charset="0"/>
                <a:cs typeface="Arial" panose="020B0604020202020204" pitchFamily="34" charset="0"/>
              </a:rPr>
              <a:t>     - “</a:t>
            </a:r>
            <a:r>
              <a:rPr lang="en-US" i="1" dirty="0">
                <a:latin typeface="Arial" panose="020B0604020202020204" pitchFamily="34" charset="0"/>
                <a:cs typeface="Arial" panose="020B0604020202020204" pitchFamily="34" charset="0"/>
              </a:rPr>
              <a:t>No one of you becomes a true believer until he likes for his brother what he likes for</a:t>
            </a:r>
          </a:p>
          <a:p>
            <a:pPr marL="0" indent="0">
              <a:buNone/>
            </a:pPr>
            <a:r>
              <a:rPr lang="en-US" i="1" dirty="0">
                <a:latin typeface="Arial" panose="020B0604020202020204" pitchFamily="34" charset="0"/>
                <a:cs typeface="Arial" panose="020B0604020202020204" pitchFamily="34" charset="0"/>
              </a:rPr>
              <a:t>       himself</a:t>
            </a:r>
            <a:r>
              <a:rPr lang="en-US" dirty="0">
                <a:latin typeface="Arial" panose="020B0604020202020204" pitchFamily="34" charset="0"/>
                <a:cs typeface="Arial" panose="020B0604020202020204" pitchFamily="34" charset="0"/>
              </a:rPr>
              <a:t>.” (Bukhari &amp; Muslim)</a:t>
            </a:r>
          </a:p>
          <a:p>
            <a:pPr marL="0" indent="0">
              <a:buNone/>
            </a:pPr>
            <a:r>
              <a:rPr lang="en-US" b="1" dirty="0">
                <a:latin typeface="Arial" panose="020B0604020202020204" pitchFamily="34" charset="0"/>
                <a:cs typeface="Arial" panose="020B0604020202020204" pitchFamily="34" charset="0"/>
              </a:rPr>
              <a:t>11. Took Utmost Care of his Hygiene</a:t>
            </a:r>
          </a:p>
          <a:p>
            <a:pPr marL="0" indent="0">
              <a:buNone/>
            </a:pPr>
            <a:r>
              <a:rPr lang="en-US" dirty="0">
                <a:latin typeface="Arial" panose="020B0604020202020204" pitchFamily="34" charset="0"/>
                <a:cs typeface="Arial" panose="020B0604020202020204" pitchFamily="34" charset="0"/>
              </a:rPr>
              <a:t>     - White color was his favorite and used to keep it clean</a:t>
            </a:r>
          </a:p>
          <a:p>
            <a:pPr marL="0" indent="0">
              <a:buNone/>
            </a:pPr>
            <a:r>
              <a:rPr lang="en-US" dirty="0">
                <a:latin typeface="Arial" panose="020B0604020202020204" pitchFamily="34" charset="0"/>
                <a:cs typeface="Arial" panose="020B0604020202020204" pitchFamily="34" charset="0"/>
              </a:rPr>
              <a:t>     - Regular use of </a:t>
            </a:r>
            <a:r>
              <a:rPr lang="en-US" dirty="0" err="1">
                <a:latin typeface="Arial" panose="020B0604020202020204" pitchFamily="34" charset="0"/>
                <a:cs typeface="Arial" panose="020B0604020202020204" pitchFamily="34" charset="0"/>
              </a:rPr>
              <a:t>Miswak</a:t>
            </a: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 Regular oiling and combing of his hair and beard</a:t>
            </a:r>
          </a:p>
          <a:p>
            <a:pPr marL="0" indent="0">
              <a:buNone/>
            </a:pPr>
            <a:r>
              <a:rPr lang="en-US" dirty="0">
                <a:latin typeface="Arial" panose="020B0604020202020204" pitchFamily="34" charset="0"/>
                <a:cs typeface="Arial" panose="020B0604020202020204" pitchFamily="34" charset="0"/>
              </a:rPr>
              <a:t>     - “</a:t>
            </a:r>
            <a:r>
              <a:rPr lang="en-US" i="1" dirty="0">
                <a:latin typeface="Arial" panose="020B0604020202020204" pitchFamily="34" charset="0"/>
                <a:cs typeface="Arial" panose="020B0604020202020204" pitchFamily="34" charset="0"/>
              </a:rPr>
              <a:t>Purity is half the faith.” </a:t>
            </a:r>
            <a:r>
              <a:rPr lang="en-US" dirty="0">
                <a:latin typeface="Arial" panose="020B0604020202020204" pitchFamily="34" charset="0"/>
                <a:cs typeface="Arial" panose="020B0604020202020204" pitchFamily="34" charset="0"/>
              </a:rPr>
              <a:t>(Muslim)</a:t>
            </a:r>
          </a:p>
          <a:p>
            <a:pPr marL="0" indent="0">
              <a:buNone/>
            </a:pPr>
            <a:r>
              <a:rPr lang="en-US" b="1" dirty="0">
                <a:latin typeface="Arial" panose="020B0604020202020204" pitchFamily="34" charset="0"/>
                <a:cs typeface="Arial" panose="020B0604020202020204" pitchFamily="34" charset="0"/>
              </a:rPr>
              <a:t>12. A Balanced Personality</a:t>
            </a:r>
          </a:p>
          <a:p>
            <a:pPr marL="0" indent="0">
              <a:buNone/>
            </a:pPr>
            <a:r>
              <a:rPr lang="en-US" dirty="0">
                <a:latin typeface="Arial" panose="020B0604020202020204" pitchFamily="34" charset="0"/>
                <a:cs typeface="Arial" panose="020B0604020202020204" pitchFamily="34" charset="0"/>
              </a:rPr>
              <a:t>     - A devoted worshiper</a:t>
            </a:r>
          </a:p>
          <a:p>
            <a:pPr marL="0" indent="0">
              <a:buNone/>
            </a:pPr>
            <a:r>
              <a:rPr lang="en-US" dirty="0">
                <a:latin typeface="Arial" panose="020B0604020202020204" pitchFamily="34" charset="0"/>
                <a:cs typeface="Arial" panose="020B0604020202020204" pitchFamily="34" charset="0"/>
              </a:rPr>
              <a:t>     - A family guy</a:t>
            </a:r>
          </a:p>
          <a:p>
            <a:pPr marL="0" indent="0">
              <a:buNone/>
            </a:pPr>
            <a:r>
              <a:rPr lang="en-US" dirty="0">
                <a:latin typeface="Arial" panose="020B0604020202020204" pitchFamily="34" charset="0"/>
                <a:cs typeface="Arial" panose="020B0604020202020204" pitchFamily="34" charset="0"/>
              </a:rPr>
              <a:t>     - A friend in need</a:t>
            </a:r>
          </a:p>
          <a:p>
            <a:pPr marL="0" indent="0">
              <a:buNone/>
            </a:pPr>
            <a:r>
              <a:rPr lang="en-US" dirty="0">
                <a:latin typeface="Arial" panose="020B0604020202020204" pitchFamily="34" charset="0"/>
                <a:cs typeface="Arial" panose="020B0604020202020204" pitchFamily="34" charset="0"/>
              </a:rPr>
              <a:t>     - Perfect preacher  </a:t>
            </a:r>
          </a:p>
        </p:txBody>
      </p:sp>
    </p:spTree>
    <p:extLst>
      <p:ext uri="{BB962C8B-B14F-4D97-AF65-F5344CB8AC3E}">
        <p14:creationId xmlns:p14="http://schemas.microsoft.com/office/powerpoint/2010/main" val="276502479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61236" y="1191295"/>
            <a:ext cx="9491729" cy="5705341"/>
          </a:xfrm>
        </p:spPr>
        <p:txBody>
          <a:bodyPr>
            <a:normAutofit fontScale="25000" lnSpcReduction="20000"/>
          </a:bodyPr>
          <a:lstStyle/>
          <a:p>
            <a:pPr marL="0" indent="0" algn="ctr">
              <a:buNone/>
            </a:pPr>
            <a:r>
              <a:rPr lang="en-US" sz="5600" b="1" dirty="0">
                <a:latin typeface="Arial" panose="020B0604020202020204" pitchFamily="34" charset="0"/>
                <a:cs typeface="Arial" panose="020B0604020202020204" pitchFamily="34" charset="0"/>
              </a:rPr>
              <a:t>Importance of Education</a:t>
            </a:r>
          </a:p>
          <a:p>
            <a:pPr marL="0" indent="0">
              <a:buNone/>
            </a:pPr>
            <a:endParaRPr lang="en-US" sz="56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5600" dirty="0">
                <a:latin typeface="Arial" panose="020B0604020202020204" pitchFamily="34" charset="0"/>
                <a:cs typeface="Arial" panose="020B0604020202020204" pitchFamily="34" charset="0"/>
              </a:rPr>
              <a:t>One of the primary duties of the Prophet SAW</a:t>
            </a:r>
          </a:p>
          <a:p>
            <a:pPr>
              <a:lnSpc>
                <a:spcPct val="120000"/>
              </a:lnSpc>
              <a:buFont typeface="Wingdings" panose="05000000000000000000" pitchFamily="2" charset="2"/>
              <a:buChar char="Ø"/>
            </a:pPr>
            <a:r>
              <a:rPr lang="en-US" sz="5600" dirty="0">
                <a:latin typeface="Arial" panose="020B0604020202020204" pitchFamily="34" charset="0"/>
                <a:cs typeface="Arial" panose="020B0604020202020204" pitchFamily="34" charset="0"/>
              </a:rPr>
              <a:t>“</a:t>
            </a:r>
            <a:r>
              <a:rPr lang="en-US" sz="5600" i="1" dirty="0">
                <a:latin typeface="Arial" panose="020B0604020202020204" pitchFamily="34" charset="0"/>
                <a:cs typeface="Arial" panose="020B0604020202020204" pitchFamily="34" charset="0"/>
              </a:rPr>
              <a:t>He is the One Who raised for the illiterate people a messenger from among themselves - </a:t>
            </a:r>
            <a:r>
              <a:rPr lang="en-US" sz="5600" b="1" i="1" dirty="0">
                <a:latin typeface="Arial" panose="020B0604020202020204" pitchFamily="34" charset="0"/>
                <a:cs typeface="Arial" panose="020B0604020202020204" pitchFamily="34" charset="0"/>
              </a:rPr>
              <a:t>reciting to them His revelations</a:t>
            </a:r>
            <a:r>
              <a:rPr lang="en-US" sz="5600" i="1" dirty="0">
                <a:latin typeface="Arial" panose="020B0604020202020204" pitchFamily="34" charset="0"/>
                <a:cs typeface="Arial" panose="020B0604020202020204" pitchFamily="34" charset="0"/>
              </a:rPr>
              <a:t>, purifying them, and </a:t>
            </a:r>
            <a:r>
              <a:rPr lang="en-US" sz="5600" b="1" i="1" dirty="0">
                <a:latin typeface="Arial" panose="020B0604020202020204" pitchFamily="34" charset="0"/>
                <a:cs typeface="Arial" panose="020B0604020202020204" pitchFamily="34" charset="0"/>
              </a:rPr>
              <a:t>teaching them the Book and wisdom</a:t>
            </a:r>
            <a:r>
              <a:rPr lang="en-US" sz="5600" i="1" dirty="0">
                <a:latin typeface="Arial" panose="020B0604020202020204" pitchFamily="34" charset="0"/>
                <a:cs typeface="Arial" panose="020B0604020202020204" pitchFamily="34" charset="0"/>
              </a:rPr>
              <a:t>, for indeed they had previously been clearly astray</a:t>
            </a:r>
            <a:r>
              <a:rPr lang="en-US" sz="5600" dirty="0">
                <a:latin typeface="Arial" panose="020B0604020202020204" pitchFamily="34" charset="0"/>
                <a:cs typeface="Arial" panose="020B0604020202020204" pitchFamily="34" charset="0"/>
              </a:rPr>
              <a:t>.” (Jumu’ah)</a:t>
            </a:r>
          </a:p>
          <a:p>
            <a:pPr marL="0" indent="0">
              <a:lnSpc>
                <a:spcPct val="120000"/>
              </a:lnSpc>
              <a:buNone/>
            </a:pPr>
            <a:r>
              <a:rPr lang="en-US" sz="5600" dirty="0">
                <a:latin typeface="Arial" panose="020B0604020202020204" pitchFamily="34" charset="0"/>
                <a:cs typeface="Arial" panose="020B0604020202020204" pitchFamily="34" charset="0"/>
              </a:rPr>
              <a:t>- 3 out of the above four duties are related to education</a:t>
            </a:r>
          </a:p>
          <a:p>
            <a:pPr>
              <a:buFont typeface="Wingdings" panose="05000000000000000000" pitchFamily="2" charset="2"/>
              <a:buChar char="Ø"/>
            </a:pPr>
            <a:r>
              <a:rPr lang="en-US" sz="5600" dirty="0">
                <a:latin typeface="Arial" panose="020B0604020202020204" pitchFamily="34" charset="0"/>
                <a:cs typeface="Arial" panose="020B0604020202020204" pitchFamily="34" charset="0"/>
              </a:rPr>
              <a:t>“</a:t>
            </a:r>
            <a:r>
              <a:rPr lang="en-US" sz="5600" b="1" i="1" dirty="0">
                <a:latin typeface="Arial" panose="020B0604020202020204" pitchFamily="34" charset="0"/>
                <a:cs typeface="Arial" panose="020B0604020202020204" pitchFamily="34" charset="0"/>
              </a:rPr>
              <a:t>I have been sent as a teacher.” </a:t>
            </a:r>
            <a:r>
              <a:rPr lang="en-US" sz="5600" b="1" dirty="0">
                <a:latin typeface="Arial" panose="020B0604020202020204" pitchFamily="34" charset="0"/>
                <a:cs typeface="Arial" panose="020B0604020202020204" pitchFamily="34" charset="0"/>
              </a:rPr>
              <a:t>(Daarmi)</a:t>
            </a:r>
          </a:p>
          <a:p>
            <a:pPr>
              <a:buFont typeface="Wingdings" panose="05000000000000000000" pitchFamily="2" charset="2"/>
              <a:buChar char="Ø"/>
            </a:pPr>
            <a:r>
              <a:rPr lang="en-US" sz="5600" dirty="0">
                <a:latin typeface="Arial" panose="020B0604020202020204" pitchFamily="34" charset="0"/>
                <a:cs typeface="Arial" panose="020B0604020202020204" pitchFamily="34" charset="0"/>
              </a:rPr>
              <a:t>Presented religion as a religious obligation</a:t>
            </a:r>
          </a:p>
          <a:p>
            <a:pPr>
              <a:buFont typeface="Wingdings" panose="05000000000000000000" pitchFamily="2" charset="2"/>
              <a:buChar char="Ø"/>
            </a:pPr>
            <a:r>
              <a:rPr lang="en-US" sz="5600" dirty="0">
                <a:latin typeface="Arial" panose="020B0604020202020204" pitchFamily="34" charset="0"/>
                <a:cs typeface="Arial" panose="020B0604020202020204" pitchFamily="34" charset="0"/>
              </a:rPr>
              <a:t>Taught </a:t>
            </a:r>
            <a:r>
              <a:rPr lang="en-US" sz="5600" dirty="0" err="1">
                <a:latin typeface="Arial" panose="020B0604020202020204" pitchFamily="34" charset="0"/>
                <a:cs typeface="Arial" panose="020B0604020202020204" pitchFamily="34" charset="0"/>
              </a:rPr>
              <a:t>duas</a:t>
            </a:r>
            <a:r>
              <a:rPr lang="en-US" sz="5600" dirty="0">
                <a:latin typeface="Arial" panose="020B0604020202020204" pitchFamily="34" charset="0"/>
                <a:cs typeface="Arial" panose="020B0604020202020204" pitchFamily="34" charset="0"/>
              </a:rPr>
              <a:t> to increase knowledge</a:t>
            </a:r>
          </a:p>
          <a:p>
            <a:pPr>
              <a:buFontTx/>
              <a:buChar char="-"/>
            </a:pPr>
            <a:r>
              <a:rPr lang="en-US" sz="5600" dirty="0">
                <a:latin typeface="Arial" panose="020B0604020202020204" pitchFamily="34" charset="0"/>
                <a:cs typeface="Arial" panose="020B0604020202020204" pitchFamily="34" charset="0"/>
              </a:rPr>
              <a:t>“</a:t>
            </a:r>
            <a:r>
              <a:rPr lang="en-US" sz="5600" i="1" dirty="0">
                <a:latin typeface="Arial" panose="020B0604020202020204" pitchFamily="34" charset="0"/>
                <a:cs typeface="Arial" panose="020B0604020202020204" pitchFamily="34" charset="0"/>
              </a:rPr>
              <a:t>Improve me in knowledge</a:t>
            </a:r>
            <a:r>
              <a:rPr lang="en-US" sz="5600" dirty="0">
                <a:latin typeface="Arial" panose="020B0604020202020204" pitchFamily="34" charset="0"/>
                <a:cs typeface="Arial" panose="020B0604020202020204" pitchFamily="34" charset="0"/>
              </a:rPr>
              <a:t>.” </a:t>
            </a:r>
          </a:p>
          <a:p>
            <a:pPr>
              <a:buFontTx/>
              <a:buChar char="-"/>
            </a:pPr>
            <a:r>
              <a:rPr lang="en-US" sz="5600" dirty="0">
                <a:latin typeface="Arial" panose="020B0604020202020204" pitchFamily="34" charset="0"/>
                <a:cs typeface="Arial" panose="020B0604020202020204" pitchFamily="34" charset="0"/>
              </a:rPr>
              <a:t>“</a:t>
            </a:r>
            <a:r>
              <a:rPr lang="en-US" sz="5600" i="1" dirty="0">
                <a:latin typeface="Arial" panose="020B0604020202020204" pitchFamily="34" charset="0"/>
                <a:cs typeface="Arial" panose="020B0604020202020204" pitchFamily="34" charset="0"/>
              </a:rPr>
              <a:t>O Allah! I ask you for knowledge that benefits.”</a:t>
            </a:r>
          </a:p>
          <a:p>
            <a:pPr>
              <a:buFontTx/>
              <a:buChar char="-"/>
            </a:pPr>
            <a:r>
              <a:rPr lang="en-US" sz="5600" i="1" dirty="0">
                <a:latin typeface="Arial" panose="020B0604020202020204" pitchFamily="34" charset="0"/>
                <a:cs typeface="Arial" panose="020B0604020202020204" pitchFamily="34" charset="0"/>
              </a:rPr>
              <a:t>“O Allah! I seek refuge with You from knowledge that is of no benefit.”</a:t>
            </a:r>
            <a:endParaRPr lang="en-US" sz="56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5600" dirty="0">
                <a:latin typeface="Arial" panose="020B0604020202020204" pitchFamily="34" charset="0"/>
                <a:cs typeface="Arial" panose="020B0604020202020204" pitchFamily="34" charset="0"/>
              </a:rPr>
              <a:t>Used to welcome students with open arms</a:t>
            </a:r>
          </a:p>
          <a:p>
            <a:pPr>
              <a:buFont typeface="Wingdings" panose="05000000000000000000" pitchFamily="2" charset="2"/>
              <a:buChar char="Ø"/>
            </a:pPr>
            <a:r>
              <a:rPr lang="en-US" sz="5600" dirty="0">
                <a:latin typeface="Arial" panose="020B0604020202020204" pitchFamily="34" charset="0"/>
                <a:cs typeface="Arial" panose="020B0604020202020204" pitchFamily="34" charset="0"/>
              </a:rPr>
              <a:t>Sent his companions to other areas for the sake of preaching and teaching</a:t>
            </a:r>
          </a:p>
          <a:p>
            <a:pPr marL="0" indent="0">
              <a:buNone/>
            </a:pPr>
            <a:r>
              <a:rPr lang="en-US" sz="5600" dirty="0">
                <a:latin typeface="Arial" panose="020B0604020202020204" pitchFamily="34" charset="0"/>
                <a:cs typeface="Arial" panose="020B0604020202020204" pitchFamily="34" charset="0"/>
              </a:rPr>
              <a:t>Sent </a:t>
            </a:r>
            <a:r>
              <a:rPr lang="en-US" sz="5600" dirty="0" err="1">
                <a:latin typeface="Arial" panose="020B0604020202020204" pitchFamily="34" charset="0"/>
                <a:cs typeface="Arial" panose="020B0604020202020204" pitchFamily="34" charset="0"/>
              </a:rPr>
              <a:t>Ma’az</a:t>
            </a:r>
            <a:r>
              <a:rPr lang="en-US" sz="5600" dirty="0">
                <a:latin typeface="Arial" panose="020B0604020202020204" pitchFamily="34" charset="0"/>
                <a:cs typeface="Arial" panose="020B0604020202020204" pitchFamily="34" charset="0"/>
              </a:rPr>
              <a:t> R.A. to Yemen</a:t>
            </a:r>
          </a:p>
          <a:p>
            <a:pPr marL="0" indent="0">
              <a:buNone/>
            </a:pPr>
            <a:r>
              <a:rPr lang="en-US" sz="5600" dirty="0">
                <a:latin typeface="Arial" panose="020B0604020202020204" pitchFamily="34" charset="0"/>
                <a:cs typeface="Arial" panose="020B0604020202020204" pitchFamily="34" charset="0"/>
              </a:rPr>
              <a:t>Sent </a:t>
            </a:r>
            <a:r>
              <a:rPr lang="en-US" sz="5600" dirty="0" err="1">
                <a:latin typeface="Arial" panose="020B0604020202020204" pitchFamily="34" charset="0"/>
                <a:cs typeface="Arial" panose="020B0604020202020204" pitchFamily="34" charset="0"/>
              </a:rPr>
              <a:t>Mus’ab</a:t>
            </a:r>
            <a:r>
              <a:rPr lang="en-US" sz="5600" dirty="0">
                <a:latin typeface="Arial" panose="020B0604020202020204" pitchFamily="34" charset="0"/>
                <a:cs typeface="Arial" panose="020B0604020202020204" pitchFamily="34" charset="0"/>
              </a:rPr>
              <a:t> to Madinah</a:t>
            </a:r>
          </a:p>
          <a:p>
            <a:pPr marL="0" indent="0">
              <a:buNone/>
            </a:pPr>
            <a:endParaRPr lang="en-US" sz="56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5600" dirty="0">
                <a:latin typeface="Arial" panose="020B0604020202020204" pitchFamily="34" charset="0"/>
                <a:cs typeface="Arial" panose="020B0604020202020204" pitchFamily="34" charset="0"/>
              </a:rPr>
              <a:t>Masjid e </a:t>
            </a:r>
            <a:r>
              <a:rPr lang="en-US" sz="5600" dirty="0" err="1">
                <a:latin typeface="Arial" panose="020B0604020202020204" pitchFamily="34" charset="0"/>
                <a:cs typeface="Arial" panose="020B0604020202020204" pitchFamily="34" charset="0"/>
              </a:rPr>
              <a:t>Nabavi</a:t>
            </a:r>
            <a:r>
              <a:rPr lang="en-US" sz="5600" dirty="0">
                <a:latin typeface="Arial" panose="020B0604020202020204" pitchFamily="34" charset="0"/>
                <a:cs typeface="Arial" panose="020B0604020202020204" pitchFamily="34" charset="0"/>
              </a:rPr>
              <a:t> as a center for learning (</a:t>
            </a:r>
            <a:r>
              <a:rPr lang="en-US" sz="5600" dirty="0" err="1">
                <a:latin typeface="Arial" panose="020B0604020202020204" pitchFamily="34" charset="0"/>
                <a:cs typeface="Arial" panose="020B0604020202020204" pitchFamily="34" charset="0"/>
              </a:rPr>
              <a:t>Suffa</a:t>
            </a:r>
            <a:r>
              <a:rPr lang="en-US" sz="5600" dirty="0">
                <a:latin typeface="Arial" panose="020B0604020202020204" pitchFamily="34" charset="0"/>
                <a:cs typeface="Arial" panose="020B0604020202020204" pitchFamily="34" charset="0"/>
              </a:rPr>
              <a:t>). Bilal, </a:t>
            </a:r>
            <a:r>
              <a:rPr lang="en-US" sz="5600" dirty="0" err="1">
                <a:latin typeface="Arial" panose="020B0604020202020204" pitchFamily="34" charset="0"/>
                <a:cs typeface="Arial" panose="020B0604020202020204" pitchFamily="34" charset="0"/>
              </a:rPr>
              <a:t>Ammar</a:t>
            </a:r>
            <a:r>
              <a:rPr lang="en-US" sz="5600" dirty="0">
                <a:latin typeface="Arial" panose="020B0604020202020204" pitchFamily="34" charset="0"/>
                <a:cs typeface="Arial" panose="020B0604020202020204" pitchFamily="34" charset="0"/>
              </a:rPr>
              <a:t>, </a:t>
            </a:r>
            <a:r>
              <a:rPr lang="en-US" sz="5600" dirty="0" err="1">
                <a:latin typeface="Arial" panose="020B0604020202020204" pitchFamily="34" charset="0"/>
                <a:cs typeface="Arial" panose="020B0604020202020204" pitchFamily="34" charset="0"/>
              </a:rPr>
              <a:t>Khabbab</a:t>
            </a:r>
            <a:r>
              <a:rPr lang="en-US" sz="5600" dirty="0">
                <a:latin typeface="Arial" panose="020B0604020202020204" pitchFamily="34" charset="0"/>
                <a:cs typeface="Arial" panose="020B0604020202020204" pitchFamily="34" charset="0"/>
              </a:rPr>
              <a:t>, Abdullah bin Masood, Abu Hurairah R.A. are all graduates of </a:t>
            </a:r>
            <a:r>
              <a:rPr lang="en-US" sz="5600" dirty="0" err="1">
                <a:latin typeface="Arial" panose="020B0604020202020204" pitchFamily="34" charset="0"/>
                <a:cs typeface="Arial" panose="020B0604020202020204" pitchFamily="34" charset="0"/>
              </a:rPr>
              <a:t>Suffa</a:t>
            </a:r>
            <a:endParaRPr lang="en-US" sz="56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900"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p>
        </p:txBody>
      </p:sp>
      <p:sp>
        <p:nvSpPr>
          <p:cNvPr id="4" name="Title 1"/>
          <p:cNvSpPr>
            <a:spLocks noGrp="1"/>
          </p:cNvSpPr>
          <p:nvPr>
            <p:ph type="title"/>
          </p:nvPr>
        </p:nvSpPr>
        <p:spPr>
          <a:xfrm>
            <a:off x="2580046" y="211985"/>
            <a:ext cx="8911687" cy="741051"/>
          </a:xfrm>
        </p:spPr>
        <p:txBody>
          <a:bodyPr/>
          <a:lstStyle/>
          <a:p>
            <a:pPr algn="ctr"/>
            <a:r>
              <a:rPr lang="en-US" dirty="0">
                <a:latin typeface="Arial" panose="020B0604020202020204" pitchFamily="34" charset="0"/>
                <a:cs typeface="Arial" panose="020B0604020202020204" pitchFamily="34" charset="0"/>
              </a:rPr>
              <a:t>Role Model for an Educator</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369744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9561" y="631065"/>
            <a:ext cx="9362940" cy="5924281"/>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Prophet SAW as an Educationist</a:t>
            </a:r>
          </a:p>
          <a:p>
            <a:pPr marL="0" indent="0" algn="ctr">
              <a:buNone/>
            </a:pPr>
            <a:endParaRPr lang="en-US" sz="2000"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Education without Gender Discrimination</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Seeking knowledge is obligatory on every Muslim male and female.</a:t>
            </a:r>
            <a:r>
              <a:rPr lang="en-US" dirty="0">
                <a:latin typeface="Arial" panose="020B0604020202020204" pitchFamily="34" charset="0"/>
                <a:cs typeface="Arial" panose="020B0604020202020204" pitchFamily="34" charset="0"/>
              </a:rPr>
              <a:t>” (Muslim)</a:t>
            </a:r>
          </a:p>
          <a:p>
            <a:pPr>
              <a:buFontTx/>
              <a:buChar char="-"/>
            </a:pPr>
            <a:r>
              <a:rPr lang="en-US" dirty="0">
                <a:latin typeface="Arial" panose="020B0604020202020204" pitchFamily="34" charset="0"/>
                <a:cs typeface="Arial" panose="020B0604020202020204" pitchFamily="34" charset="0"/>
              </a:rPr>
              <a:t>Primary reason to marry Aisha R.A. was to expand knowledge to women</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Promoted Writing as Part of Learning</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Preserve knowledge with the help of your hand.” </a:t>
            </a:r>
            <a:r>
              <a:rPr lang="en-US" dirty="0">
                <a:latin typeface="Arial" panose="020B0604020202020204" pitchFamily="34" charset="0"/>
                <a:cs typeface="Arial" panose="020B0604020202020204" pitchFamily="34" charset="0"/>
              </a:rPr>
              <a:t>(Tirmizi)</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Encouraged Contemporary Education As Well</a:t>
            </a:r>
          </a:p>
          <a:p>
            <a:pPr>
              <a:buFontTx/>
              <a:buChar char="-"/>
            </a:pPr>
            <a:r>
              <a:rPr lang="en-US" dirty="0">
                <a:latin typeface="Arial" panose="020B0604020202020204" pitchFamily="34" charset="0"/>
                <a:cs typeface="Arial" panose="020B0604020202020204" pitchFamily="34" charset="0"/>
              </a:rPr>
              <a:t>Umar R.A. was expert in the knowledge of stars (navigation)</a:t>
            </a:r>
          </a:p>
          <a:p>
            <a:pPr>
              <a:buFontTx/>
              <a:buChar char="-"/>
            </a:pPr>
            <a:r>
              <a:rPr lang="en-US" dirty="0">
                <a:latin typeface="Arial" panose="020B0604020202020204" pitchFamily="34" charset="0"/>
                <a:cs typeface="Arial" panose="020B0604020202020204" pitchFamily="34" charset="0"/>
              </a:rPr>
              <a:t>Abubakar R.A. was expert in family trees</a:t>
            </a:r>
          </a:p>
          <a:p>
            <a:pPr>
              <a:buFontTx/>
              <a:buChar char="-"/>
            </a:pPr>
            <a:r>
              <a:rPr lang="en-US" dirty="0">
                <a:latin typeface="Arial" panose="020B0604020202020204" pitchFamily="34" charset="0"/>
                <a:cs typeface="Arial" panose="020B0604020202020204" pitchFamily="34" charset="0"/>
              </a:rPr>
              <a:t>Zaid bin Thabit and Abdullah bin Zubair were expert in languages</a:t>
            </a:r>
          </a:p>
          <a:p>
            <a:pPr>
              <a:buFontTx/>
              <a:buChar char="-"/>
            </a:pPr>
            <a:r>
              <a:rPr lang="en-US" dirty="0">
                <a:latin typeface="Arial" panose="020B0604020202020204" pitchFamily="34" charset="0"/>
                <a:cs typeface="Arial" panose="020B0604020202020204" pitchFamily="34" charset="0"/>
              </a:rPr>
              <a:t>The Prophet SAW himself asked Zaid to learn Hebrew language</a:t>
            </a:r>
          </a:p>
        </p:txBody>
      </p:sp>
    </p:spTree>
    <p:extLst>
      <p:ext uri="{BB962C8B-B14F-4D97-AF65-F5344CB8AC3E}">
        <p14:creationId xmlns:p14="http://schemas.microsoft.com/office/powerpoint/2010/main" val="103066994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7760</TotalTime>
  <Words>2997</Words>
  <Application>Microsoft Macintosh PowerPoint</Application>
  <PresentationFormat>Widescreen</PresentationFormat>
  <Paragraphs>265</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Century Gothic</vt:lpstr>
      <vt:lpstr>Wingdings</vt:lpstr>
      <vt:lpstr>Wingdings 3</vt:lpstr>
      <vt:lpstr>Wisp</vt:lpstr>
      <vt:lpstr>Section 2 Seerah of the Prophet (SAW)</vt:lpstr>
      <vt:lpstr>Past Paper Questions</vt:lpstr>
      <vt:lpstr>Past Paper Questions</vt:lpstr>
      <vt:lpstr>INTRODUCTION (can be applied for each aspect)</vt:lpstr>
      <vt:lpstr>Role Model for an Individual</vt:lpstr>
      <vt:lpstr>PowerPoint Presentation</vt:lpstr>
      <vt:lpstr>PowerPoint Presentation</vt:lpstr>
      <vt:lpstr>Role Model for an Educator</vt:lpstr>
      <vt:lpstr>PowerPoint Presentation</vt:lpstr>
      <vt:lpstr>PowerPoint Presentation</vt:lpstr>
      <vt:lpstr>Role Model for a Military Strategist</vt:lpstr>
      <vt:lpstr>Role Model for a Military Strategist</vt:lpstr>
      <vt:lpstr>PowerPoint Presentation</vt:lpstr>
      <vt:lpstr>PowerPoint Presentation</vt:lpstr>
      <vt:lpstr>PowerPoint Presentation</vt:lpstr>
      <vt:lpstr>Role Model for a Diplomat</vt:lpstr>
      <vt:lpstr>PowerPoint Presentation</vt:lpstr>
      <vt:lpstr>PowerPoint Presentation</vt:lpstr>
      <vt:lpstr>PowerPoint Presentation</vt:lpstr>
      <vt:lpstr>Role Model for a Peace Maker</vt:lpstr>
      <vt:lpstr>Conclusion (can be applied for each aspect)</vt:lpstr>
      <vt:lpstr>PowerPoint Presentation</vt:lpstr>
      <vt:lpstr>Recommended Readings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Seerah of the Prophet (SAW)</dc:title>
  <dc:creator>Abubakr</dc:creator>
  <cp:lastModifiedBy>Abubakar Ilyas</cp:lastModifiedBy>
  <cp:revision>38</cp:revision>
  <dcterms:created xsi:type="dcterms:W3CDTF">2021-02-18T01:50:48Z</dcterms:created>
  <dcterms:modified xsi:type="dcterms:W3CDTF">2023-07-05T01:25:21Z</dcterms:modified>
</cp:coreProperties>
</file>