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Default Extension="png" ContentType="image/png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diagrams/data1.xml" ContentType="application/vnd.openxmlformats-officedocument.drawingml.diagramData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40" r:id="rId15"/>
  </p:sldMasterIdLst>
  <p:notesMasterIdLst>
    <p:notesMasterId r:id="rId48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346" r:id="rId23"/>
    <p:sldId id="263" r:id="rId24"/>
    <p:sldId id="264" r:id="rId25"/>
    <p:sldId id="265" r:id="rId26"/>
    <p:sldId id="266" r:id="rId27"/>
    <p:sldId id="267" r:id="rId28"/>
    <p:sldId id="269" r:id="rId29"/>
    <p:sldId id="270" r:id="rId30"/>
    <p:sldId id="268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345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6BAD6-1E4E-4B3E-8BBA-0F6DA5906130}" type="doc">
      <dgm:prSet loTypeId="urn:microsoft.com/office/officeart/2005/8/layout/hierarchy3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5266A2A-8FF7-4DE5-A65E-E72E29F7B38D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Introduction</a:t>
          </a:r>
        </a:p>
      </dgm:t>
    </dgm:pt>
    <dgm:pt modelId="{E66E2277-5246-495D-81ED-70D73EEF0DC7}" type="parTrans" cxnId="{B2C9D4DA-14F8-48EC-BBD7-5EB54BB345FB}">
      <dgm:prSet/>
      <dgm:spPr/>
      <dgm:t>
        <a:bodyPr/>
        <a:lstStyle/>
        <a:p>
          <a:endParaRPr lang="en-US"/>
        </a:p>
      </dgm:t>
    </dgm:pt>
    <dgm:pt modelId="{8D92A682-A074-4DDE-9CBF-F5BFEE61A8D8}" type="sibTrans" cxnId="{B2C9D4DA-14F8-48EC-BBD7-5EB54BB345FB}">
      <dgm:prSet/>
      <dgm:spPr/>
      <dgm:t>
        <a:bodyPr/>
        <a:lstStyle/>
        <a:p>
          <a:endParaRPr lang="en-US"/>
        </a:p>
      </dgm:t>
    </dgm:pt>
    <dgm:pt modelId="{2037DA3A-5F70-4138-A21C-07CD713A775F}">
      <dgm:prSet phldrT="[Text]" custT="1"/>
      <dgm:spPr/>
      <dgm:t>
        <a:bodyPr anchor="ctr"/>
        <a:lstStyle/>
        <a:p>
          <a:pPr algn="l"/>
          <a:endParaRPr lang="en-US" sz="2000" b="1" dirty="0" smtClean="0"/>
        </a:p>
        <a:p>
          <a:pPr algn="l"/>
          <a:endParaRPr lang="en-US" sz="2000" b="1" dirty="0" smtClean="0"/>
        </a:p>
        <a:p>
          <a:pPr algn="l"/>
          <a:r>
            <a:rPr lang="en-US" sz="3200" b="1" dirty="0" smtClean="0">
              <a:solidFill>
                <a:srgbClr val="FF0000"/>
              </a:solidFill>
            </a:rPr>
            <a:t>George Washington (1789-1797)</a:t>
          </a:r>
        </a:p>
        <a:p>
          <a:pPr algn="l"/>
          <a:r>
            <a:rPr lang="en-US" sz="3200" b="1" dirty="0" smtClean="0">
              <a:solidFill>
                <a:srgbClr val="FF0000"/>
              </a:solidFill>
            </a:rPr>
            <a:t>John Adam (1797-1801)</a:t>
          </a:r>
        </a:p>
        <a:p>
          <a:pPr algn="ctr"/>
          <a:endParaRPr lang="en-US" sz="4400" b="1" dirty="0" smtClean="0"/>
        </a:p>
      </dgm:t>
    </dgm:pt>
    <dgm:pt modelId="{9039BDA3-9F0C-4491-99B4-AE814BF697E1}" type="sibTrans" cxnId="{A1EC0734-E745-4D51-BC24-94BFD80548A3}">
      <dgm:prSet/>
      <dgm:spPr/>
      <dgm:t>
        <a:bodyPr/>
        <a:lstStyle/>
        <a:p>
          <a:endParaRPr lang="en-US"/>
        </a:p>
      </dgm:t>
    </dgm:pt>
    <dgm:pt modelId="{66629115-F493-4F51-A927-84F64CD24E0C}" type="parTrans" cxnId="{A1EC0734-E745-4D51-BC24-94BFD80548A3}">
      <dgm:prSet/>
      <dgm:spPr/>
      <dgm:t>
        <a:bodyPr/>
        <a:lstStyle/>
        <a:p>
          <a:endParaRPr lang="en-US"/>
        </a:p>
      </dgm:t>
    </dgm:pt>
    <dgm:pt modelId="{EC0FE5B7-2904-4C56-9AD2-1D6A99773FE5}" type="pres">
      <dgm:prSet presAssocID="{9BB6BAD6-1E4E-4B3E-8BBA-0F6DA590613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076352-ACE2-418D-A2DF-D7C344F00502}" type="pres">
      <dgm:prSet presAssocID="{45266A2A-8FF7-4DE5-A65E-E72E29F7B38D}" presName="root" presStyleCnt="0"/>
      <dgm:spPr/>
      <dgm:t>
        <a:bodyPr/>
        <a:lstStyle/>
        <a:p>
          <a:endParaRPr lang="en-US"/>
        </a:p>
      </dgm:t>
    </dgm:pt>
    <dgm:pt modelId="{FAA69A91-C69F-4357-BE7F-644AE2B6F2EF}" type="pres">
      <dgm:prSet presAssocID="{45266A2A-8FF7-4DE5-A65E-E72E29F7B38D}" presName="rootComposite" presStyleCnt="0"/>
      <dgm:spPr/>
      <dgm:t>
        <a:bodyPr/>
        <a:lstStyle/>
        <a:p>
          <a:endParaRPr lang="en-US"/>
        </a:p>
      </dgm:t>
    </dgm:pt>
    <dgm:pt modelId="{BDB3E4EE-479B-4377-893A-E6A1D910E951}" type="pres">
      <dgm:prSet presAssocID="{45266A2A-8FF7-4DE5-A65E-E72E29F7B38D}" presName="rootText" presStyleLbl="node1" presStyleIdx="0" presStyleCnt="1" custScaleX="59627" custScaleY="33152"/>
      <dgm:spPr/>
      <dgm:t>
        <a:bodyPr/>
        <a:lstStyle/>
        <a:p>
          <a:endParaRPr lang="en-US"/>
        </a:p>
      </dgm:t>
    </dgm:pt>
    <dgm:pt modelId="{A9D7EA7E-7297-437C-AAF0-AF176A09305D}" type="pres">
      <dgm:prSet presAssocID="{45266A2A-8FF7-4DE5-A65E-E72E29F7B38D}" presName="rootConnector" presStyleLbl="node1" presStyleIdx="0" presStyleCnt="1"/>
      <dgm:spPr/>
      <dgm:t>
        <a:bodyPr/>
        <a:lstStyle/>
        <a:p>
          <a:endParaRPr lang="en-US"/>
        </a:p>
      </dgm:t>
    </dgm:pt>
    <dgm:pt modelId="{44FEE301-6C8C-4F7F-930C-C9F130027A76}" type="pres">
      <dgm:prSet presAssocID="{45266A2A-8FF7-4DE5-A65E-E72E29F7B38D}" presName="childShape" presStyleCnt="0"/>
      <dgm:spPr/>
      <dgm:t>
        <a:bodyPr/>
        <a:lstStyle/>
        <a:p>
          <a:endParaRPr lang="en-US"/>
        </a:p>
      </dgm:t>
    </dgm:pt>
    <dgm:pt modelId="{BB1D0879-3511-43FB-BD55-482358AA3D78}" type="pres">
      <dgm:prSet presAssocID="{66629115-F493-4F51-A927-84F64CD24E0C}" presName="Name13" presStyleLbl="parChTrans1D2" presStyleIdx="0" presStyleCnt="1"/>
      <dgm:spPr/>
      <dgm:t>
        <a:bodyPr/>
        <a:lstStyle/>
        <a:p>
          <a:endParaRPr lang="en-US"/>
        </a:p>
      </dgm:t>
    </dgm:pt>
    <dgm:pt modelId="{E04A7129-DC56-4061-AA83-28183DF7CAA8}" type="pres">
      <dgm:prSet presAssocID="{2037DA3A-5F70-4138-A21C-07CD713A775F}" presName="childText" presStyleLbl="bgAcc1" presStyleIdx="0" presStyleCnt="1" custScaleX="83975" custScaleY="48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6C932C-AB3E-4590-A1C4-A3929C96DA50}" type="presOf" srcId="{45266A2A-8FF7-4DE5-A65E-E72E29F7B38D}" destId="{BDB3E4EE-479B-4377-893A-E6A1D910E951}" srcOrd="0" destOrd="0" presId="urn:microsoft.com/office/officeart/2005/8/layout/hierarchy3"/>
    <dgm:cxn modelId="{8E66A83D-7955-48F8-AAA6-C3F2B4317DA3}" type="presOf" srcId="{66629115-F493-4F51-A927-84F64CD24E0C}" destId="{BB1D0879-3511-43FB-BD55-482358AA3D78}" srcOrd="0" destOrd="0" presId="urn:microsoft.com/office/officeart/2005/8/layout/hierarchy3"/>
    <dgm:cxn modelId="{5651EF21-1177-4701-BF45-AD8CAF078D20}" type="presOf" srcId="{45266A2A-8FF7-4DE5-A65E-E72E29F7B38D}" destId="{A9D7EA7E-7297-437C-AAF0-AF176A09305D}" srcOrd="1" destOrd="0" presId="urn:microsoft.com/office/officeart/2005/8/layout/hierarchy3"/>
    <dgm:cxn modelId="{D9F6CEDA-B407-413F-97D6-BC350958A07F}" type="presOf" srcId="{2037DA3A-5F70-4138-A21C-07CD713A775F}" destId="{E04A7129-DC56-4061-AA83-28183DF7CAA8}" srcOrd="0" destOrd="0" presId="urn:microsoft.com/office/officeart/2005/8/layout/hierarchy3"/>
    <dgm:cxn modelId="{5FCD18DD-25F6-44C3-87EE-BF5800866C14}" type="presOf" srcId="{9BB6BAD6-1E4E-4B3E-8BBA-0F6DA5906130}" destId="{EC0FE5B7-2904-4C56-9AD2-1D6A99773FE5}" srcOrd="0" destOrd="0" presId="urn:microsoft.com/office/officeart/2005/8/layout/hierarchy3"/>
    <dgm:cxn modelId="{A1EC0734-E745-4D51-BC24-94BFD80548A3}" srcId="{45266A2A-8FF7-4DE5-A65E-E72E29F7B38D}" destId="{2037DA3A-5F70-4138-A21C-07CD713A775F}" srcOrd="0" destOrd="0" parTransId="{66629115-F493-4F51-A927-84F64CD24E0C}" sibTransId="{9039BDA3-9F0C-4491-99B4-AE814BF697E1}"/>
    <dgm:cxn modelId="{B2C9D4DA-14F8-48EC-BBD7-5EB54BB345FB}" srcId="{9BB6BAD6-1E4E-4B3E-8BBA-0F6DA5906130}" destId="{45266A2A-8FF7-4DE5-A65E-E72E29F7B38D}" srcOrd="0" destOrd="0" parTransId="{E66E2277-5246-495D-81ED-70D73EEF0DC7}" sibTransId="{8D92A682-A074-4DDE-9CBF-F5BFEE61A8D8}"/>
    <dgm:cxn modelId="{D3A378A2-7888-4A6C-97B1-CED4C585923E}" type="presParOf" srcId="{EC0FE5B7-2904-4C56-9AD2-1D6A99773FE5}" destId="{93076352-ACE2-418D-A2DF-D7C344F00502}" srcOrd="0" destOrd="0" presId="urn:microsoft.com/office/officeart/2005/8/layout/hierarchy3"/>
    <dgm:cxn modelId="{13AE53F7-C3DD-4801-AA93-BDB6214BBA96}" type="presParOf" srcId="{93076352-ACE2-418D-A2DF-D7C344F00502}" destId="{FAA69A91-C69F-4357-BE7F-644AE2B6F2EF}" srcOrd="0" destOrd="0" presId="urn:microsoft.com/office/officeart/2005/8/layout/hierarchy3"/>
    <dgm:cxn modelId="{5A4C163A-FAFC-4C7D-A27B-DA8F55AA4A63}" type="presParOf" srcId="{FAA69A91-C69F-4357-BE7F-644AE2B6F2EF}" destId="{BDB3E4EE-479B-4377-893A-E6A1D910E951}" srcOrd="0" destOrd="0" presId="urn:microsoft.com/office/officeart/2005/8/layout/hierarchy3"/>
    <dgm:cxn modelId="{40951115-BEF6-4385-8C62-3DB46F1E47FB}" type="presParOf" srcId="{FAA69A91-C69F-4357-BE7F-644AE2B6F2EF}" destId="{A9D7EA7E-7297-437C-AAF0-AF176A09305D}" srcOrd="1" destOrd="0" presId="urn:microsoft.com/office/officeart/2005/8/layout/hierarchy3"/>
    <dgm:cxn modelId="{4853F81A-79C8-4B4A-A662-2768288588BC}" type="presParOf" srcId="{93076352-ACE2-418D-A2DF-D7C344F00502}" destId="{44FEE301-6C8C-4F7F-930C-C9F130027A76}" srcOrd="1" destOrd="0" presId="urn:microsoft.com/office/officeart/2005/8/layout/hierarchy3"/>
    <dgm:cxn modelId="{718822C2-49AB-4D9B-9116-FCA70B559B7A}" type="presParOf" srcId="{44FEE301-6C8C-4F7F-930C-C9F130027A76}" destId="{BB1D0879-3511-43FB-BD55-482358AA3D78}" srcOrd="0" destOrd="0" presId="urn:microsoft.com/office/officeart/2005/8/layout/hierarchy3"/>
    <dgm:cxn modelId="{E308D0EE-19D1-4D83-95FD-AAE0E49F821E}" type="presParOf" srcId="{44FEE301-6C8C-4F7F-930C-C9F130027A76}" destId="{E04A7129-DC56-4061-AA83-28183DF7CAA8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6BAD6-1E4E-4B3E-8BBA-0F6DA5906130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5266A2A-8FF7-4DE5-A65E-E72E29F7B38D}">
      <dgm:prSet phldrT="[Text]"/>
      <dgm:spPr/>
      <dgm:t>
        <a:bodyPr/>
        <a:lstStyle/>
        <a:p>
          <a:r>
            <a:rPr lang="en-US" dirty="0" smtClean="0"/>
            <a:t>Rise of Political Parties</a:t>
          </a:r>
        </a:p>
      </dgm:t>
    </dgm:pt>
    <dgm:pt modelId="{E66E2277-5246-495D-81ED-70D73EEF0DC7}" type="parTrans" cxnId="{B2C9D4DA-14F8-48EC-BBD7-5EB54BB345FB}">
      <dgm:prSet/>
      <dgm:spPr/>
      <dgm:t>
        <a:bodyPr/>
        <a:lstStyle/>
        <a:p>
          <a:endParaRPr lang="en-US"/>
        </a:p>
      </dgm:t>
    </dgm:pt>
    <dgm:pt modelId="{8D92A682-A074-4DDE-9CBF-F5BFEE61A8D8}" type="sibTrans" cxnId="{B2C9D4DA-14F8-48EC-BBD7-5EB54BB345FB}">
      <dgm:prSet/>
      <dgm:spPr/>
      <dgm:t>
        <a:bodyPr/>
        <a:lstStyle/>
        <a:p>
          <a:endParaRPr lang="en-US"/>
        </a:p>
      </dgm:t>
    </dgm:pt>
    <dgm:pt modelId="{2037DA3A-5F70-4138-A21C-07CD713A775F}">
      <dgm:prSet phldrT="[Text]" custT="1"/>
      <dgm:spPr>
        <a:solidFill>
          <a:schemeClr val="bg1">
            <a:alpha val="90000"/>
          </a:schemeClr>
        </a:solidFill>
      </dgm:spPr>
      <dgm:t>
        <a:bodyPr anchor="t"/>
        <a:lstStyle/>
        <a:p>
          <a:pPr algn="l"/>
          <a:endParaRPr lang="en-US" sz="1600" b="1" dirty="0" smtClean="0"/>
        </a:p>
        <a:p>
          <a:pPr algn="l"/>
          <a:r>
            <a:rPr lang="en-US" sz="2800" b="1" dirty="0" smtClean="0"/>
            <a:t>At the time of Framing the Constitution, two school of thoughts: </a:t>
          </a:r>
        </a:p>
        <a:p>
          <a:pPr algn="l"/>
          <a:endParaRPr lang="en-US" sz="2800" b="1" dirty="0" smtClean="0"/>
        </a:p>
        <a:p>
          <a:pPr algn="l"/>
          <a:endParaRPr lang="en-US" sz="2800" b="1" dirty="0" smtClean="0"/>
        </a:p>
        <a:p>
          <a:pPr algn="l"/>
          <a:r>
            <a:rPr lang="en-US" sz="2800" b="1" dirty="0" smtClean="0"/>
            <a:t>Federalists</a:t>
          </a:r>
        </a:p>
        <a:p>
          <a:pPr algn="l"/>
          <a:r>
            <a:rPr lang="en-US" sz="2800" b="1" dirty="0" smtClean="0"/>
            <a:t>Democratic Republicans</a:t>
          </a:r>
        </a:p>
        <a:p>
          <a:pPr algn="ctr"/>
          <a:endParaRPr lang="en-US" sz="4400" b="1" dirty="0" smtClean="0"/>
        </a:p>
      </dgm:t>
    </dgm:pt>
    <dgm:pt modelId="{9039BDA3-9F0C-4491-99B4-AE814BF697E1}" type="sibTrans" cxnId="{A1EC0734-E745-4D51-BC24-94BFD80548A3}">
      <dgm:prSet/>
      <dgm:spPr/>
      <dgm:t>
        <a:bodyPr/>
        <a:lstStyle/>
        <a:p>
          <a:endParaRPr lang="en-US"/>
        </a:p>
      </dgm:t>
    </dgm:pt>
    <dgm:pt modelId="{66629115-F493-4F51-A927-84F64CD24E0C}" type="parTrans" cxnId="{A1EC0734-E745-4D51-BC24-94BFD80548A3}">
      <dgm:prSet/>
      <dgm:spPr/>
      <dgm:t>
        <a:bodyPr/>
        <a:lstStyle/>
        <a:p>
          <a:endParaRPr lang="en-US"/>
        </a:p>
      </dgm:t>
    </dgm:pt>
    <dgm:pt modelId="{EC0FE5B7-2904-4C56-9AD2-1D6A99773FE5}" type="pres">
      <dgm:prSet presAssocID="{9BB6BAD6-1E4E-4B3E-8BBA-0F6DA590613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076352-ACE2-418D-A2DF-D7C344F00502}" type="pres">
      <dgm:prSet presAssocID="{45266A2A-8FF7-4DE5-A65E-E72E29F7B38D}" presName="root" presStyleCnt="0"/>
      <dgm:spPr/>
      <dgm:t>
        <a:bodyPr/>
        <a:lstStyle/>
        <a:p>
          <a:endParaRPr lang="en-US"/>
        </a:p>
      </dgm:t>
    </dgm:pt>
    <dgm:pt modelId="{FAA69A91-C69F-4357-BE7F-644AE2B6F2EF}" type="pres">
      <dgm:prSet presAssocID="{45266A2A-8FF7-4DE5-A65E-E72E29F7B38D}" presName="rootComposite" presStyleCnt="0"/>
      <dgm:spPr/>
      <dgm:t>
        <a:bodyPr/>
        <a:lstStyle/>
        <a:p>
          <a:endParaRPr lang="en-US"/>
        </a:p>
      </dgm:t>
    </dgm:pt>
    <dgm:pt modelId="{BDB3E4EE-479B-4377-893A-E6A1D910E951}" type="pres">
      <dgm:prSet presAssocID="{45266A2A-8FF7-4DE5-A65E-E72E29F7B38D}" presName="rootText" presStyleLbl="node1" presStyleIdx="0" presStyleCnt="1" custScaleX="49017" custScaleY="25206"/>
      <dgm:spPr/>
      <dgm:t>
        <a:bodyPr/>
        <a:lstStyle/>
        <a:p>
          <a:endParaRPr lang="en-US"/>
        </a:p>
      </dgm:t>
    </dgm:pt>
    <dgm:pt modelId="{A9D7EA7E-7297-437C-AAF0-AF176A09305D}" type="pres">
      <dgm:prSet presAssocID="{45266A2A-8FF7-4DE5-A65E-E72E29F7B38D}" presName="rootConnector" presStyleLbl="node1" presStyleIdx="0" presStyleCnt="1"/>
      <dgm:spPr/>
      <dgm:t>
        <a:bodyPr/>
        <a:lstStyle/>
        <a:p>
          <a:endParaRPr lang="en-US"/>
        </a:p>
      </dgm:t>
    </dgm:pt>
    <dgm:pt modelId="{44FEE301-6C8C-4F7F-930C-C9F130027A76}" type="pres">
      <dgm:prSet presAssocID="{45266A2A-8FF7-4DE5-A65E-E72E29F7B38D}" presName="childShape" presStyleCnt="0"/>
      <dgm:spPr/>
      <dgm:t>
        <a:bodyPr/>
        <a:lstStyle/>
        <a:p>
          <a:endParaRPr lang="en-US"/>
        </a:p>
      </dgm:t>
    </dgm:pt>
    <dgm:pt modelId="{BB1D0879-3511-43FB-BD55-482358AA3D78}" type="pres">
      <dgm:prSet presAssocID="{66629115-F493-4F51-A927-84F64CD24E0C}" presName="Name13" presStyleLbl="parChTrans1D2" presStyleIdx="0" presStyleCnt="1"/>
      <dgm:spPr/>
      <dgm:t>
        <a:bodyPr/>
        <a:lstStyle/>
        <a:p>
          <a:endParaRPr lang="en-US"/>
        </a:p>
      </dgm:t>
    </dgm:pt>
    <dgm:pt modelId="{E04A7129-DC56-4061-AA83-28183DF7CAA8}" type="pres">
      <dgm:prSet presAssocID="{2037DA3A-5F70-4138-A21C-07CD713A775F}" presName="childText" presStyleLbl="bgAcc1" presStyleIdx="0" presStyleCnt="1" custScaleX="103853" custScaleY="90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FA298-1082-42C0-8EFD-0C172392D687}" type="presOf" srcId="{45266A2A-8FF7-4DE5-A65E-E72E29F7B38D}" destId="{A9D7EA7E-7297-437C-AAF0-AF176A09305D}" srcOrd="1" destOrd="0" presId="urn:microsoft.com/office/officeart/2005/8/layout/hierarchy3"/>
    <dgm:cxn modelId="{63E07CB9-60C2-483B-82FF-8476C4F93525}" type="presOf" srcId="{66629115-F493-4F51-A927-84F64CD24E0C}" destId="{BB1D0879-3511-43FB-BD55-482358AA3D78}" srcOrd="0" destOrd="0" presId="urn:microsoft.com/office/officeart/2005/8/layout/hierarchy3"/>
    <dgm:cxn modelId="{AB2D70EA-DFE5-409A-BB1B-E9A12E5E61CA}" type="presOf" srcId="{9BB6BAD6-1E4E-4B3E-8BBA-0F6DA5906130}" destId="{EC0FE5B7-2904-4C56-9AD2-1D6A99773FE5}" srcOrd="0" destOrd="0" presId="urn:microsoft.com/office/officeart/2005/8/layout/hierarchy3"/>
    <dgm:cxn modelId="{A1EC0734-E745-4D51-BC24-94BFD80548A3}" srcId="{45266A2A-8FF7-4DE5-A65E-E72E29F7B38D}" destId="{2037DA3A-5F70-4138-A21C-07CD713A775F}" srcOrd="0" destOrd="0" parTransId="{66629115-F493-4F51-A927-84F64CD24E0C}" sibTransId="{9039BDA3-9F0C-4491-99B4-AE814BF697E1}"/>
    <dgm:cxn modelId="{D5149254-6A31-49A9-ACDA-A3F087F0ACAC}" type="presOf" srcId="{45266A2A-8FF7-4DE5-A65E-E72E29F7B38D}" destId="{BDB3E4EE-479B-4377-893A-E6A1D910E951}" srcOrd="0" destOrd="0" presId="urn:microsoft.com/office/officeart/2005/8/layout/hierarchy3"/>
    <dgm:cxn modelId="{B2C9D4DA-14F8-48EC-BBD7-5EB54BB345FB}" srcId="{9BB6BAD6-1E4E-4B3E-8BBA-0F6DA5906130}" destId="{45266A2A-8FF7-4DE5-A65E-E72E29F7B38D}" srcOrd="0" destOrd="0" parTransId="{E66E2277-5246-495D-81ED-70D73EEF0DC7}" sibTransId="{8D92A682-A074-4DDE-9CBF-F5BFEE61A8D8}"/>
    <dgm:cxn modelId="{4EB9B43A-E835-4E8D-A023-EDCFB8C7C2F6}" type="presOf" srcId="{2037DA3A-5F70-4138-A21C-07CD713A775F}" destId="{E04A7129-DC56-4061-AA83-28183DF7CAA8}" srcOrd="0" destOrd="0" presId="urn:microsoft.com/office/officeart/2005/8/layout/hierarchy3"/>
    <dgm:cxn modelId="{3BEED003-D2C6-42FC-9A0D-27402039356B}" type="presParOf" srcId="{EC0FE5B7-2904-4C56-9AD2-1D6A99773FE5}" destId="{93076352-ACE2-418D-A2DF-D7C344F00502}" srcOrd="0" destOrd="0" presId="urn:microsoft.com/office/officeart/2005/8/layout/hierarchy3"/>
    <dgm:cxn modelId="{77739EA9-5266-43B2-8D51-E6D1C3093D51}" type="presParOf" srcId="{93076352-ACE2-418D-A2DF-D7C344F00502}" destId="{FAA69A91-C69F-4357-BE7F-644AE2B6F2EF}" srcOrd="0" destOrd="0" presId="urn:microsoft.com/office/officeart/2005/8/layout/hierarchy3"/>
    <dgm:cxn modelId="{189B7F1B-A540-4BE6-940A-1383D649F663}" type="presParOf" srcId="{FAA69A91-C69F-4357-BE7F-644AE2B6F2EF}" destId="{BDB3E4EE-479B-4377-893A-E6A1D910E951}" srcOrd="0" destOrd="0" presId="urn:microsoft.com/office/officeart/2005/8/layout/hierarchy3"/>
    <dgm:cxn modelId="{210B6B4B-7E80-4DD3-8F4B-115F1C9F2765}" type="presParOf" srcId="{FAA69A91-C69F-4357-BE7F-644AE2B6F2EF}" destId="{A9D7EA7E-7297-437C-AAF0-AF176A09305D}" srcOrd="1" destOrd="0" presId="urn:microsoft.com/office/officeart/2005/8/layout/hierarchy3"/>
    <dgm:cxn modelId="{A4D6187D-12B3-4906-A249-C8B37660F567}" type="presParOf" srcId="{93076352-ACE2-418D-A2DF-D7C344F00502}" destId="{44FEE301-6C8C-4F7F-930C-C9F130027A76}" srcOrd="1" destOrd="0" presId="urn:microsoft.com/office/officeart/2005/8/layout/hierarchy3"/>
    <dgm:cxn modelId="{A6D2FD25-E4CC-42D0-A9AD-16516BC2D336}" type="presParOf" srcId="{44FEE301-6C8C-4F7F-930C-C9F130027A76}" destId="{BB1D0879-3511-43FB-BD55-482358AA3D78}" srcOrd="0" destOrd="0" presId="urn:microsoft.com/office/officeart/2005/8/layout/hierarchy3"/>
    <dgm:cxn modelId="{02AD4CC8-02CA-4940-A31A-4F82A2F6F28F}" type="presParOf" srcId="{44FEE301-6C8C-4F7F-930C-C9F130027A76}" destId="{E04A7129-DC56-4061-AA83-28183DF7CAA8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3E4EE-479B-4377-893A-E6A1D910E951}">
      <dsp:nvSpPr>
        <dsp:cNvPr id="0" name=""/>
        <dsp:cNvSpPr/>
      </dsp:nvSpPr>
      <dsp:spPr>
        <a:xfrm>
          <a:off x="942852" y="950300"/>
          <a:ext cx="5356185" cy="148899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Introduction</a:t>
          </a:r>
        </a:p>
      </dsp:txBody>
      <dsp:txXfrm>
        <a:off x="986463" y="993911"/>
        <a:ext cx="5268963" cy="1401770"/>
      </dsp:txXfrm>
    </dsp:sp>
    <dsp:sp modelId="{BB1D0879-3511-43FB-BD55-482358AA3D78}">
      <dsp:nvSpPr>
        <dsp:cNvPr id="0" name=""/>
        <dsp:cNvSpPr/>
      </dsp:nvSpPr>
      <dsp:spPr>
        <a:xfrm>
          <a:off x="1478471" y="2439292"/>
          <a:ext cx="535618" cy="2219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430"/>
              </a:lnTo>
              <a:lnTo>
                <a:pt x="535618" y="221943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A7129-DC56-4061-AA83-28183DF7CAA8}">
      <dsp:nvSpPr>
        <dsp:cNvPr id="0" name=""/>
        <dsp:cNvSpPr/>
      </dsp:nvSpPr>
      <dsp:spPr>
        <a:xfrm>
          <a:off x="2014089" y="3562144"/>
          <a:ext cx="6034657" cy="2193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George Washington (1789-1797)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John Adam (1797-1801)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 smtClean="0"/>
        </a:p>
      </dsp:txBody>
      <dsp:txXfrm>
        <a:off x="2078324" y="3626379"/>
        <a:ext cx="5906187" cy="2064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3E4EE-479B-4377-893A-E6A1D910E951}">
      <dsp:nvSpPr>
        <dsp:cNvPr id="0" name=""/>
        <dsp:cNvSpPr/>
      </dsp:nvSpPr>
      <dsp:spPr>
        <a:xfrm>
          <a:off x="323918" y="184335"/>
          <a:ext cx="4403108" cy="11321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Rise of Political Parties</a:t>
          </a:r>
        </a:p>
      </dsp:txBody>
      <dsp:txXfrm>
        <a:off x="357076" y="217493"/>
        <a:ext cx="4336792" cy="1065788"/>
      </dsp:txXfrm>
    </dsp:sp>
    <dsp:sp modelId="{BB1D0879-3511-43FB-BD55-482358AA3D78}">
      <dsp:nvSpPr>
        <dsp:cNvPr id="0" name=""/>
        <dsp:cNvSpPr/>
      </dsp:nvSpPr>
      <dsp:spPr>
        <a:xfrm>
          <a:off x="764229" y="1316439"/>
          <a:ext cx="440310" cy="316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3838"/>
              </a:lnTo>
              <a:lnTo>
                <a:pt x="440310" y="31638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A7129-DC56-4061-AA83-28183DF7CAA8}">
      <dsp:nvSpPr>
        <dsp:cNvPr id="0" name=""/>
        <dsp:cNvSpPr/>
      </dsp:nvSpPr>
      <dsp:spPr>
        <a:xfrm>
          <a:off x="1204539" y="2439292"/>
          <a:ext cx="7463141" cy="408197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At the time of Framing the Constitution, two school of thoughts: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Federalists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Democratic Republicans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 smtClean="0"/>
        </a:p>
      </dsp:txBody>
      <dsp:txXfrm>
        <a:off x="1324096" y="2558849"/>
        <a:ext cx="7224027" cy="3842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B4AB-D5FF-4F8D-A400-29AB08241599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753BB-804B-4C44-B955-60B58AAB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13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 courts: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Eastern, the Middle, and the Southern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consists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2 supreme court judges and one local dist. Court judge.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53BB-804B-4C44-B955-60B58AABB0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Little Turtle could have finished off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Harmar's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force, which was saved only by a lunar eclipse, which the Indians regarded as a bad 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53BB-804B-4C44-B955-60B58AABB0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the United States expanded west of the Appalachian Mountains, the Western Confederacy, a loose confederacy of American Indian nations in the old Northwest, including the Shawnee, Ottawa, Miami, and Delaware, resisted white encroachments on their lands fiercely</a:t>
            </a:r>
          </a:p>
          <a:p>
            <a:r>
              <a:rPr lang="en-US" dirty="0" smtClean="0"/>
              <a:t>Battle of Fallen Timber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D1932-7658-4093-BE8E-40B91D2C192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83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26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10279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174389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65174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7219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2667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527925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4923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9622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00477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1553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0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3629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0284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94504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83191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88826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54725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44469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032335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47624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046378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119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60031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00613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33574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30937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481837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06590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24515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8173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87053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90788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987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7833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73081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98923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731319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36110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33815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11912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874587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50092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90254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644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06980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638106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35099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05230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92599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668828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55813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52665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9775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799408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532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94983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648728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63705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272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3810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42440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490873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71053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98067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82095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276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3758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593602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27750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651722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11246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59329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386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302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1896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38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61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18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849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708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854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75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1320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4741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972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584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8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474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530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2702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084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953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35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2573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0654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6390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3589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3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5690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067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1798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912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694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8435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74948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5052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63707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016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42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6821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5545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574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19820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328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0174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7092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6217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99680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40479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991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3461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4948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2804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24234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7902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33351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6090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9523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2481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88586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3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771541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2742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8483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0073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3232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0414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5108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1574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3738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2402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206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714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7953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4654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999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9404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1038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01917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3590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60327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30429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58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24259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5779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939879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97911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9669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47834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102145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8900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75618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81871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15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3F22-92B1-4E47-90BB-4EC0D362FD57}" type="datetimeFigureOut">
              <a:rPr lang="en-US" smtClean="0"/>
              <a:pPr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DAB9-22D3-43C8-B654-B1831B13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61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34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6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36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89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00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2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2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14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363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04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46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59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56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700E-525F-4932-B3F9-37A386CAC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60D-510E-4ADA-AE1A-E79AEAB30A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6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Lec#04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74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0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722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416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Federalists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Headed by </a:t>
            </a:r>
            <a:r>
              <a:rPr lang="en-US" dirty="0">
                <a:solidFill>
                  <a:srgbClr val="FF0000"/>
                </a:solidFill>
              </a:rPr>
              <a:t>Alexander Hamilton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Favored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strong</a:t>
            </a:r>
            <a:r>
              <a:rPr lang="en-US" dirty="0"/>
              <a:t> Central govt. </a:t>
            </a:r>
            <a:endParaRPr lang="en-US" dirty="0" smtClean="0"/>
          </a:p>
          <a:p>
            <a:r>
              <a:rPr lang="en-US" dirty="0" smtClean="0"/>
              <a:t>Supported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Merchants, Bankers</a:t>
            </a:r>
            <a:r>
              <a:rPr lang="en-US" dirty="0"/>
              <a:t>, Manufacturers and holders of </a:t>
            </a:r>
            <a:r>
              <a:rPr lang="en-US" dirty="0">
                <a:solidFill>
                  <a:srgbClr val="FF0000"/>
                </a:solidFill>
              </a:rPr>
              <a:t>large </a:t>
            </a:r>
            <a:r>
              <a:rPr lang="en-US" dirty="0" smtClean="0">
                <a:solidFill>
                  <a:srgbClr val="FF0000"/>
                </a:solidFill>
              </a:rPr>
              <a:t>states</a:t>
            </a:r>
          </a:p>
          <a:p>
            <a:r>
              <a:rPr lang="en-US" dirty="0" smtClean="0"/>
              <a:t>Followed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commercial towns </a:t>
            </a:r>
            <a:r>
              <a:rPr lang="en-US" dirty="0"/>
              <a:t>of North and </a:t>
            </a:r>
            <a:r>
              <a:rPr lang="en-US" dirty="0" smtClean="0"/>
              <a:t>South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10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01196"/>
            <a:ext cx="8229600" cy="71596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Democratic Republicans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/>
              <a:t>Headed by </a:t>
            </a:r>
            <a:r>
              <a:rPr lang="en-US" dirty="0">
                <a:solidFill>
                  <a:srgbClr val="FF0000"/>
                </a:solidFill>
              </a:rPr>
              <a:t>Thomas </a:t>
            </a:r>
            <a:r>
              <a:rPr lang="en-US" dirty="0" smtClean="0">
                <a:solidFill>
                  <a:srgbClr val="FF0000"/>
                </a:solidFill>
              </a:rPr>
              <a:t>Jefferson</a:t>
            </a:r>
          </a:p>
          <a:p>
            <a:r>
              <a:rPr lang="en-US" dirty="0" smtClean="0"/>
              <a:t>Favored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weak</a:t>
            </a:r>
            <a:r>
              <a:rPr lang="en-US" dirty="0"/>
              <a:t> central govt. and laid emphasis on the rights of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Supported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Farmers, Artisans, Mechanics </a:t>
            </a:r>
            <a:r>
              <a:rPr lang="en-US" dirty="0"/>
              <a:t>and small </a:t>
            </a:r>
            <a:r>
              <a:rPr lang="en-US" dirty="0" smtClean="0"/>
              <a:t>Shopkeepers</a:t>
            </a:r>
          </a:p>
          <a:p>
            <a:r>
              <a:rPr lang="en-US" dirty="0" smtClean="0"/>
              <a:t>Followed </a:t>
            </a:r>
            <a:r>
              <a:rPr lang="en-US" dirty="0"/>
              <a:t>in the agriculture areas and </a:t>
            </a:r>
            <a:r>
              <a:rPr lang="en-US" dirty="0">
                <a:solidFill>
                  <a:srgbClr val="FF0000"/>
                </a:solidFill>
              </a:rPr>
              <a:t>small </a:t>
            </a:r>
            <a:r>
              <a:rPr lang="en-US" dirty="0" smtClean="0">
                <a:solidFill>
                  <a:srgbClr val="FF0000"/>
                </a:solidFill>
              </a:rPr>
              <a:t>states</a:t>
            </a:r>
          </a:p>
          <a:p>
            <a:r>
              <a:rPr lang="en-US" dirty="0" smtClean="0"/>
              <a:t>These </a:t>
            </a:r>
            <a:r>
              <a:rPr lang="en-US" dirty="0"/>
              <a:t>two groups came to form political </a:t>
            </a:r>
            <a:r>
              <a:rPr lang="en-US" dirty="0" smtClean="0"/>
              <a:t>parties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1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Financial </a:t>
            </a:r>
            <a:r>
              <a:rPr lang="en-US" dirty="0" smtClean="0">
                <a:solidFill>
                  <a:srgbClr val="FF0000"/>
                </a:solidFill>
              </a:rPr>
              <a:t>Policy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4123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During the federalist rule, the govt. owned a debt of about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54million</a:t>
            </a:r>
          </a:p>
          <a:p>
            <a:r>
              <a:rPr lang="en-US" dirty="0" smtClean="0"/>
              <a:t>Treasury </a:t>
            </a:r>
            <a:r>
              <a:rPr lang="en-US" dirty="0"/>
              <a:t>was </a:t>
            </a:r>
            <a:r>
              <a:rPr lang="en-US" dirty="0">
                <a:solidFill>
                  <a:srgbClr val="FF0000"/>
                </a:solidFill>
              </a:rPr>
              <a:t>lack</a:t>
            </a:r>
            <a:r>
              <a:rPr lang="en-US" dirty="0"/>
              <a:t> with </a:t>
            </a:r>
            <a:r>
              <a:rPr lang="en-US" dirty="0" smtClean="0"/>
              <a:t>money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Hamilton</a:t>
            </a:r>
            <a:r>
              <a:rPr lang="en-US" dirty="0" smtClean="0"/>
              <a:t> </a:t>
            </a:r>
            <a:r>
              <a:rPr lang="en-US" dirty="0"/>
              <a:t>drew up his financial program </a:t>
            </a:r>
            <a:r>
              <a:rPr lang="en-US" dirty="0" smtClean="0"/>
              <a:t>i.e.</a:t>
            </a:r>
          </a:p>
          <a:p>
            <a:r>
              <a:rPr lang="en-US" dirty="0" smtClean="0"/>
              <a:t>Providing </a:t>
            </a:r>
            <a:r>
              <a:rPr lang="en-US" dirty="0"/>
              <a:t>Revenue from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Handling </a:t>
            </a:r>
            <a:r>
              <a:rPr lang="en-US" dirty="0"/>
              <a:t>the national </a:t>
            </a:r>
            <a:r>
              <a:rPr lang="en-US" dirty="0" smtClean="0"/>
              <a:t>debts</a:t>
            </a:r>
          </a:p>
          <a:p>
            <a:r>
              <a:rPr lang="en-US" dirty="0" smtClean="0"/>
              <a:t>Payment </a:t>
            </a:r>
            <a:r>
              <a:rPr lang="en-US" dirty="0"/>
              <a:t>of state </a:t>
            </a:r>
            <a:r>
              <a:rPr lang="en-US" dirty="0" smtClean="0"/>
              <a:t>debts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Establishment </a:t>
            </a:r>
            <a:r>
              <a:rPr lang="en-US" dirty="0"/>
              <a:t>of the Bank and </a:t>
            </a:r>
            <a:r>
              <a:rPr lang="en-US" dirty="0" smtClean="0"/>
              <a:t>Currency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Results</a:t>
            </a:r>
            <a:r>
              <a:rPr lang="en-US" dirty="0" smtClean="0"/>
              <a:t> </a:t>
            </a:r>
            <a:r>
              <a:rPr lang="en-US" dirty="0"/>
              <a:t>of this program </a:t>
            </a:r>
            <a:r>
              <a:rPr lang="en-US" dirty="0" smtClean="0"/>
              <a:t>i.e.</a:t>
            </a:r>
          </a:p>
          <a:p>
            <a:r>
              <a:rPr lang="en-US" dirty="0" smtClean="0"/>
              <a:t>Public </a:t>
            </a:r>
            <a:r>
              <a:rPr lang="en-US" dirty="0"/>
              <a:t>Credit was </a:t>
            </a:r>
            <a:r>
              <a:rPr lang="en-US" dirty="0" smtClean="0"/>
              <a:t>Established</a:t>
            </a:r>
          </a:p>
          <a:p>
            <a:r>
              <a:rPr lang="en-US" dirty="0" smtClean="0"/>
              <a:t>Govt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earned faith </a:t>
            </a:r>
            <a:r>
              <a:rPr lang="en-US" dirty="0"/>
              <a:t>of public and Foreign </a:t>
            </a:r>
            <a:r>
              <a:rPr lang="en-US" dirty="0" smtClean="0"/>
              <a:t>investors</a:t>
            </a:r>
          </a:p>
          <a:p>
            <a:r>
              <a:rPr lang="en-US" dirty="0" smtClean="0"/>
              <a:t>Immediate </a:t>
            </a:r>
            <a:r>
              <a:rPr lang="en-US" dirty="0"/>
              <a:t>need of the currency were met </a:t>
            </a:r>
          </a:p>
        </p:txBody>
      </p:sp>
    </p:spTree>
    <p:extLst>
      <p:ext uri="{BB962C8B-B14F-4D97-AF65-F5344CB8AC3E}">
        <p14:creationId xmlns="" xmlns:p14="http://schemas.microsoft.com/office/powerpoint/2010/main" val="21704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49770"/>
            <a:ext cx="7208520" cy="1298031"/>
          </a:xfrm>
        </p:spPr>
        <p:txBody>
          <a:bodyPr>
            <a:normAutofit/>
          </a:bodyPr>
          <a:lstStyle/>
          <a:p>
            <a:r>
              <a:rPr lang="en-US" sz="3600" b="1" dirty="0"/>
              <a:t>Foreign Policy of America in Federalist Regime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447800"/>
            <a:ext cx="8077200" cy="5105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Introduction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Relations with France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Genet Mission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Proclamation of Neutrality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Genet’s Activities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Jay’s treaty (1794)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John Adam’s Administration (1797)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Talleyrand's agents affairs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Convention of 1800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920" y="76200"/>
            <a:ext cx="1752600" cy="152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2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2"/>
            <a:ext cx="6781800" cy="1219199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</a:rPr>
              <a:t>3. Relations with England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295400"/>
            <a:ext cx="84582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Treaty of Paris (1783)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England was encouraging Indians to rise against Americans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Jay’s treaty in 1794, made the tensions reduced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4. Relations with Spain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5. Conclusion 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190500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05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6105"/>
            <a:ext cx="10972800" cy="4267200"/>
          </a:xfrm>
        </p:spPr>
        <p:txBody>
          <a:bodyPr/>
          <a:lstStyle/>
          <a:p>
            <a:r>
              <a:rPr lang="en-US" dirty="0"/>
              <a:t>Foreign Policy of US during the Federalists regime was mainly guided by </a:t>
            </a:r>
            <a:r>
              <a:rPr lang="en-US" dirty="0">
                <a:solidFill>
                  <a:srgbClr val="FF0000"/>
                </a:solidFill>
              </a:rPr>
              <a:t>consideration of Preservation of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</a:p>
          <a:p>
            <a:r>
              <a:rPr lang="en-US" dirty="0" smtClean="0"/>
              <a:t>The </a:t>
            </a:r>
            <a:r>
              <a:rPr lang="en-US" dirty="0"/>
              <a:t>FP of US provided </a:t>
            </a:r>
            <a:r>
              <a:rPr lang="en-US" dirty="0">
                <a:solidFill>
                  <a:srgbClr val="FF0000"/>
                </a:solidFill>
              </a:rPr>
              <a:t>to maintain best Relations</a:t>
            </a:r>
            <a:r>
              <a:rPr lang="en-US" dirty="0"/>
              <a:t> with powers like France,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After </a:t>
            </a:r>
            <a:r>
              <a:rPr lang="en-US" dirty="0"/>
              <a:t>the French Revolution (1789), the FP of US </a:t>
            </a:r>
            <a:r>
              <a:rPr lang="en-US" dirty="0">
                <a:solidFill>
                  <a:srgbClr val="FF0000"/>
                </a:solidFill>
              </a:rPr>
              <a:t>underwent certain </a:t>
            </a:r>
            <a:r>
              <a:rPr lang="en-US" dirty="0" smtClean="0">
                <a:solidFill>
                  <a:srgbClr val="FF0000"/>
                </a:solidFill>
              </a:rPr>
              <a:t>changes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56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424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Relations with </a:t>
            </a:r>
            <a:r>
              <a:rPr lang="en-US" dirty="0" smtClean="0">
                <a:solidFill>
                  <a:srgbClr val="FF0000"/>
                </a:solidFill>
              </a:rPr>
              <a:t>France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3158"/>
            <a:ext cx="10972800" cy="54623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French assistance </a:t>
            </a:r>
            <a:r>
              <a:rPr lang="en-US" dirty="0"/>
              <a:t>to American during war of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Treaty of 1778 </a:t>
            </a:r>
            <a:r>
              <a:rPr lang="en-US" dirty="0"/>
              <a:t>b/w American and France: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Promised most favored nation treatment to each </a:t>
            </a:r>
            <a:r>
              <a:rPr lang="en-US" dirty="0" smtClean="0"/>
              <a:t>other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Promised to help each other incase of war against </a:t>
            </a:r>
            <a:r>
              <a:rPr lang="en-US" dirty="0" smtClean="0"/>
              <a:t>England</a:t>
            </a:r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 Soon the outbreak of French Revolution became a </a:t>
            </a:r>
            <a:r>
              <a:rPr lang="en-US" dirty="0">
                <a:solidFill>
                  <a:srgbClr val="FF0000"/>
                </a:solidFill>
              </a:rPr>
              <a:t>Reign of terror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</a:t>
            </a:r>
            <a:r>
              <a:rPr lang="en-US" dirty="0"/>
              <a:t>. Americans after the reign of terror got divided into </a:t>
            </a:r>
            <a:r>
              <a:rPr lang="en-US" dirty="0">
                <a:solidFill>
                  <a:srgbClr val="FF0000"/>
                </a:solidFill>
              </a:rPr>
              <a:t>two groups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Republicans (Jeffersonian), criticized the revolution halfheartedly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Federalists had no sympathies for the revolutionaries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Some missions/events b/w US and France… </a:t>
            </a:r>
          </a:p>
        </p:txBody>
      </p:sp>
    </p:spTree>
    <p:extLst>
      <p:ext uri="{BB962C8B-B14F-4D97-AF65-F5344CB8AC3E}">
        <p14:creationId xmlns="" xmlns:p14="http://schemas.microsoft.com/office/powerpoint/2010/main" val="17464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4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Genet Mission (1793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1285"/>
            <a:ext cx="10972800" cy="55265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1793, French minister </a:t>
            </a:r>
            <a:r>
              <a:rPr lang="en-US" dirty="0">
                <a:solidFill>
                  <a:srgbClr val="FF0000"/>
                </a:solidFill>
              </a:rPr>
              <a:t>Genet visits </a:t>
            </a:r>
            <a:r>
              <a:rPr lang="en-US" dirty="0"/>
              <a:t>US </a:t>
            </a:r>
            <a:r>
              <a:rPr lang="en-US" dirty="0">
                <a:solidFill>
                  <a:srgbClr val="FF0000"/>
                </a:solidFill>
              </a:rPr>
              <a:t>to secure help </a:t>
            </a:r>
            <a:r>
              <a:rPr lang="en-US" dirty="0"/>
              <a:t>as per Treaty of </a:t>
            </a:r>
            <a:r>
              <a:rPr lang="en-US" dirty="0" smtClean="0"/>
              <a:t>1778</a:t>
            </a:r>
          </a:p>
          <a:p>
            <a:r>
              <a:rPr lang="en-US" dirty="0" smtClean="0"/>
              <a:t>Enthusiastic </a:t>
            </a:r>
            <a:r>
              <a:rPr lang="en-US" dirty="0"/>
              <a:t>welcome at Charlestown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Genet </a:t>
            </a:r>
            <a:r>
              <a:rPr lang="en-US" dirty="0">
                <a:solidFill>
                  <a:srgbClr val="FF0000"/>
                </a:solidFill>
              </a:rPr>
              <a:t>wanted to recruit </a:t>
            </a:r>
            <a:r>
              <a:rPr lang="en-US" dirty="0"/>
              <a:t>privateers from America to attack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Genet </a:t>
            </a:r>
            <a:r>
              <a:rPr lang="en-US" dirty="0"/>
              <a:t>also </a:t>
            </a:r>
            <a:r>
              <a:rPr lang="en-US" dirty="0">
                <a:solidFill>
                  <a:srgbClr val="FF0000"/>
                </a:solidFill>
              </a:rPr>
              <a:t>demanded US president to declare war </a:t>
            </a:r>
            <a:r>
              <a:rPr lang="en-US" dirty="0"/>
              <a:t>against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Washington </a:t>
            </a:r>
            <a:r>
              <a:rPr lang="en-US" dirty="0">
                <a:solidFill>
                  <a:srgbClr val="FF0000"/>
                </a:solidFill>
              </a:rPr>
              <a:t>assured</a:t>
            </a:r>
            <a:r>
              <a:rPr lang="en-US" dirty="0"/>
              <a:t> Genet of friendly American feelings and nothing </a:t>
            </a:r>
            <a:r>
              <a:rPr lang="en-US" dirty="0" smtClean="0"/>
              <a:t>more</a:t>
            </a:r>
          </a:p>
          <a:p>
            <a:r>
              <a:rPr lang="en-US" dirty="0" smtClean="0"/>
              <a:t>Washington’s </a:t>
            </a:r>
            <a:r>
              <a:rPr lang="en-US" dirty="0"/>
              <a:t>attitude was </a:t>
            </a:r>
            <a:r>
              <a:rPr lang="en-US" dirty="0">
                <a:solidFill>
                  <a:srgbClr val="FF0000"/>
                </a:solidFill>
              </a:rPr>
              <a:t>criticized by republicans </a:t>
            </a:r>
            <a:r>
              <a:rPr lang="en-US" dirty="0"/>
              <a:t>in Newspapers and </a:t>
            </a:r>
            <a:r>
              <a:rPr lang="en-US" dirty="0" smtClean="0"/>
              <a:t>Media</a:t>
            </a:r>
          </a:p>
          <a:p>
            <a:r>
              <a:rPr lang="en-US" dirty="0" smtClean="0"/>
              <a:t>Genet </a:t>
            </a:r>
            <a:r>
              <a:rPr lang="en-US" dirty="0"/>
              <a:t>described Washington as “</a:t>
            </a:r>
            <a:r>
              <a:rPr lang="en-US" dirty="0">
                <a:solidFill>
                  <a:srgbClr val="FF0000"/>
                </a:solidFill>
              </a:rPr>
              <a:t>A weak old man under British Influence</a:t>
            </a:r>
            <a:r>
              <a:rPr lang="en-US" dirty="0"/>
              <a:t>” </a:t>
            </a:r>
            <a:endParaRPr lang="en-US" dirty="0" smtClean="0"/>
          </a:p>
          <a:p>
            <a:r>
              <a:rPr lang="en-US" dirty="0" smtClean="0"/>
              <a:t>Genet </a:t>
            </a:r>
            <a:r>
              <a:rPr lang="en-US" dirty="0"/>
              <a:t>did not return back </a:t>
            </a:r>
            <a:r>
              <a:rPr lang="en-US" dirty="0" smtClean="0"/>
              <a:t>and died in 1834(USA)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147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32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Proclamation of Neutrality (1793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5347"/>
            <a:ext cx="10972800" cy="5221706"/>
          </a:xfrm>
        </p:spPr>
        <p:txBody>
          <a:bodyPr/>
          <a:lstStyle/>
          <a:p>
            <a:r>
              <a:rPr lang="en-US" dirty="0"/>
              <a:t>After the outbreak of France-England war, </a:t>
            </a:r>
            <a:r>
              <a:rPr lang="en-US" dirty="0">
                <a:solidFill>
                  <a:srgbClr val="FF0000"/>
                </a:solidFill>
              </a:rPr>
              <a:t>Washington called his cabinet </a:t>
            </a:r>
            <a:r>
              <a:rPr lang="en-US" dirty="0"/>
              <a:t>for this </a:t>
            </a:r>
            <a:r>
              <a:rPr lang="en-US" dirty="0" smtClean="0"/>
              <a:t>matter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Certain </a:t>
            </a:r>
            <a:r>
              <a:rPr lang="en-US" dirty="0">
                <a:solidFill>
                  <a:srgbClr val="FF0000"/>
                </a:solidFill>
              </a:rPr>
              <a:t>members </a:t>
            </a:r>
            <a:r>
              <a:rPr lang="en-US" dirty="0"/>
              <a:t>wanted him to side with England, while </a:t>
            </a:r>
            <a:r>
              <a:rPr lang="en-US" dirty="0">
                <a:solidFill>
                  <a:srgbClr val="FF0000"/>
                </a:solidFill>
              </a:rPr>
              <a:t>majority wanted </a:t>
            </a:r>
            <a:r>
              <a:rPr lang="en-US" dirty="0"/>
              <a:t>him to favor neutrality </a:t>
            </a:r>
          </a:p>
          <a:p>
            <a:r>
              <a:rPr lang="en-US" dirty="0" smtClean="0"/>
              <a:t>Washington </a:t>
            </a:r>
            <a:r>
              <a:rPr lang="en-US" dirty="0"/>
              <a:t>issued a proclamation of Neutrality on </a:t>
            </a:r>
            <a:r>
              <a:rPr lang="en-US" dirty="0">
                <a:solidFill>
                  <a:srgbClr val="FF0000"/>
                </a:solidFill>
              </a:rPr>
              <a:t>April 22, </a:t>
            </a:r>
            <a:r>
              <a:rPr lang="en-US" dirty="0" smtClean="0">
                <a:solidFill>
                  <a:srgbClr val="FF0000"/>
                </a:solidFill>
              </a:rPr>
              <a:t>1793</a:t>
            </a:r>
          </a:p>
          <a:p>
            <a:r>
              <a:rPr lang="en-US" dirty="0" smtClean="0"/>
              <a:t>America </a:t>
            </a:r>
            <a:r>
              <a:rPr lang="en-US" dirty="0">
                <a:solidFill>
                  <a:srgbClr val="FF0000"/>
                </a:solidFill>
              </a:rPr>
              <a:t>at peace </a:t>
            </a:r>
            <a:r>
              <a:rPr lang="en-US" dirty="0"/>
              <a:t>with both the </a:t>
            </a:r>
            <a:r>
              <a:rPr lang="en-US" dirty="0" smtClean="0"/>
              <a:t>powers</a:t>
            </a:r>
          </a:p>
          <a:p>
            <a:r>
              <a:rPr lang="en-US" dirty="0" smtClean="0"/>
              <a:t>He </a:t>
            </a:r>
            <a:r>
              <a:rPr lang="en-US" dirty="0"/>
              <a:t>warned American citizens </a:t>
            </a:r>
            <a:r>
              <a:rPr lang="en-US" dirty="0">
                <a:solidFill>
                  <a:srgbClr val="FF0000"/>
                </a:solidFill>
              </a:rPr>
              <a:t>to abstain </a:t>
            </a:r>
            <a:r>
              <a:rPr lang="en-US" dirty="0"/>
              <a:t>from any act of hostility toward any powers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55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2"/>
            <a:ext cx="6781800" cy="1295399"/>
          </a:xfrm>
        </p:spPr>
        <p:txBody>
          <a:bodyPr>
            <a:normAutofit/>
          </a:bodyPr>
          <a:lstStyle/>
          <a:p>
            <a:r>
              <a:rPr lang="en-US" sz="3600" b="1" dirty="0"/>
              <a:t>Chief Accomplishments of Federalist Regime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742" y="1600200"/>
            <a:ext cx="8961120" cy="50292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Introduction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Achievements of Federalist Regime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Bill of Rights (1791)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Judiciary Act (1789)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Whisky Rebellion (1791)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Settlements with Indians (1794)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Rise of Political Parties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Financial Policy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16764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65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082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Genet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9220"/>
            <a:ext cx="10972800" cy="4515853"/>
          </a:xfrm>
        </p:spPr>
        <p:txBody>
          <a:bodyPr/>
          <a:lstStyle/>
          <a:p>
            <a:r>
              <a:rPr lang="en-US" dirty="0"/>
              <a:t>Genet started </a:t>
            </a:r>
            <a:r>
              <a:rPr lang="en-US" dirty="0">
                <a:solidFill>
                  <a:srgbClr val="FF0000"/>
                </a:solidFill>
              </a:rPr>
              <a:t>filling out privateers </a:t>
            </a:r>
            <a:r>
              <a:rPr lang="en-US" dirty="0"/>
              <a:t>from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French </a:t>
            </a:r>
            <a:r>
              <a:rPr lang="en-US" dirty="0"/>
              <a:t>troops captures British’s Ship </a:t>
            </a:r>
            <a:r>
              <a:rPr lang="en-US" dirty="0">
                <a:solidFill>
                  <a:srgbClr val="FF0000"/>
                </a:solidFill>
              </a:rPr>
              <a:t>“Little Sarah” </a:t>
            </a:r>
            <a:r>
              <a:rPr lang="en-US" dirty="0"/>
              <a:t>in American </a:t>
            </a:r>
            <a:r>
              <a:rPr lang="en-US" dirty="0" smtClean="0"/>
              <a:t>waters</a:t>
            </a:r>
          </a:p>
          <a:p>
            <a:r>
              <a:rPr lang="en-US" dirty="0" smtClean="0"/>
              <a:t>Genet </a:t>
            </a:r>
            <a:r>
              <a:rPr lang="en-US" dirty="0"/>
              <a:t>sent privateers to </a:t>
            </a:r>
            <a:r>
              <a:rPr lang="en-US" dirty="0">
                <a:solidFill>
                  <a:srgbClr val="FF0000"/>
                </a:solidFill>
              </a:rPr>
              <a:t>attack</a:t>
            </a:r>
            <a:r>
              <a:rPr lang="en-US" dirty="0"/>
              <a:t> British </a:t>
            </a:r>
            <a:r>
              <a:rPr lang="en-US" dirty="0" smtClean="0"/>
              <a:t>Commerce</a:t>
            </a:r>
          </a:p>
          <a:p>
            <a:r>
              <a:rPr lang="en-US" dirty="0" smtClean="0"/>
              <a:t>American </a:t>
            </a:r>
            <a:r>
              <a:rPr lang="en-US" dirty="0"/>
              <a:t>govt. objected Genet’s activities and asked French Governor to </a:t>
            </a:r>
            <a:r>
              <a:rPr lang="en-US" dirty="0">
                <a:solidFill>
                  <a:srgbClr val="FF0000"/>
                </a:solidFill>
              </a:rPr>
              <a:t>settled down </a:t>
            </a:r>
            <a:r>
              <a:rPr lang="en-US" dirty="0"/>
              <a:t>at New </a:t>
            </a:r>
            <a:r>
              <a:rPr lang="en-US" dirty="0" smtClean="0"/>
              <a:t>York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78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19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Jay’s Treaty &amp; Relations with France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63579"/>
            <a:ext cx="11237495" cy="5237747"/>
          </a:xfrm>
        </p:spPr>
        <p:txBody>
          <a:bodyPr/>
          <a:lstStyle/>
          <a:p>
            <a:r>
              <a:rPr lang="en-US" dirty="0"/>
              <a:t>British started </a:t>
            </a:r>
            <a:r>
              <a:rPr lang="en-US" dirty="0">
                <a:solidFill>
                  <a:srgbClr val="FF0000"/>
                </a:solidFill>
              </a:rPr>
              <a:t>capturing</a:t>
            </a:r>
            <a:r>
              <a:rPr lang="en-US" dirty="0"/>
              <a:t> American ships carrying French </a:t>
            </a:r>
            <a:r>
              <a:rPr lang="en-US" dirty="0" smtClean="0"/>
              <a:t>goods</a:t>
            </a:r>
          </a:p>
          <a:p>
            <a:r>
              <a:rPr lang="en-US" dirty="0" smtClean="0"/>
              <a:t>American </a:t>
            </a:r>
            <a:r>
              <a:rPr lang="en-US" dirty="0">
                <a:solidFill>
                  <a:srgbClr val="FF0000"/>
                </a:solidFill>
              </a:rPr>
              <a:t>protests </a:t>
            </a:r>
            <a:r>
              <a:rPr lang="en-US" dirty="0"/>
              <a:t>were </a:t>
            </a:r>
            <a:r>
              <a:rPr lang="en-US" dirty="0" smtClean="0"/>
              <a:t>ignored</a:t>
            </a:r>
          </a:p>
          <a:p>
            <a:r>
              <a:rPr lang="en-US" dirty="0" smtClean="0"/>
              <a:t>British </a:t>
            </a:r>
            <a:r>
              <a:rPr lang="en-US" dirty="0"/>
              <a:t>also </a:t>
            </a:r>
            <a:r>
              <a:rPr lang="en-US" dirty="0">
                <a:solidFill>
                  <a:srgbClr val="FF0000"/>
                </a:solidFill>
              </a:rPr>
              <a:t>encouraged </a:t>
            </a:r>
            <a:r>
              <a:rPr lang="en-US" dirty="0"/>
              <a:t>Indians to rise against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Washington </a:t>
            </a:r>
            <a:r>
              <a:rPr lang="en-US" dirty="0">
                <a:solidFill>
                  <a:srgbClr val="FF0000"/>
                </a:solidFill>
              </a:rPr>
              <a:t>sent John Jay </a:t>
            </a:r>
            <a:r>
              <a:rPr lang="en-US" dirty="0"/>
              <a:t>to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A </a:t>
            </a:r>
            <a:r>
              <a:rPr lang="en-US" dirty="0"/>
              <a:t>treaty was signed in Nov 1794 in which two powers conceded </a:t>
            </a:r>
            <a:r>
              <a:rPr lang="en-US" dirty="0">
                <a:solidFill>
                  <a:srgbClr val="FF0000"/>
                </a:solidFill>
              </a:rPr>
              <a:t>certain concessions </a:t>
            </a:r>
            <a:r>
              <a:rPr lang="en-US" dirty="0"/>
              <a:t>for each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Jay’s </a:t>
            </a:r>
            <a:r>
              <a:rPr lang="en-US" dirty="0"/>
              <a:t>agreement was heart burning for France and declared </a:t>
            </a:r>
            <a:r>
              <a:rPr lang="en-US" dirty="0">
                <a:solidFill>
                  <a:srgbClr val="FF0000"/>
                </a:solidFill>
              </a:rPr>
              <a:t>Treaty of 1778 as 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7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6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John Adams &amp; France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65157"/>
            <a:ext cx="10972800" cy="4395537"/>
          </a:xfrm>
        </p:spPr>
        <p:txBody>
          <a:bodyPr/>
          <a:lstStyle/>
          <a:p>
            <a:r>
              <a:rPr lang="en-US" dirty="0"/>
              <a:t>In 1797, </a:t>
            </a:r>
            <a:r>
              <a:rPr lang="en-US" dirty="0">
                <a:solidFill>
                  <a:srgbClr val="FF0000"/>
                </a:solidFill>
              </a:rPr>
              <a:t>John Adams </a:t>
            </a:r>
            <a:r>
              <a:rPr lang="en-US" dirty="0"/>
              <a:t>became US president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tried </a:t>
            </a:r>
            <a:r>
              <a:rPr lang="en-US" dirty="0">
                <a:solidFill>
                  <a:srgbClr val="FF0000"/>
                </a:solidFill>
              </a:rPr>
              <a:t>to maintain </a:t>
            </a:r>
            <a:r>
              <a:rPr lang="en-US" dirty="0"/>
              <a:t>peace and protect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Wanted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improve</a:t>
            </a:r>
            <a:r>
              <a:rPr lang="en-US" dirty="0"/>
              <a:t> relations with France without violation of Jay’s </a:t>
            </a:r>
            <a:r>
              <a:rPr lang="en-US" dirty="0" smtClean="0"/>
              <a:t>agreement</a:t>
            </a:r>
          </a:p>
          <a:p>
            <a:r>
              <a:rPr lang="en-US" dirty="0" smtClean="0"/>
              <a:t>French </a:t>
            </a:r>
            <a:r>
              <a:rPr lang="en-US" dirty="0"/>
              <a:t>govt. </a:t>
            </a:r>
            <a:r>
              <a:rPr lang="en-US" dirty="0">
                <a:solidFill>
                  <a:srgbClr val="FF0000"/>
                </a:solidFill>
              </a:rPr>
              <a:t>refused</a:t>
            </a:r>
            <a:r>
              <a:rPr lang="en-US" dirty="0"/>
              <a:t> to receive US representatives unless US change its attitude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349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4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Talleyrand's agents Affairs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9730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American mission was sent to hold talk with </a:t>
            </a:r>
            <a:r>
              <a:rPr lang="en-US" dirty="0">
                <a:solidFill>
                  <a:srgbClr val="FF0000"/>
                </a:solidFill>
              </a:rPr>
              <a:t>French secretary </a:t>
            </a:r>
            <a:r>
              <a:rPr lang="en-US" dirty="0"/>
              <a:t>for state </a:t>
            </a:r>
            <a:r>
              <a:rPr lang="en-US" dirty="0" smtClean="0"/>
              <a:t>Talleyrand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Talleyrand’s </a:t>
            </a:r>
            <a:r>
              <a:rPr lang="en-US" dirty="0">
                <a:solidFill>
                  <a:srgbClr val="FF0000"/>
                </a:solidFill>
              </a:rPr>
              <a:t>agents X,Y,Z </a:t>
            </a:r>
            <a:r>
              <a:rPr lang="en-US" dirty="0"/>
              <a:t>approached them instead of </a:t>
            </a:r>
            <a:r>
              <a:rPr lang="en-US" dirty="0" smtClean="0"/>
              <a:t>Talleyrand</a:t>
            </a:r>
          </a:p>
          <a:p>
            <a:r>
              <a:rPr lang="en-US" dirty="0" smtClean="0"/>
              <a:t>The </a:t>
            </a:r>
            <a:r>
              <a:rPr lang="en-US" dirty="0"/>
              <a:t>agents </a:t>
            </a:r>
            <a:r>
              <a:rPr lang="en-US" dirty="0">
                <a:solidFill>
                  <a:srgbClr val="FF0000"/>
                </a:solidFill>
              </a:rPr>
              <a:t>demanded for huge sum </a:t>
            </a:r>
            <a:r>
              <a:rPr lang="en-US" dirty="0"/>
              <a:t>of money to soften the attitude of French </a:t>
            </a:r>
            <a:r>
              <a:rPr lang="en-US" dirty="0" smtClean="0"/>
              <a:t>govt.</a:t>
            </a:r>
          </a:p>
          <a:p>
            <a:r>
              <a:rPr lang="en-US" dirty="0" smtClean="0"/>
              <a:t>The </a:t>
            </a:r>
            <a:r>
              <a:rPr lang="en-US" dirty="0"/>
              <a:t>members were sent back without </a:t>
            </a:r>
            <a:r>
              <a:rPr lang="en-US" dirty="0" smtClean="0"/>
              <a:t>meeting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“Millions for defense but not a single cent for tribute to France”</a:t>
            </a:r>
          </a:p>
          <a:p>
            <a:r>
              <a:rPr lang="en-US" dirty="0" smtClean="0"/>
              <a:t>Gerry </a:t>
            </a:r>
            <a:r>
              <a:rPr lang="en-US" dirty="0"/>
              <a:t>met Talleyrand, negotiations broke down </a:t>
            </a:r>
            <a:r>
              <a:rPr lang="en-US" dirty="0">
                <a:solidFill>
                  <a:srgbClr val="FF0000"/>
                </a:solidFill>
              </a:rPr>
              <a:t>war preparation in both </a:t>
            </a:r>
            <a:r>
              <a:rPr lang="en-US" dirty="0" smtClean="0">
                <a:solidFill>
                  <a:srgbClr val="FF0000"/>
                </a:solidFill>
              </a:rPr>
              <a:t>countries</a:t>
            </a:r>
          </a:p>
          <a:p>
            <a:r>
              <a:rPr lang="en-US" dirty="0" smtClean="0"/>
              <a:t>Resulted </a:t>
            </a:r>
            <a:r>
              <a:rPr lang="en-US" dirty="0"/>
              <a:t>in a limited, undeclared war known as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Quasi-War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Concluded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Convention of 1800, also known as the Treaty of </a:t>
            </a:r>
            <a:r>
              <a:rPr lang="en-US" dirty="0" smtClean="0"/>
              <a:t>Mortefontaine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87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601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Convention of 1800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3159"/>
            <a:ext cx="10972800" cy="492300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Napoleon </a:t>
            </a:r>
            <a:r>
              <a:rPr lang="en-US" dirty="0"/>
              <a:t>came into power in France, he wanted to improve relations with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America </a:t>
            </a:r>
            <a:r>
              <a:rPr lang="en-US" dirty="0"/>
              <a:t>sent another mission, it was successful due to helpful attitude of </a:t>
            </a:r>
            <a:r>
              <a:rPr lang="en-US" dirty="0" smtClean="0"/>
              <a:t>Napoleon</a:t>
            </a:r>
          </a:p>
          <a:p>
            <a:r>
              <a:rPr lang="en-US" dirty="0" smtClean="0"/>
              <a:t>A </a:t>
            </a:r>
            <a:r>
              <a:rPr lang="en-US" dirty="0"/>
              <a:t>convention was signed on Sept 30, </a:t>
            </a:r>
            <a:r>
              <a:rPr lang="en-US" dirty="0" smtClean="0"/>
              <a:t>1800</a:t>
            </a:r>
          </a:p>
          <a:p>
            <a:r>
              <a:rPr lang="en-US" dirty="0" smtClean="0"/>
              <a:t>a</a:t>
            </a:r>
            <a:r>
              <a:rPr lang="en-US" dirty="0"/>
              <a:t>. Suspended the treaty of </a:t>
            </a:r>
            <a:r>
              <a:rPr lang="en-US" dirty="0" smtClean="0"/>
              <a:t>1778</a:t>
            </a:r>
          </a:p>
          <a:p>
            <a:r>
              <a:rPr lang="en-US" dirty="0" smtClean="0"/>
              <a:t>b</a:t>
            </a:r>
            <a:r>
              <a:rPr lang="en-US" dirty="0"/>
              <a:t>. Proclaimed principle of friendship </a:t>
            </a:r>
          </a:p>
        </p:txBody>
      </p:sp>
    </p:spTree>
    <p:extLst>
      <p:ext uri="{BB962C8B-B14F-4D97-AF65-F5344CB8AC3E}">
        <p14:creationId xmlns="" xmlns:p14="http://schemas.microsoft.com/office/powerpoint/2010/main" val="42544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01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Relations with England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7959"/>
            <a:ext cx="10972800" cy="492492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Peace treaty of Paris (1783) left no ill feelings of Americans towards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America </a:t>
            </a:r>
            <a:r>
              <a:rPr lang="en-US" dirty="0"/>
              <a:t>wanted for peace with </a:t>
            </a:r>
            <a:r>
              <a:rPr lang="en-US" dirty="0" smtClean="0"/>
              <a:t>England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American </a:t>
            </a:r>
            <a:r>
              <a:rPr lang="en-US" dirty="0">
                <a:solidFill>
                  <a:srgbClr val="FF0000"/>
                </a:solidFill>
              </a:rPr>
              <a:t>proclamation of </a:t>
            </a:r>
            <a:r>
              <a:rPr lang="en-US" dirty="0" smtClean="0">
                <a:solidFill>
                  <a:srgbClr val="FF0000"/>
                </a:solidFill>
              </a:rPr>
              <a:t>Neutrality:</a:t>
            </a:r>
          </a:p>
          <a:p>
            <a:r>
              <a:rPr lang="en-US" dirty="0" smtClean="0"/>
              <a:t>a</a:t>
            </a:r>
            <a:r>
              <a:rPr lang="en-US" dirty="0"/>
              <a:t>. France was </a:t>
            </a:r>
            <a:r>
              <a:rPr lang="en-US" dirty="0" smtClean="0"/>
              <a:t>disappointed</a:t>
            </a:r>
          </a:p>
          <a:p>
            <a:r>
              <a:rPr lang="en-US" dirty="0" smtClean="0"/>
              <a:t>b</a:t>
            </a:r>
            <a:r>
              <a:rPr lang="en-US" dirty="0"/>
              <a:t>. British captured many American Vessels &amp; </a:t>
            </a:r>
            <a:r>
              <a:rPr lang="en-US" dirty="0" smtClean="0"/>
              <a:t>Ships</a:t>
            </a:r>
          </a:p>
          <a:p>
            <a:r>
              <a:rPr lang="en-US" dirty="0" smtClean="0"/>
              <a:t>England </a:t>
            </a:r>
            <a:r>
              <a:rPr lang="en-US" dirty="0"/>
              <a:t>was </a:t>
            </a:r>
            <a:r>
              <a:rPr lang="en-US" dirty="0">
                <a:solidFill>
                  <a:srgbClr val="FF0000"/>
                </a:solidFill>
              </a:rPr>
              <a:t>encouraging Portuguese</a:t>
            </a:r>
            <a:r>
              <a:rPr lang="en-US" dirty="0"/>
              <a:t> Pirates to plunders American </a:t>
            </a:r>
            <a:r>
              <a:rPr lang="en-US" dirty="0" smtClean="0"/>
              <a:t>ships</a:t>
            </a:r>
          </a:p>
          <a:p>
            <a:r>
              <a:rPr lang="en-US" dirty="0" smtClean="0"/>
              <a:t>England </a:t>
            </a:r>
            <a:r>
              <a:rPr lang="en-US" dirty="0"/>
              <a:t>was </a:t>
            </a:r>
            <a:r>
              <a:rPr lang="en-US" dirty="0">
                <a:solidFill>
                  <a:srgbClr val="FF0000"/>
                </a:solidFill>
              </a:rPr>
              <a:t>encouraging Indians </a:t>
            </a:r>
            <a:r>
              <a:rPr lang="en-US" dirty="0"/>
              <a:t>to rise against </a:t>
            </a:r>
            <a:r>
              <a:rPr lang="en-US" dirty="0" smtClean="0"/>
              <a:t>Americans</a:t>
            </a:r>
          </a:p>
          <a:p>
            <a:r>
              <a:rPr lang="en-US" dirty="0" smtClean="0"/>
              <a:t>England </a:t>
            </a:r>
            <a:r>
              <a:rPr lang="en-US" dirty="0"/>
              <a:t>had not yet handed over the </a:t>
            </a:r>
            <a:r>
              <a:rPr lang="en-US" dirty="0">
                <a:solidFill>
                  <a:srgbClr val="FF0000"/>
                </a:solidFill>
              </a:rPr>
              <a:t>North-Western territory,</a:t>
            </a:r>
            <a:r>
              <a:rPr lang="en-US" dirty="0"/>
              <a:t> which it has to give to America under the Peace </a:t>
            </a:r>
            <a:r>
              <a:rPr lang="en-US" dirty="0" smtClean="0"/>
              <a:t>Treaty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Jay’s </a:t>
            </a:r>
            <a:r>
              <a:rPr lang="en-US" dirty="0">
                <a:solidFill>
                  <a:srgbClr val="FF0000"/>
                </a:solidFill>
              </a:rPr>
              <a:t>treaty </a:t>
            </a:r>
            <a:r>
              <a:rPr lang="en-US" dirty="0"/>
              <a:t>in 1794, made the tensions </a:t>
            </a:r>
            <a:r>
              <a:rPr lang="en-US" dirty="0" smtClean="0"/>
              <a:t>reduced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9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964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Relations with Spain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9412"/>
            <a:ext cx="10972800" cy="5085346"/>
          </a:xfrm>
        </p:spPr>
        <p:txBody>
          <a:bodyPr>
            <a:normAutofit/>
          </a:bodyPr>
          <a:lstStyle/>
          <a:p>
            <a:r>
              <a:rPr lang="en-US" dirty="0"/>
              <a:t>Spain </a:t>
            </a:r>
            <a:r>
              <a:rPr lang="en-US" dirty="0">
                <a:solidFill>
                  <a:srgbClr val="FF0000"/>
                </a:solidFill>
              </a:rPr>
              <a:t>visualized</a:t>
            </a:r>
            <a:r>
              <a:rPr lang="en-US" dirty="0"/>
              <a:t> a war with England and wanted to have good relations with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America </a:t>
            </a:r>
            <a:r>
              <a:rPr lang="en-US" dirty="0"/>
              <a:t>took the advantage and sent </a:t>
            </a:r>
            <a:r>
              <a:rPr lang="en-US" dirty="0">
                <a:solidFill>
                  <a:srgbClr val="FF0000"/>
                </a:solidFill>
              </a:rPr>
              <a:t>Thomas Pinckney</a:t>
            </a:r>
            <a:r>
              <a:rPr lang="en-US" dirty="0"/>
              <a:t> to </a:t>
            </a:r>
            <a:r>
              <a:rPr lang="en-US" dirty="0" smtClean="0"/>
              <a:t>Madrid</a:t>
            </a:r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treaty of San Lorenz </a:t>
            </a:r>
            <a:r>
              <a:rPr lang="en-US" dirty="0"/>
              <a:t>(1795) was </a:t>
            </a:r>
            <a:r>
              <a:rPr lang="en-US" dirty="0" smtClean="0"/>
              <a:t>signed (3 points)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Opening of Mississippi to US </a:t>
            </a:r>
            <a:r>
              <a:rPr lang="en-US" dirty="0" smtClean="0"/>
              <a:t>navigation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31st parallel as the boundary line b/w Georgia and </a:t>
            </a:r>
            <a:r>
              <a:rPr lang="en-US" dirty="0" smtClean="0"/>
              <a:t>Florida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Mississippi as the Southern boundary of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San </a:t>
            </a:r>
            <a:r>
              <a:rPr lang="en-US" dirty="0"/>
              <a:t>Lorenz treaty was a great </a:t>
            </a:r>
            <a:r>
              <a:rPr lang="en-US" dirty="0">
                <a:solidFill>
                  <a:srgbClr val="FF0000"/>
                </a:solidFill>
              </a:rPr>
              <a:t>diplomatic victory </a:t>
            </a:r>
            <a:r>
              <a:rPr lang="en-US" dirty="0"/>
              <a:t>for America </a:t>
            </a:r>
          </a:p>
        </p:txBody>
      </p:sp>
    </p:spTree>
    <p:extLst>
      <p:ext uri="{BB962C8B-B14F-4D97-AF65-F5344CB8AC3E}">
        <p14:creationId xmlns="" xmlns:p14="http://schemas.microsoft.com/office/powerpoint/2010/main" val="24221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25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0884"/>
            <a:ext cx="10972800" cy="4475748"/>
          </a:xfrm>
        </p:spPr>
        <p:txBody>
          <a:bodyPr/>
          <a:lstStyle/>
          <a:p>
            <a:r>
              <a:rPr lang="en-US" dirty="0"/>
              <a:t>Foreign Policy of US under the federalists regime had been </a:t>
            </a:r>
            <a:r>
              <a:rPr lang="en-US" dirty="0">
                <a:solidFill>
                  <a:srgbClr val="FF0000"/>
                </a:solidFill>
              </a:rPr>
              <a:t>peaceful towards </a:t>
            </a:r>
            <a:r>
              <a:rPr lang="en-US" dirty="0"/>
              <a:t>the major powers such England, France &amp; </a:t>
            </a:r>
            <a:r>
              <a:rPr lang="en-US" dirty="0" smtClean="0"/>
              <a:t>Spain</a:t>
            </a:r>
          </a:p>
          <a:p>
            <a:r>
              <a:rPr lang="en-US" dirty="0" smtClean="0"/>
              <a:t>It </a:t>
            </a:r>
            <a:r>
              <a:rPr lang="en-US" dirty="0"/>
              <a:t>was also for the </a:t>
            </a:r>
            <a:r>
              <a:rPr lang="en-US" dirty="0">
                <a:solidFill>
                  <a:srgbClr val="FF0000"/>
                </a:solidFill>
              </a:rPr>
              <a:t>protection of American </a:t>
            </a:r>
            <a:r>
              <a:rPr lang="en-US" dirty="0" smtClean="0">
                <a:solidFill>
                  <a:srgbClr val="FF0000"/>
                </a:solidFill>
              </a:rPr>
              <a:t>rights</a:t>
            </a:r>
          </a:p>
          <a:p>
            <a:r>
              <a:rPr lang="en-US" dirty="0" smtClean="0"/>
              <a:t>It </a:t>
            </a:r>
            <a:r>
              <a:rPr lang="en-US" dirty="0"/>
              <a:t>also tried to </a:t>
            </a:r>
            <a:r>
              <a:rPr lang="en-US" dirty="0">
                <a:solidFill>
                  <a:srgbClr val="FF0000"/>
                </a:solidFill>
              </a:rPr>
              <a:t>develop and extend </a:t>
            </a:r>
            <a:r>
              <a:rPr lang="en-US" dirty="0"/>
              <a:t>American </a:t>
            </a:r>
            <a:r>
              <a:rPr lang="en-US" dirty="0" smtClean="0"/>
              <a:t>trade</a:t>
            </a:r>
          </a:p>
          <a:p>
            <a:r>
              <a:rPr lang="en-US" dirty="0" smtClean="0"/>
              <a:t>It </a:t>
            </a:r>
            <a:r>
              <a:rPr lang="en-US" dirty="0"/>
              <a:t>also tried for the </a:t>
            </a:r>
            <a:r>
              <a:rPr lang="en-US" dirty="0">
                <a:solidFill>
                  <a:srgbClr val="FF0000"/>
                </a:solidFill>
              </a:rPr>
              <a:t>promotion of American </a:t>
            </a:r>
            <a:r>
              <a:rPr lang="en-US" dirty="0" smtClean="0">
                <a:solidFill>
                  <a:srgbClr val="FF0000"/>
                </a:solidFill>
              </a:rPr>
              <a:t>commerce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5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2"/>
            <a:ext cx="7086600" cy="129539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George Washington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(Feb 22, 1732-Dec 14, 1799)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600200"/>
            <a:ext cx="8686800" cy="49530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George as a soldier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Political Career (As a Statesman)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76200"/>
            <a:ext cx="175260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42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30831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1947"/>
            <a:ext cx="10972800" cy="4884218"/>
          </a:xfrm>
        </p:spPr>
        <p:txBody>
          <a:bodyPr/>
          <a:lstStyle/>
          <a:p>
            <a:r>
              <a:rPr lang="en-US" dirty="0"/>
              <a:t>Born on Feb 22, 1732 at Bridges Creek </a:t>
            </a:r>
            <a:r>
              <a:rPr lang="en-US" dirty="0" smtClean="0"/>
              <a:t>Virginia</a:t>
            </a:r>
          </a:p>
          <a:p>
            <a:r>
              <a:rPr lang="en-US" dirty="0" smtClean="0"/>
              <a:t>Had </a:t>
            </a:r>
            <a:r>
              <a:rPr lang="en-US" dirty="0"/>
              <a:t>been commander in chief of the armed forces of America in </a:t>
            </a:r>
            <a:r>
              <a:rPr lang="en-US" dirty="0" smtClean="0"/>
              <a:t>1775</a:t>
            </a:r>
          </a:p>
          <a:p>
            <a:r>
              <a:rPr lang="en-US" dirty="0" smtClean="0"/>
              <a:t>Was </a:t>
            </a:r>
            <a:r>
              <a:rPr lang="en-US" dirty="0"/>
              <a:t>the 1st President of USA (</a:t>
            </a:r>
            <a:r>
              <a:rPr lang="en-US" dirty="0" smtClean="0"/>
              <a:t>1789-1797)</a:t>
            </a:r>
          </a:p>
          <a:p>
            <a:r>
              <a:rPr lang="en-US" dirty="0" smtClean="0"/>
              <a:t>Lived </a:t>
            </a:r>
            <a:r>
              <a:rPr lang="en-US" dirty="0"/>
              <a:t>most of the time in Mount Vernon and worked as a </a:t>
            </a:r>
            <a:r>
              <a:rPr lang="en-US" dirty="0" smtClean="0"/>
              <a:t>surveyor</a:t>
            </a:r>
          </a:p>
          <a:p>
            <a:r>
              <a:rPr lang="en-US" dirty="0" smtClean="0"/>
              <a:t>Federalist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53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730645"/>
              </p:ext>
            </p:extLst>
          </p:nvPr>
        </p:nvGraphicFramePr>
        <p:xfrm>
          <a:off x="1600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365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35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George as Soldier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69243"/>
            <a:ext cx="11332191" cy="53908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age of 21, became </a:t>
            </a:r>
            <a:r>
              <a:rPr lang="en-US" dirty="0">
                <a:solidFill>
                  <a:srgbClr val="FF0000"/>
                </a:solidFill>
              </a:rPr>
              <a:t>Adjutant General </a:t>
            </a:r>
            <a:r>
              <a:rPr lang="en-US" dirty="0"/>
              <a:t>in the Militia of Virginia (</a:t>
            </a:r>
            <a:r>
              <a:rPr lang="en-US" dirty="0" smtClean="0"/>
              <a:t>1753)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Deputed</a:t>
            </a:r>
            <a:r>
              <a:rPr lang="en-US" dirty="0" smtClean="0"/>
              <a:t> </a:t>
            </a:r>
            <a:r>
              <a:rPr lang="en-US" dirty="0"/>
              <a:t>by the Governor of Virginia to </a:t>
            </a:r>
            <a:r>
              <a:rPr lang="en-US" dirty="0">
                <a:solidFill>
                  <a:srgbClr val="FF0000"/>
                </a:solidFill>
              </a:rPr>
              <a:t>warn</a:t>
            </a:r>
            <a:r>
              <a:rPr lang="en-US" dirty="0"/>
              <a:t> the French at Fort </a:t>
            </a:r>
            <a:r>
              <a:rPr lang="en-US" dirty="0" err="1" smtClean="0"/>
              <a:t>LeBeouf</a:t>
            </a:r>
            <a:endParaRPr lang="en-US" dirty="0" smtClean="0"/>
          </a:p>
          <a:p>
            <a:r>
              <a:rPr lang="en-US" dirty="0" smtClean="0"/>
              <a:t>Participated </a:t>
            </a:r>
            <a:r>
              <a:rPr lang="en-US" dirty="0"/>
              <a:t>in French and Indian wars, as a </a:t>
            </a:r>
            <a:r>
              <a:rPr lang="en-US" dirty="0" smtClean="0"/>
              <a:t>Commander</a:t>
            </a:r>
          </a:p>
          <a:p>
            <a:r>
              <a:rPr lang="en-US" dirty="0" smtClean="0"/>
              <a:t>In </a:t>
            </a:r>
            <a:r>
              <a:rPr lang="en-US" dirty="0"/>
              <a:t>1775, congress appointed him as Commander and Chief (</a:t>
            </a:r>
            <a:r>
              <a:rPr lang="en-US" dirty="0" smtClean="0"/>
              <a:t>7yrs)</a:t>
            </a:r>
          </a:p>
          <a:p>
            <a:r>
              <a:rPr lang="en-US" dirty="0" smtClean="0"/>
              <a:t>Initially</a:t>
            </a:r>
            <a:r>
              <a:rPr lang="en-US" dirty="0"/>
              <a:t>, he suffered with reverses but </a:t>
            </a:r>
            <a:r>
              <a:rPr lang="en-US" dirty="0">
                <a:solidFill>
                  <a:srgbClr val="FF0000"/>
                </a:solidFill>
              </a:rPr>
              <a:t>won brilliant success </a:t>
            </a:r>
            <a:r>
              <a:rPr lang="en-US" dirty="0"/>
              <a:t>at Trenton &amp; </a:t>
            </a:r>
            <a:r>
              <a:rPr lang="en-US" dirty="0" smtClean="0"/>
              <a:t>Princeton</a:t>
            </a:r>
          </a:p>
          <a:p>
            <a:r>
              <a:rPr lang="en-US" dirty="0" smtClean="0"/>
              <a:t>Dorchester </a:t>
            </a:r>
            <a:r>
              <a:rPr lang="en-US" dirty="0"/>
              <a:t>height protection, Boston re-cap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wars he suffered failures but got victories </a:t>
            </a:r>
            <a:r>
              <a:rPr lang="en-US" dirty="0" smtClean="0"/>
              <a:t>later</a:t>
            </a:r>
          </a:p>
          <a:p>
            <a:r>
              <a:rPr lang="en-US" dirty="0" smtClean="0"/>
              <a:t>Most </a:t>
            </a:r>
            <a:r>
              <a:rPr lang="en-US" dirty="0"/>
              <a:t>significant victory in the battle of Yorktown (End of </a:t>
            </a:r>
            <a:r>
              <a:rPr lang="en-US" dirty="0" smtClean="0"/>
              <a:t>A.R)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1798</a:t>
            </a:r>
            <a:r>
              <a:rPr lang="en-US" dirty="0"/>
              <a:t>, when there was a danger of war with France,  John Adams appointed George as Army Commander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27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4919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Political Career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(As a Statesman)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50304" cy="504625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Political career started in 1759, when he became a </a:t>
            </a:r>
            <a:r>
              <a:rPr lang="en-US" dirty="0">
                <a:solidFill>
                  <a:srgbClr val="FF0000"/>
                </a:solidFill>
              </a:rPr>
              <a:t>member</a:t>
            </a:r>
            <a:r>
              <a:rPr lang="en-US" dirty="0"/>
              <a:t> of Virginia House of </a:t>
            </a:r>
            <a:r>
              <a:rPr lang="en-US" dirty="0" smtClean="0"/>
              <a:t>Burgesses</a:t>
            </a:r>
          </a:p>
          <a:p>
            <a:r>
              <a:rPr lang="en-US" dirty="0" smtClean="0"/>
              <a:t>Attended </a:t>
            </a:r>
            <a:r>
              <a:rPr lang="en-US" dirty="0">
                <a:solidFill>
                  <a:srgbClr val="FF0000"/>
                </a:solidFill>
              </a:rPr>
              <a:t>Annapolis convention </a:t>
            </a:r>
            <a:r>
              <a:rPr lang="en-US" dirty="0"/>
              <a:t>(Meeting of commissioners to remedy defects of the fed govt</a:t>
            </a:r>
            <a:r>
              <a:rPr lang="en-US" dirty="0" smtClean="0"/>
              <a:t>.)</a:t>
            </a:r>
          </a:p>
          <a:p>
            <a:r>
              <a:rPr lang="en-US" dirty="0" smtClean="0"/>
              <a:t>Presided </a:t>
            </a:r>
            <a:r>
              <a:rPr lang="en-US" dirty="0"/>
              <a:t>over the federal which framed 1st US </a:t>
            </a:r>
            <a:r>
              <a:rPr lang="en-US" dirty="0" smtClean="0"/>
              <a:t>constitution</a:t>
            </a:r>
          </a:p>
          <a:p>
            <a:r>
              <a:rPr lang="en-US" dirty="0" smtClean="0"/>
              <a:t>In </a:t>
            </a:r>
            <a:r>
              <a:rPr lang="en-US" dirty="0"/>
              <a:t>1789, </a:t>
            </a:r>
            <a:r>
              <a:rPr lang="en-US" dirty="0">
                <a:solidFill>
                  <a:srgbClr val="FF0000"/>
                </a:solidFill>
              </a:rPr>
              <a:t>unanimously </a:t>
            </a:r>
            <a:r>
              <a:rPr lang="en-US" dirty="0"/>
              <a:t>elected as President of USA (2 </a:t>
            </a:r>
            <a:r>
              <a:rPr lang="en-US" dirty="0" smtClean="0"/>
              <a:t>terms)</a:t>
            </a:r>
          </a:p>
          <a:p>
            <a:r>
              <a:rPr lang="en-US" dirty="0" smtClean="0"/>
              <a:t>Also </a:t>
            </a:r>
            <a:r>
              <a:rPr lang="en-US" dirty="0"/>
              <a:t>nominated as </a:t>
            </a:r>
            <a:r>
              <a:rPr lang="en-US" dirty="0">
                <a:solidFill>
                  <a:srgbClr val="FF0000"/>
                </a:solidFill>
              </a:rPr>
              <a:t>President for 3rd term </a:t>
            </a:r>
            <a:r>
              <a:rPr lang="en-US" dirty="0"/>
              <a:t>but he declined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Anglo-French war</a:t>
            </a:r>
            <a:r>
              <a:rPr lang="en-US" dirty="0"/>
              <a:t>, he maintained proclamation of neutrality, aloofness from politics of Europe and concentrated on the internal development of the </a:t>
            </a:r>
            <a:r>
              <a:rPr lang="en-US" dirty="0" smtClean="0"/>
              <a:t>country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His </a:t>
            </a:r>
            <a:r>
              <a:rPr lang="en-US" dirty="0">
                <a:solidFill>
                  <a:srgbClr val="FF0000"/>
                </a:solidFill>
              </a:rPr>
              <a:t>fiscal policy </a:t>
            </a:r>
            <a:r>
              <a:rPr lang="en-US" dirty="0"/>
              <a:t>enhanced the prestige of his govt. and trust of people 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12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34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Bill of </a:t>
            </a:r>
            <a:r>
              <a:rPr lang="en-US" dirty="0" smtClean="0">
                <a:solidFill>
                  <a:srgbClr val="FF0000"/>
                </a:solidFill>
              </a:rPr>
              <a:t>Rights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Initially no bill of </a:t>
            </a:r>
            <a:r>
              <a:rPr lang="en-US" dirty="0" smtClean="0"/>
              <a:t>rights</a:t>
            </a:r>
          </a:p>
          <a:p>
            <a:r>
              <a:rPr lang="en-US" dirty="0" smtClean="0"/>
              <a:t>Washington</a:t>
            </a:r>
            <a:r>
              <a:rPr lang="en-US" dirty="0"/>
              <a:t>, in his tenure, introduced a bill </a:t>
            </a:r>
            <a:r>
              <a:rPr lang="en-US" dirty="0">
                <a:solidFill>
                  <a:srgbClr val="FF0000"/>
                </a:solidFill>
              </a:rPr>
              <a:t>incorporating a number of rights </a:t>
            </a:r>
            <a:r>
              <a:rPr lang="en-US" dirty="0"/>
              <a:t>in the form of 12 </a:t>
            </a:r>
            <a:r>
              <a:rPr lang="en-US" dirty="0" smtClean="0"/>
              <a:t>amendments.</a:t>
            </a:r>
          </a:p>
          <a:p>
            <a:r>
              <a:rPr lang="en-US" dirty="0" smtClean="0"/>
              <a:t>This </a:t>
            </a:r>
            <a:r>
              <a:rPr lang="en-US" dirty="0"/>
              <a:t>bill was </a:t>
            </a:r>
            <a:r>
              <a:rPr lang="en-US" dirty="0">
                <a:solidFill>
                  <a:srgbClr val="FF0000"/>
                </a:solidFill>
              </a:rPr>
              <a:t>accepted by congress </a:t>
            </a:r>
            <a:r>
              <a:rPr lang="en-US" dirty="0"/>
              <a:t>on Sept 25, 1789.  </a:t>
            </a:r>
            <a:endParaRPr lang="en-US" dirty="0" smtClean="0"/>
          </a:p>
          <a:p>
            <a:r>
              <a:rPr lang="en-US" dirty="0" smtClean="0"/>
              <a:t>10/12 </a:t>
            </a:r>
            <a:r>
              <a:rPr lang="en-US" dirty="0"/>
              <a:t>amendments were ratified </a:t>
            </a:r>
            <a:endParaRPr lang="en-US" dirty="0" smtClean="0"/>
          </a:p>
          <a:p>
            <a:r>
              <a:rPr lang="en-US" dirty="0" smtClean="0"/>
              <a:t>Freedom </a:t>
            </a:r>
            <a:r>
              <a:rPr lang="en-US" dirty="0"/>
              <a:t>of expression, personal liberty of people was secured, Right of trial by jury in both civil and criminal cases..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863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Judiciary Act (1789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5344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constitution provided Judicial wing of the government but left the </a:t>
            </a:r>
            <a:r>
              <a:rPr lang="en-US" dirty="0">
                <a:solidFill>
                  <a:srgbClr val="FF0000"/>
                </a:solidFill>
              </a:rPr>
              <a:t>organization to be determined by the </a:t>
            </a:r>
            <a:r>
              <a:rPr lang="en-US" dirty="0" smtClean="0">
                <a:solidFill>
                  <a:srgbClr val="FF0000"/>
                </a:solidFill>
              </a:rPr>
              <a:t>congress.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Features</a:t>
            </a:r>
            <a:r>
              <a:rPr lang="en-US" u="sng" dirty="0">
                <a:solidFill>
                  <a:srgbClr val="FF0000"/>
                </a:solidFill>
              </a:rPr>
              <a:t>: 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Supreme </a:t>
            </a:r>
            <a:r>
              <a:rPr lang="en-US" dirty="0"/>
              <a:t>court shall consist of </a:t>
            </a:r>
            <a:r>
              <a:rPr lang="en-US" dirty="0">
                <a:solidFill>
                  <a:srgbClr val="FF0000"/>
                </a:solidFill>
              </a:rPr>
              <a:t>one chief </a:t>
            </a:r>
            <a:r>
              <a:rPr lang="en-US" dirty="0"/>
              <a:t>Judge and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associate </a:t>
            </a:r>
            <a:r>
              <a:rPr lang="en-US" dirty="0" smtClean="0"/>
              <a:t>judges</a:t>
            </a:r>
          </a:p>
          <a:p>
            <a:r>
              <a:rPr lang="en-US" dirty="0" smtClean="0"/>
              <a:t>It </a:t>
            </a:r>
            <a:r>
              <a:rPr lang="en-US" dirty="0"/>
              <a:t>divided US into </a:t>
            </a:r>
            <a:r>
              <a:rPr lang="en-US" dirty="0">
                <a:solidFill>
                  <a:srgbClr val="FF0000"/>
                </a:solidFill>
              </a:rPr>
              <a:t>13 districts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Provided </a:t>
            </a:r>
            <a:r>
              <a:rPr lang="en-US" dirty="0"/>
              <a:t>a Federal district court with an </a:t>
            </a:r>
            <a:r>
              <a:rPr lang="en-US" dirty="0">
                <a:solidFill>
                  <a:srgbClr val="FF0000"/>
                </a:solidFill>
              </a:rPr>
              <a:t>attorney </a:t>
            </a:r>
            <a:r>
              <a:rPr lang="en-US" dirty="0" smtClean="0">
                <a:solidFill>
                  <a:srgbClr val="FF0000"/>
                </a:solidFill>
              </a:rPr>
              <a:t>general</a:t>
            </a:r>
          </a:p>
          <a:p>
            <a:r>
              <a:rPr lang="en-US" dirty="0" smtClean="0"/>
              <a:t>Provided </a:t>
            </a:r>
            <a:r>
              <a:rPr lang="en-US" dirty="0"/>
              <a:t>appropriate </a:t>
            </a:r>
            <a:r>
              <a:rPr lang="en-US" dirty="0">
                <a:solidFill>
                  <a:srgbClr val="FF0000"/>
                </a:solidFill>
              </a:rPr>
              <a:t>deputies</a:t>
            </a:r>
            <a:r>
              <a:rPr lang="en-US" dirty="0"/>
              <a:t> in </a:t>
            </a:r>
            <a:r>
              <a:rPr lang="en-US" dirty="0" smtClean="0"/>
              <a:t>districts</a:t>
            </a:r>
          </a:p>
          <a:p>
            <a:r>
              <a:rPr lang="en-US" dirty="0" smtClean="0"/>
              <a:t>Provided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u="sng" dirty="0"/>
              <a:t>circuit courts</a:t>
            </a:r>
            <a:r>
              <a:rPr lang="en-US" dirty="0"/>
              <a:t>, which </a:t>
            </a:r>
            <a:r>
              <a:rPr lang="en-US" dirty="0">
                <a:solidFill>
                  <a:srgbClr val="FF0000"/>
                </a:solidFill>
              </a:rPr>
              <a:t>subordinate</a:t>
            </a:r>
            <a:r>
              <a:rPr lang="en-US" dirty="0"/>
              <a:t> to supreme court, but </a:t>
            </a:r>
            <a:r>
              <a:rPr lang="en-US" dirty="0">
                <a:solidFill>
                  <a:srgbClr val="FF0000"/>
                </a:solidFill>
              </a:rPr>
              <a:t>higher than dist. </a:t>
            </a:r>
            <a:r>
              <a:rPr lang="en-US" dirty="0" smtClean="0">
                <a:solidFill>
                  <a:srgbClr val="FF0000"/>
                </a:solidFill>
              </a:rPr>
              <a:t>Court</a:t>
            </a:r>
          </a:p>
          <a:p>
            <a:r>
              <a:rPr lang="en-US" dirty="0" smtClean="0"/>
              <a:t>In </a:t>
            </a:r>
            <a:r>
              <a:rPr lang="en-US" dirty="0"/>
              <a:t>short, this act has </a:t>
            </a:r>
            <a:r>
              <a:rPr lang="en-US" dirty="0">
                <a:solidFill>
                  <a:srgbClr val="FF0000"/>
                </a:solidFill>
              </a:rPr>
              <a:t>brought</a:t>
            </a:r>
            <a:r>
              <a:rPr lang="en-US" dirty="0"/>
              <a:t> the state judiciary </a:t>
            </a:r>
            <a:r>
              <a:rPr lang="en-US" dirty="0">
                <a:solidFill>
                  <a:srgbClr val="FF0000"/>
                </a:solidFill>
              </a:rPr>
              <a:t>under the control of federal</a:t>
            </a:r>
            <a:r>
              <a:rPr lang="en-US" dirty="0"/>
              <a:t> </a:t>
            </a:r>
            <a:r>
              <a:rPr lang="en-US" dirty="0" smtClean="0"/>
              <a:t>Judiciary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36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Whiskey Rebellion </a:t>
            </a:r>
            <a:r>
              <a:rPr lang="en-US" dirty="0" smtClean="0">
                <a:solidFill>
                  <a:srgbClr val="FF0000"/>
                </a:solidFill>
              </a:rPr>
              <a:t>1791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1791, </a:t>
            </a:r>
            <a:r>
              <a:rPr lang="en-US" dirty="0">
                <a:solidFill>
                  <a:srgbClr val="FF0000"/>
                </a:solidFill>
              </a:rPr>
              <a:t>Hamilton</a:t>
            </a:r>
            <a:r>
              <a:rPr lang="en-US" dirty="0"/>
              <a:t> passed an excise act to secure additional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Felt </a:t>
            </a:r>
            <a:r>
              <a:rPr lang="en-US" dirty="0"/>
              <a:t>unfair and unjust to the farmers of Pennsylvania (</a:t>
            </a:r>
            <a:r>
              <a:rPr lang="en-US" dirty="0">
                <a:solidFill>
                  <a:srgbClr val="FF0000"/>
                </a:solidFill>
              </a:rPr>
              <a:t>unable to Export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Meetings </a:t>
            </a:r>
            <a:r>
              <a:rPr lang="en-US" dirty="0"/>
              <a:t>were conducted and decided to</a:t>
            </a:r>
            <a:r>
              <a:rPr lang="en-US" dirty="0">
                <a:solidFill>
                  <a:srgbClr val="FF0000"/>
                </a:solidFill>
              </a:rPr>
              <a:t> resist </a:t>
            </a:r>
            <a:r>
              <a:rPr lang="en-US" dirty="0"/>
              <a:t>the law with </a:t>
            </a:r>
            <a:r>
              <a:rPr lang="en-US" dirty="0" smtClean="0"/>
              <a:t>force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Washington</a:t>
            </a:r>
            <a:r>
              <a:rPr lang="en-US" dirty="0" smtClean="0"/>
              <a:t> </a:t>
            </a:r>
            <a:r>
              <a:rPr lang="en-US" dirty="0"/>
              <a:t>called upon the </a:t>
            </a:r>
            <a:r>
              <a:rPr lang="en-US" dirty="0">
                <a:solidFill>
                  <a:srgbClr val="FF0000"/>
                </a:solidFill>
              </a:rPr>
              <a:t>governors</a:t>
            </a:r>
            <a:r>
              <a:rPr lang="en-US" dirty="0"/>
              <a:t> of Pennsylvania, Maryland, New Jersey and Virginia to suppress the rebellion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15000</a:t>
            </a:r>
            <a:r>
              <a:rPr lang="en-US" dirty="0" smtClean="0"/>
              <a:t> </a:t>
            </a:r>
            <a:r>
              <a:rPr lang="en-US" dirty="0"/>
              <a:t>troops were gathered under the </a:t>
            </a:r>
            <a:r>
              <a:rPr lang="en-US" dirty="0">
                <a:solidFill>
                  <a:srgbClr val="FF0000"/>
                </a:solidFill>
              </a:rPr>
              <a:t>governor Lee </a:t>
            </a:r>
            <a:r>
              <a:rPr lang="en-US" dirty="0"/>
              <a:t>of Virginia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Insurgents </a:t>
            </a:r>
            <a:r>
              <a:rPr lang="en-US" dirty="0"/>
              <a:t>were dispersed as the army reached the spot,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leaders were arrested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victory showed that the Unionist govt. enjoyed </a:t>
            </a:r>
            <a:r>
              <a:rPr lang="en-US" dirty="0">
                <a:solidFill>
                  <a:srgbClr val="FF0000"/>
                </a:solidFill>
              </a:rPr>
              <a:t>supremacy</a:t>
            </a:r>
            <a:r>
              <a:rPr lang="en-US" dirty="0"/>
              <a:t> over the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22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Settlement with Indians </a:t>
            </a:r>
            <a:r>
              <a:rPr lang="en-US" dirty="0" smtClean="0">
                <a:solidFill>
                  <a:srgbClr val="FF0000"/>
                </a:solidFill>
              </a:rPr>
              <a:t>1794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534400" cy="57150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After the formation of Union govt. the process of </a:t>
            </a:r>
            <a:r>
              <a:rPr lang="en-US" dirty="0">
                <a:solidFill>
                  <a:srgbClr val="FF0000"/>
                </a:solidFill>
              </a:rPr>
              <a:t>admitting more states</a:t>
            </a:r>
            <a:r>
              <a:rPr lang="en-US" dirty="0"/>
              <a:t> to the union set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By </a:t>
            </a:r>
            <a:r>
              <a:rPr lang="en-US" dirty="0"/>
              <a:t>1796, </a:t>
            </a:r>
            <a:r>
              <a:rPr lang="en-US" dirty="0">
                <a:solidFill>
                  <a:srgbClr val="FF0000"/>
                </a:solidFill>
              </a:rPr>
              <a:t>3 states </a:t>
            </a:r>
            <a:r>
              <a:rPr lang="en-US" dirty="0"/>
              <a:t>(Vermont, Kentucky, Tennessee) joined the </a:t>
            </a:r>
            <a:r>
              <a:rPr lang="en-US" dirty="0" smtClean="0"/>
              <a:t>union</a:t>
            </a:r>
          </a:p>
          <a:p>
            <a:r>
              <a:rPr lang="en-US" dirty="0" smtClean="0"/>
              <a:t>These </a:t>
            </a:r>
            <a:r>
              <a:rPr lang="en-US" dirty="0"/>
              <a:t>states were </a:t>
            </a:r>
            <a:r>
              <a:rPr lang="en-US" dirty="0">
                <a:solidFill>
                  <a:srgbClr val="FF0000"/>
                </a:solidFill>
              </a:rPr>
              <a:t>having problems </a:t>
            </a:r>
            <a:r>
              <a:rPr lang="en-US" dirty="0"/>
              <a:t>of confrontation on their frontiers from </a:t>
            </a:r>
            <a:r>
              <a:rPr lang="en-US" dirty="0" smtClean="0"/>
              <a:t>Indians</a:t>
            </a:r>
          </a:p>
          <a:p>
            <a:r>
              <a:rPr lang="en-US" dirty="0" smtClean="0"/>
              <a:t>American </a:t>
            </a:r>
            <a:r>
              <a:rPr lang="en-US" dirty="0">
                <a:solidFill>
                  <a:srgbClr val="FF0000"/>
                </a:solidFill>
              </a:rPr>
              <a:t>General Harmer </a:t>
            </a:r>
            <a:r>
              <a:rPr lang="en-US" dirty="0"/>
              <a:t>suffered a humiliating defeat at the hands of </a:t>
            </a:r>
            <a:r>
              <a:rPr lang="en-US" dirty="0" smtClean="0"/>
              <a:t>Indians (Little Turtle, Lunar Eclipse)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>
                <a:solidFill>
                  <a:srgbClr val="FF0000"/>
                </a:solidFill>
              </a:rPr>
              <a:t>Clair </a:t>
            </a:r>
            <a:r>
              <a:rPr lang="en-US" dirty="0"/>
              <a:t>met the same defeat next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Washington </a:t>
            </a:r>
            <a:r>
              <a:rPr lang="en-US" dirty="0"/>
              <a:t>appointed General Wayne (</a:t>
            </a:r>
            <a:r>
              <a:rPr lang="en-US" dirty="0">
                <a:solidFill>
                  <a:srgbClr val="FF0000"/>
                </a:solidFill>
              </a:rPr>
              <a:t>Mad </a:t>
            </a:r>
            <a:r>
              <a:rPr lang="en-US" dirty="0" smtClean="0">
                <a:solidFill>
                  <a:srgbClr val="FF0000"/>
                </a:solidFill>
              </a:rPr>
              <a:t>Anthony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Wayne </a:t>
            </a:r>
            <a:r>
              <a:rPr lang="en-US" dirty="0">
                <a:solidFill>
                  <a:srgbClr val="FF0000"/>
                </a:solidFill>
              </a:rPr>
              <a:t>in 1793</a:t>
            </a:r>
            <a:r>
              <a:rPr lang="en-US" dirty="0"/>
              <a:t>, tired to settle the problem but </a:t>
            </a:r>
            <a:r>
              <a:rPr lang="en-US" dirty="0" smtClean="0"/>
              <a:t>failed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5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826" y="185530"/>
            <a:ext cx="11131825" cy="64140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Continue..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135562"/>
          </a:xfrm>
        </p:spPr>
        <p:txBody>
          <a:bodyPr>
            <a:normAutofit fontScale="92500"/>
          </a:bodyPr>
          <a:lstStyle/>
          <a:p>
            <a:r>
              <a:rPr lang="en-US" dirty="0"/>
              <a:t>In 1794, </a:t>
            </a:r>
            <a:r>
              <a:rPr lang="en-US" dirty="0">
                <a:solidFill>
                  <a:srgbClr val="FF0000"/>
                </a:solidFill>
              </a:rPr>
              <a:t>Lord Dorchester</a:t>
            </a:r>
            <a:r>
              <a:rPr lang="en-US" dirty="0"/>
              <a:t>, governor of </a:t>
            </a:r>
            <a:r>
              <a:rPr lang="en-US" dirty="0">
                <a:solidFill>
                  <a:srgbClr val="FF0000"/>
                </a:solidFill>
              </a:rPr>
              <a:t>Canada</a:t>
            </a:r>
            <a:r>
              <a:rPr lang="en-US" dirty="0"/>
              <a:t> pointed out that American has no claims over the areas belonging to Indians </a:t>
            </a:r>
            <a:endParaRPr lang="en-US" dirty="0" smtClean="0"/>
          </a:p>
          <a:p>
            <a:r>
              <a:rPr lang="en-US" dirty="0" smtClean="0"/>
              <a:t>Wayne </a:t>
            </a:r>
            <a:r>
              <a:rPr lang="en-US" dirty="0"/>
              <a:t>moved to North-West and </a:t>
            </a:r>
            <a:r>
              <a:rPr lang="en-US" dirty="0">
                <a:solidFill>
                  <a:srgbClr val="FF0000"/>
                </a:solidFill>
              </a:rPr>
              <a:t>attacked Indians,</a:t>
            </a:r>
            <a:r>
              <a:rPr lang="en-US" dirty="0"/>
              <a:t> assembled near Detroit </a:t>
            </a:r>
            <a:endParaRPr lang="en-US" dirty="0" smtClean="0"/>
          </a:p>
          <a:p>
            <a:r>
              <a:rPr lang="en-US" dirty="0" smtClean="0"/>
              <a:t>Wayne </a:t>
            </a:r>
            <a:r>
              <a:rPr lang="en-US" dirty="0">
                <a:solidFill>
                  <a:srgbClr val="FF0000"/>
                </a:solidFill>
              </a:rPr>
              <a:t>won</a:t>
            </a:r>
            <a:r>
              <a:rPr lang="en-US" dirty="0"/>
              <a:t> the war and withdraw Indians from </a:t>
            </a:r>
            <a:r>
              <a:rPr lang="en-US" dirty="0" smtClean="0"/>
              <a:t>the frontiers </a:t>
            </a:r>
          </a:p>
          <a:p>
            <a:r>
              <a:rPr lang="en-US" dirty="0" smtClean="0"/>
              <a:t>Wayne </a:t>
            </a:r>
            <a:r>
              <a:rPr lang="en-US" dirty="0"/>
              <a:t>also </a:t>
            </a:r>
            <a:r>
              <a:rPr lang="en-US" dirty="0">
                <a:solidFill>
                  <a:srgbClr val="FF0000"/>
                </a:solidFill>
              </a:rPr>
              <a:t>negotiated a treaty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Treaty </a:t>
            </a:r>
            <a:r>
              <a:rPr lang="en-US" dirty="0">
                <a:solidFill>
                  <a:srgbClr val="FF0000"/>
                </a:solidFill>
              </a:rPr>
              <a:t>of Greenville: </a:t>
            </a:r>
            <a:r>
              <a:rPr lang="en-US" dirty="0"/>
              <a:t>Provides a boundary line running from Ohio to Fort Recovery + Lake Erie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144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1909</Words>
  <Application>Microsoft Office PowerPoint</Application>
  <PresentationFormat>Custom</PresentationFormat>
  <Paragraphs>219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16_Office Theme</vt:lpstr>
      <vt:lpstr>Lec#04</vt:lpstr>
      <vt:lpstr>Chief Accomplishments of Federalist Regime </vt:lpstr>
      <vt:lpstr>Slide 3</vt:lpstr>
      <vt:lpstr>Bill of Rights</vt:lpstr>
      <vt:lpstr>The Judiciary Act (1789)</vt:lpstr>
      <vt:lpstr>Whiskey Rebellion 1791</vt:lpstr>
      <vt:lpstr>Settlement with Indians 1794</vt:lpstr>
      <vt:lpstr>Slide 8</vt:lpstr>
      <vt:lpstr>Continue..</vt:lpstr>
      <vt:lpstr>Slide 10</vt:lpstr>
      <vt:lpstr>Federalists</vt:lpstr>
      <vt:lpstr>Democratic Republicans </vt:lpstr>
      <vt:lpstr>Financial Policy</vt:lpstr>
      <vt:lpstr>Foreign Policy of America in Federalist Regime </vt:lpstr>
      <vt:lpstr>3. Relations with England</vt:lpstr>
      <vt:lpstr>Introduction</vt:lpstr>
      <vt:lpstr>Relations with France</vt:lpstr>
      <vt:lpstr>Genet Mission (1793)</vt:lpstr>
      <vt:lpstr>Proclamation of Neutrality (1793)</vt:lpstr>
      <vt:lpstr>Genet Activities </vt:lpstr>
      <vt:lpstr>Jay’s Treaty &amp; Relations with France </vt:lpstr>
      <vt:lpstr>John Adams &amp; France </vt:lpstr>
      <vt:lpstr>Talleyrand's agents Affairs </vt:lpstr>
      <vt:lpstr>Convention of 1800 </vt:lpstr>
      <vt:lpstr>Relations with England </vt:lpstr>
      <vt:lpstr>Relations with Spain </vt:lpstr>
      <vt:lpstr>Conclusion</vt:lpstr>
      <vt:lpstr>George Washington  (Feb 22, 1732-Dec 14, 1799)</vt:lpstr>
      <vt:lpstr>Introduction</vt:lpstr>
      <vt:lpstr>George as Soldier </vt:lpstr>
      <vt:lpstr>Political Career (As a Statesman) 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HMS</dc:creator>
  <cp:lastModifiedBy>naveed noa</cp:lastModifiedBy>
  <cp:revision>63</cp:revision>
  <dcterms:created xsi:type="dcterms:W3CDTF">2024-08-21T06:16:18Z</dcterms:created>
  <dcterms:modified xsi:type="dcterms:W3CDTF">2024-08-25T10:24:24Z</dcterms:modified>
</cp:coreProperties>
</file>