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60" r:id="rId6"/>
    <p:sldId id="261" r:id="rId7"/>
    <p:sldId id="262" r:id="rId8"/>
    <p:sldId id="274" r:id="rId9"/>
    <p:sldId id="280" r:id="rId10"/>
    <p:sldId id="276" r:id="rId11"/>
    <p:sldId id="277" r:id="rId12"/>
    <p:sldId id="278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45F9-E797-45B5-9B50-97A7E3B1CE7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20C4-B067-4E0F-97A2-71C14F7B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45F9-E797-45B5-9B50-97A7E3B1CE7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20C4-B067-4E0F-97A2-71C14F7B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8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45F9-E797-45B5-9B50-97A7E3B1CE7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20C4-B067-4E0F-97A2-71C14F7B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56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45F9-E797-45B5-9B50-97A7E3B1CE7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20C4-B067-4E0F-97A2-71C14F7BCAF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420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45F9-E797-45B5-9B50-97A7E3B1CE7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20C4-B067-4E0F-97A2-71C14F7B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72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45F9-E797-45B5-9B50-97A7E3B1CE7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20C4-B067-4E0F-97A2-71C14F7B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0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45F9-E797-45B5-9B50-97A7E3B1CE7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20C4-B067-4E0F-97A2-71C14F7B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98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45F9-E797-45B5-9B50-97A7E3B1CE7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20C4-B067-4E0F-97A2-71C14F7B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8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45F9-E797-45B5-9B50-97A7E3B1CE7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20C4-B067-4E0F-97A2-71C14F7B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45F9-E797-45B5-9B50-97A7E3B1CE7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20C4-B067-4E0F-97A2-71C14F7B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4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45F9-E797-45B5-9B50-97A7E3B1CE7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20C4-B067-4E0F-97A2-71C14F7B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9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45F9-E797-45B5-9B50-97A7E3B1CE7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20C4-B067-4E0F-97A2-71C14F7B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0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45F9-E797-45B5-9B50-97A7E3B1CE7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20C4-B067-4E0F-97A2-71C14F7B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1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45F9-E797-45B5-9B50-97A7E3B1CE7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20C4-B067-4E0F-97A2-71C14F7B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45F9-E797-45B5-9B50-97A7E3B1CE7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20C4-B067-4E0F-97A2-71C14F7B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0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45F9-E797-45B5-9B50-97A7E3B1CE7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20C4-B067-4E0F-97A2-71C14F7B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6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45F9-E797-45B5-9B50-97A7E3B1CE7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20C4-B067-4E0F-97A2-71C14F7B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3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2E45F9-E797-45B5-9B50-97A7E3B1CE7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920C4-B067-4E0F-97A2-71C14F7B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57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SAARC </a:t>
            </a:r>
            <a:r>
              <a:rPr lang="en-US" dirty="0" smtClean="0"/>
              <a:t>+ SCO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ASEAN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933379" y="1473987"/>
            <a:ext cx="4058486" cy="758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b="1" dirty="0" smtClean="0"/>
              <a:t>Prevailing Issues of ASEAN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316823" y="2505139"/>
            <a:ext cx="2495072" cy="7237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ASEAN, China and the South China Sea</a:t>
            </a:r>
          </a:p>
        </p:txBody>
      </p:sp>
      <p:sp>
        <p:nvSpPr>
          <p:cNvPr id="9" name="Rectangle 8"/>
          <p:cNvSpPr/>
          <p:nvPr/>
        </p:nvSpPr>
        <p:spPr>
          <a:xfrm>
            <a:off x="7815069" y="2530074"/>
            <a:ext cx="2495072" cy="7237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Human Rights Violation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316823" y="3551344"/>
            <a:ext cx="2616556" cy="30951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-What is the South Chine Sea issue?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15069" y="3551344"/>
            <a:ext cx="2616556" cy="30951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r>
              <a:rPr lang="en-US" dirty="0" err="1" smtClean="0"/>
              <a:t>Rohingya</a:t>
            </a:r>
            <a:r>
              <a:rPr lang="en-US" dirty="0" smtClean="0"/>
              <a:t> Crisis, Myanmar.</a:t>
            </a:r>
          </a:p>
          <a:p>
            <a:pPr algn="ctr"/>
            <a:endParaRPr lang="en-US" dirty="0" smtClean="0"/>
          </a:p>
          <a:p>
            <a:pPr marL="285750" indent="-285750" algn="ctr">
              <a:buFontTx/>
              <a:buChar char="-"/>
            </a:pPr>
            <a:r>
              <a:rPr lang="en-US" dirty="0" smtClean="0"/>
              <a:t>Myanmar Coup</a:t>
            </a:r>
          </a:p>
          <a:p>
            <a:pPr marL="285750" indent="-285750" algn="ctr">
              <a:buFontTx/>
              <a:buChar char="-"/>
            </a:pPr>
            <a:endParaRPr lang="en-US" dirty="0" smtClean="0"/>
          </a:p>
          <a:p>
            <a:pPr marL="285750" indent="-285750" algn="ctr">
              <a:buFontTx/>
              <a:buChar char="-"/>
            </a:pPr>
            <a:r>
              <a:rPr lang="en-US" dirty="0" smtClean="0"/>
              <a:t>Philippines war on Drugs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92" y="-27296"/>
            <a:ext cx="6264323" cy="681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0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56209" y="1609080"/>
            <a:ext cx="4058486" cy="758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b="1" dirty="0" smtClean="0"/>
              <a:t>ASEAN and Pakistan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893465" y="3009610"/>
            <a:ext cx="2616556" cy="37323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-As member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-Common areas of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054" y="333270"/>
            <a:ext cx="9404723" cy="1400530"/>
          </a:xfrm>
        </p:spPr>
        <p:txBody>
          <a:bodyPr/>
          <a:lstStyle/>
          <a:p>
            <a:r>
              <a:rPr lang="en-US" dirty="0" smtClean="0"/>
              <a:t>SCO (Shanghai Cooperation Organization)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7054" y="2734419"/>
            <a:ext cx="4058486" cy="758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87054" y="3925470"/>
            <a:ext cx="4058486" cy="758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b="1" dirty="0" smtClean="0"/>
              <a:t>Structure</a:t>
            </a:r>
            <a:endParaRPr lang="en-US" b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87054" y="5260676"/>
            <a:ext cx="4058486" cy="758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b="1" dirty="0" smtClean="0"/>
              <a:t>Aims of SCO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415" y="2148100"/>
            <a:ext cx="63341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933379" y="1473987"/>
            <a:ext cx="4058486" cy="758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b="1" dirty="0" smtClean="0"/>
              <a:t>Structure of SCO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46111" y="3376945"/>
            <a:ext cx="2495072" cy="12766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The Heads of State Council (HSC</a:t>
            </a:r>
            <a:r>
              <a:rPr lang="en-US" dirty="0"/>
              <a:t>) 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580871" y="3384060"/>
            <a:ext cx="2495072" cy="12766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The Heads of Government Council (HGC</a:t>
            </a:r>
            <a:r>
              <a:rPr lang="en-US" dirty="0"/>
              <a:t>)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515631" y="3384060"/>
            <a:ext cx="2495072" cy="12766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Regional Anti-Terrorist Structure (RATS)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9450391" y="3376944"/>
            <a:ext cx="2495072" cy="12766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SCO </a:t>
            </a:r>
            <a:r>
              <a:rPr lang="en-US" b="1" dirty="0" smtClean="0"/>
              <a:t>Secretariat</a:t>
            </a:r>
            <a:endParaRPr lang="en-US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27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56209" y="1609080"/>
            <a:ext cx="4058486" cy="758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SCO and Pakistan</a:t>
            </a:r>
          </a:p>
          <a:p>
            <a:pPr marL="0" indent="0" algn="ctr">
              <a:buNone/>
            </a:pPr>
            <a:r>
              <a:rPr lang="en-US" b="1" dirty="0" smtClean="0"/>
              <a:t>(Common Points of Benefits)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893465" y="3009610"/>
            <a:ext cx="2616556" cy="37323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-</a:t>
            </a:r>
            <a:r>
              <a:rPr lang="en-US" dirty="0"/>
              <a:t>Geo-economic </a:t>
            </a:r>
            <a:r>
              <a:rPr lang="en-US" dirty="0" smtClean="0"/>
              <a:t>win-win </a:t>
            </a:r>
            <a:r>
              <a:rPr lang="en-US" dirty="0"/>
              <a:t>situation for </a:t>
            </a:r>
            <a:r>
              <a:rPr lang="en-US" dirty="0" smtClean="0"/>
              <a:t>both.</a:t>
            </a:r>
          </a:p>
          <a:p>
            <a:pPr algn="ctr"/>
            <a:endParaRPr lang="en-US" dirty="0" smtClean="0"/>
          </a:p>
          <a:p>
            <a:pPr marL="285750" indent="-285750" algn="ctr">
              <a:buFontTx/>
              <a:buChar char="-"/>
            </a:pPr>
            <a:r>
              <a:rPr lang="en-US" dirty="0" smtClean="0"/>
              <a:t>Energy Crisis</a:t>
            </a:r>
          </a:p>
          <a:p>
            <a:pPr marL="285750" indent="-285750" algn="ctr">
              <a:buFontTx/>
              <a:buChar char="-"/>
            </a:pPr>
            <a:endParaRPr lang="en-US" dirty="0"/>
          </a:p>
          <a:p>
            <a:pPr marL="285750" indent="-285750" algn="ctr"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fight against the 3 </a:t>
            </a:r>
            <a:r>
              <a:rPr lang="en-US" dirty="0" smtClean="0"/>
              <a:t>Evils</a:t>
            </a:r>
          </a:p>
          <a:p>
            <a:pPr marL="285750" indent="-285750" algn="ctr">
              <a:buFontTx/>
              <a:buChar char="-"/>
            </a:pPr>
            <a:endParaRPr lang="en-US" dirty="0" smtClean="0"/>
          </a:p>
          <a:p>
            <a:pPr marL="285750" indent="-285750" algn="ctr">
              <a:buFontTx/>
              <a:buChar char="-"/>
            </a:pPr>
            <a:r>
              <a:rPr lang="en-US" dirty="0"/>
              <a:t>Opportunity for enhancing Diplomatic Relations:</a:t>
            </a:r>
          </a:p>
        </p:txBody>
      </p:sp>
    </p:spTree>
    <p:extLst>
      <p:ext uri="{BB962C8B-B14F-4D97-AF65-F5344CB8AC3E}">
        <p14:creationId xmlns:p14="http://schemas.microsoft.com/office/powerpoint/2010/main" val="24607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933379" y="1473987"/>
            <a:ext cx="4058486" cy="758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b="1" dirty="0" smtClean="0"/>
              <a:t>Challenges faced by SCO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53394" y="3266839"/>
            <a:ext cx="2495072" cy="12766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Offsetting USA and NATO in the region</a:t>
            </a:r>
            <a:endParaRPr lang="en-US" dirty="0"/>
          </a:p>
          <a:p>
            <a:pPr algn="ctr"/>
            <a:r>
              <a:rPr lang="en-US" dirty="0" smtClean="0"/>
              <a:t> 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352595" y="3299743"/>
            <a:ext cx="2495072" cy="12766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The 3 Evils and Security </a:t>
            </a:r>
            <a:r>
              <a:rPr lang="en-US" b="1" dirty="0" smtClean="0"/>
              <a:t>Issues</a:t>
            </a:r>
            <a:endParaRPr lang="en-US" dirty="0"/>
          </a:p>
          <a:p>
            <a:pPr algn="ctr"/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8397373" y="3253776"/>
            <a:ext cx="2495072" cy="12766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Political Relations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744329" y="5292628"/>
            <a:ext cx="2495072" cy="12766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China vs Russia Leadership</a:t>
            </a:r>
          </a:p>
          <a:p>
            <a:pPr algn="ctr"/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9434112" y="5292627"/>
            <a:ext cx="2495072" cy="12766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Pakistan and India</a:t>
            </a:r>
            <a:endParaRPr lang="en-US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62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195" y="2016954"/>
            <a:ext cx="6324600" cy="170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5" y="3783112"/>
            <a:ext cx="6200775" cy="147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120" y="5320670"/>
            <a:ext cx="6162675" cy="1457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85" y="418213"/>
            <a:ext cx="61817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SAARC</a:t>
            </a:r>
            <a:r>
              <a:rPr lang="en-US" dirty="0" smtClean="0"/>
              <a:t> (South Asian Association for Regional Cooperation)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6111" y="2162100"/>
            <a:ext cx="4058486" cy="758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b="1" dirty="0" smtClean="0"/>
              <a:t>Introduction </a:t>
            </a:r>
            <a:endParaRPr lang="en-US" b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46111" y="3427999"/>
            <a:ext cx="4058486" cy="758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b="1" dirty="0" smtClean="0"/>
              <a:t>Member Structure </a:t>
            </a:r>
            <a:endParaRPr lang="en-US" b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46111" y="4890726"/>
            <a:ext cx="4058486" cy="758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b="1" dirty="0" smtClean="0"/>
              <a:t>Functions </a:t>
            </a:r>
            <a:endParaRPr lang="en-US" b="1" dirty="0"/>
          </a:p>
        </p:txBody>
      </p:sp>
      <p:pic>
        <p:nvPicPr>
          <p:cNvPr id="1026" name="Picture 2" descr="Map of South Asian Association for Regional Cooperation. SAARC map with countries lis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45" y="1296538"/>
            <a:ext cx="5382059" cy="556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7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SAARC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933379" y="1473987"/>
            <a:ext cx="4058486" cy="758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b="1" dirty="0" smtClean="0"/>
              <a:t>Institutional Framework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091597" y="3404825"/>
            <a:ext cx="2495072" cy="12766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Chamber of Commerce and Industry (SCCI)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26782" y="3384061"/>
            <a:ext cx="2495072" cy="12766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SAARC Arbitration Council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61967" y="3384060"/>
            <a:ext cx="2495072" cy="12766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South Asian Regional Standards Organization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37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SAARC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933379" y="1473987"/>
            <a:ext cx="4058486" cy="758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b="1" dirty="0" smtClean="0"/>
              <a:t>Achievements of SAARC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46111" y="3376945"/>
            <a:ext cx="2495072" cy="12766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SAFTA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580871" y="3384060"/>
            <a:ext cx="2495072" cy="12766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SAARC Food Bank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515631" y="3384060"/>
            <a:ext cx="2495072" cy="12766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SAARC Development Fund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9450391" y="3376944"/>
            <a:ext cx="2495072" cy="12766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South Asian University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13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SAARC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933379" y="1473987"/>
            <a:ext cx="4058486" cy="758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b="1" dirty="0" smtClean="0"/>
              <a:t>Reasons for Failure of SAARC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14484" y="2520776"/>
            <a:ext cx="1732718" cy="12766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Bilateral Conflicts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7047965" y="2520776"/>
            <a:ext cx="1887800" cy="12766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Security Element of South Asia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111621" y="2482267"/>
            <a:ext cx="1689363" cy="12766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Indian Question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9453653" y="2520776"/>
            <a:ext cx="2495072" cy="12766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Economic/Social Conditions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646111" y="4072820"/>
            <a:ext cx="1582591" cy="7864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Political Lockdown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57839" y="5266344"/>
            <a:ext cx="1570863" cy="7864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Water Disputes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11621" y="4234788"/>
            <a:ext cx="1689363" cy="7864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Hegemonic aims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111621" y="5266345"/>
            <a:ext cx="1689363" cy="7864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Attempts to cripple SAARC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47183" y="4234788"/>
            <a:ext cx="1689363" cy="7864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03 Tiers of Security concerns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050834" y="4072821"/>
            <a:ext cx="1689363" cy="9484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Sir Lankan Economic Crisis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050834" y="5281423"/>
            <a:ext cx="1689363" cy="9419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Afghanistan Economic 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SAARC</a:t>
            </a:r>
            <a:endParaRPr lang="en-US" b="1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933379" y="1473987"/>
            <a:ext cx="4058486" cy="758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b="1" dirty="0" smtClean="0"/>
              <a:t>Recommendations for SAARC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686242" y="3063047"/>
            <a:ext cx="2495072" cy="12766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Political Solutions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621002" y="3070162"/>
            <a:ext cx="2495072" cy="12766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Economic Solutions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555762" y="3070162"/>
            <a:ext cx="2495072" cy="12766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Institutional Changes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686242" y="4483548"/>
            <a:ext cx="2616556" cy="19172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-Role of India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-Conflict Conciliation Groups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- Resolution of Bilateral Disputes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7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ASEAN (Association of South East Asian Nations )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319229" y="2837378"/>
            <a:ext cx="4058486" cy="758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b="1" smtClean="0"/>
              <a:t>Introduction </a:t>
            </a:r>
            <a:endParaRPr lang="en-US" b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319229" y="4580029"/>
            <a:ext cx="4058486" cy="758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b="1" dirty="0" smtClean="0"/>
              <a:t>Fundamental Principles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408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ASEAN (Association of South East Asian Nations )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319229" y="2837378"/>
            <a:ext cx="4058486" cy="758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b="1" dirty="0" smtClean="0"/>
              <a:t>Economic Integration </a:t>
            </a:r>
            <a:endParaRPr lang="en-US" b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03074" y="4200768"/>
            <a:ext cx="2631195" cy="758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b="1" dirty="0" smtClean="0"/>
              <a:t>Phase-I</a:t>
            </a:r>
            <a:endParaRPr lang="en-US" b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310966" y="4192271"/>
            <a:ext cx="2631195" cy="758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b="1" dirty="0" smtClean="0"/>
              <a:t>Phase-II</a:t>
            </a:r>
            <a:endParaRPr lang="en-US" b="1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318859" y="4200767"/>
            <a:ext cx="2631195" cy="7585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b="1" smtClean="0"/>
              <a:t>Phase-III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073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381</TotalTime>
  <Words>284</Words>
  <Application>Microsoft Office PowerPoint</Application>
  <PresentationFormat>Widescreen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SAARC + SCO</vt:lpstr>
      <vt:lpstr>PowerPoint Presentation</vt:lpstr>
      <vt:lpstr>SAARC (South Asian Association for Regional Cooperation)</vt:lpstr>
      <vt:lpstr>SAARC</vt:lpstr>
      <vt:lpstr>SAARC</vt:lpstr>
      <vt:lpstr>SAARC</vt:lpstr>
      <vt:lpstr>SAARC</vt:lpstr>
      <vt:lpstr>ASEAN (Association of South East Asian Nations )</vt:lpstr>
      <vt:lpstr>ASEAN (Association of South East Asian Nations )</vt:lpstr>
      <vt:lpstr>ASEAN</vt:lpstr>
      <vt:lpstr>PowerPoint Presentation</vt:lpstr>
      <vt:lpstr>ASEAN</vt:lpstr>
      <vt:lpstr>SCO (Shanghai Cooperation Organization)</vt:lpstr>
      <vt:lpstr>SCO</vt:lpstr>
      <vt:lpstr>SCO</vt:lpstr>
      <vt:lpstr>SCO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ASEAN + SAARC + SCO</dc:title>
  <dc:creator>Shahroze</dc:creator>
  <cp:lastModifiedBy>Shawaiz</cp:lastModifiedBy>
  <cp:revision>64</cp:revision>
  <dcterms:created xsi:type="dcterms:W3CDTF">2021-07-04T18:08:57Z</dcterms:created>
  <dcterms:modified xsi:type="dcterms:W3CDTF">2022-09-04T05:27:59Z</dcterms:modified>
</cp:coreProperties>
</file>