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theme/theme7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  <p:sldMasterId id="2147484032" r:id="rId32"/>
    <p:sldMasterId id="2147484044" r:id="rId33"/>
    <p:sldMasterId id="2147484056" r:id="rId34"/>
    <p:sldMasterId id="2147484068" r:id="rId35"/>
    <p:sldMasterId id="2147484080" r:id="rId36"/>
    <p:sldMasterId id="2147484092" r:id="rId37"/>
    <p:sldMasterId id="2147484104" r:id="rId38"/>
    <p:sldMasterId id="2147484116" r:id="rId39"/>
    <p:sldMasterId id="2147484128" r:id="rId40"/>
    <p:sldMasterId id="2147484140" r:id="rId41"/>
    <p:sldMasterId id="2147484152" r:id="rId42"/>
    <p:sldMasterId id="2147484164" r:id="rId43"/>
    <p:sldMasterId id="2147484176" r:id="rId44"/>
    <p:sldMasterId id="2147484188" r:id="rId45"/>
    <p:sldMasterId id="2147484200" r:id="rId46"/>
    <p:sldMasterId id="2147484212" r:id="rId47"/>
    <p:sldMasterId id="2147484224" r:id="rId48"/>
    <p:sldMasterId id="2147484236" r:id="rId49"/>
    <p:sldMasterId id="2147484248" r:id="rId50"/>
    <p:sldMasterId id="2147484260" r:id="rId51"/>
    <p:sldMasterId id="2147484272" r:id="rId52"/>
    <p:sldMasterId id="2147484284" r:id="rId53"/>
    <p:sldMasterId id="2147484296" r:id="rId54"/>
    <p:sldMasterId id="2147484308" r:id="rId55"/>
    <p:sldMasterId id="2147484320" r:id="rId56"/>
    <p:sldMasterId id="2147484332" r:id="rId57"/>
    <p:sldMasterId id="2147484344" r:id="rId58"/>
    <p:sldMasterId id="2147484356" r:id="rId59"/>
    <p:sldMasterId id="2147484368" r:id="rId60"/>
    <p:sldMasterId id="2147484380" r:id="rId61"/>
    <p:sldMasterId id="2147484392" r:id="rId62"/>
    <p:sldMasterId id="2147484404" r:id="rId63"/>
    <p:sldMasterId id="2147484488" r:id="rId64"/>
    <p:sldMasterId id="2147484500" r:id="rId65"/>
    <p:sldMasterId id="2147484512" r:id="rId66"/>
    <p:sldMasterId id="2147484524" r:id="rId67"/>
    <p:sldMasterId id="2147484536" r:id="rId68"/>
    <p:sldMasterId id="2147484548" r:id="rId69"/>
    <p:sldMasterId id="2147484560" r:id="rId70"/>
    <p:sldMasterId id="2147484572" r:id="rId71"/>
    <p:sldMasterId id="2147484584" r:id="rId72"/>
    <p:sldMasterId id="2147484596" r:id="rId73"/>
  </p:sldMasterIdLst>
  <p:notesMasterIdLst>
    <p:notesMasterId r:id="rId150"/>
  </p:notesMasterIdLst>
  <p:sldIdLst>
    <p:sldId id="256" r:id="rId74"/>
    <p:sldId id="257" r:id="rId75"/>
    <p:sldId id="258" r:id="rId76"/>
    <p:sldId id="260" r:id="rId77"/>
    <p:sldId id="261" r:id="rId78"/>
    <p:sldId id="262" r:id="rId79"/>
    <p:sldId id="263" r:id="rId80"/>
    <p:sldId id="264" r:id="rId81"/>
    <p:sldId id="265" r:id="rId82"/>
    <p:sldId id="266" r:id="rId83"/>
    <p:sldId id="267" r:id="rId84"/>
    <p:sldId id="268" r:id="rId85"/>
    <p:sldId id="269" r:id="rId86"/>
    <p:sldId id="270" r:id="rId87"/>
    <p:sldId id="271" r:id="rId88"/>
    <p:sldId id="272" r:id="rId89"/>
    <p:sldId id="273" r:id="rId90"/>
    <p:sldId id="274" r:id="rId91"/>
    <p:sldId id="275" r:id="rId92"/>
    <p:sldId id="276" r:id="rId93"/>
    <p:sldId id="277" r:id="rId94"/>
    <p:sldId id="278" r:id="rId95"/>
    <p:sldId id="279" r:id="rId96"/>
    <p:sldId id="280" r:id="rId97"/>
    <p:sldId id="281" r:id="rId98"/>
    <p:sldId id="282" r:id="rId99"/>
    <p:sldId id="283" r:id="rId100"/>
    <p:sldId id="284" r:id="rId101"/>
    <p:sldId id="285" r:id="rId102"/>
    <p:sldId id="286" r:id="rId103"/>
    <p:sldId id="287" r:id="rId104"/>
    <p:sldId id="288" r:id="rId105"/>
    <p:sldId id="289" r:id="rId106"/>
    <p:sldId id="290" r:id="rId107"/>
    <p:sldId id="291" r:id="rId108"/>
    <p:sldId id="292" r:id="rId109"/>
    <p:sldId id="294" r:id="rId110"/>
    <p:sldId id="293" r:id="rId111"/>
    <p:sldId id="295" r:id="rId112"/>
    <p:sldId id="296" r:id="rId113"/>
    <p:sldId id="297" r:id="rId114"/>
    <p:sldId id="298" r:id="rId115"/>
    <p:sldId id="300" r:id="rId116"/>
    <p:sldId id="301" r:id="rId117"/>
    <p:sldId id="299" r:id="rId118"/>
    <p:sldId id="303" r:id="rId119"/>
    <p:sldId id="302" r:id="rId120"/>
    <p:sldId id="304" r:id="rId121"/>
    <p:sldId id="305" r:id="rId122"/>
    <p:sldId id="306" r:id="rId123"/>
    <p:sldId id="307" r:id="rId124"/>
    <p:sldId id="308" r:id="rId125"/>
    <p:sldId id="309" r:id="rId126"/>
    <p:sldId id="310" r:id="rId127"/>
    <p:sldId id="311" r:id="rId128"/>
    <p:sldId id="312" r:id="rId129"/>
    <p:sldId id="313" r:id="rId130"/>
    <p:sldId id="315" r:id="rId131"/>
    <p:sldId id="314" r:id="rId132"/>
    <p:sldId id="316" r:id="rId133"/>
    <p:sldId id="317" r:id="rId134"/>
    <p:sldId id="318" r:id="rId135"/>
    <p:sldId id="319" r:id="rId136"/>
    <p:sldId id="320" r:id="rId137"/>
    <p:sldId id="321" r:id="rId138"/>
    <p:sldId id="322" r:id="rId139"/>
    <p:sldId id="329" r:id="rId140"/>
    <p:sldId id="330" r:id="rId141"/>
    <p:sldId id="331" r:id="rId142"/>
    <p:sldId id="332" r:id="rId143"/>
    <p:sldId id="333" r:id="rId144"/>
    <p:sldId id="334" r:id="rId145"/>
    <p:sldId id="335" r:id="rId146"/>
    <p:sldId id="336" r:id="rId147"/>
    <p:sldId id="337" r:id="rId148"/>
    <p:sldId id="338" r:id="rId1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4660"/>
  </p:normalViewPr>
  <p:slideViewPr>
    <p:cSldViewPr snapToGrid="0">
      <p:cViewPr varScale="1">
        <p:scale>
          <a:sx n="95" d="100"/>
          <a:sy n="95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4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11.xml"/><Relationship Id="rId89" Type="http://schemas.openxmlformats.org/officeDocument/2006/relationships/slide" Target="slides/slide16.xml"/><Relationship Id="rId112" Type="http://schemas.openxmlformats.org/officeDocument/2006/relationships/slide" Target="slides/slide39.xml"/><Relationship Id="rId133" Type="http://schemas.openxmlformats.org/officeDocument/2006/relationships/slide" Target="slides/slide60.xml"/><Relationship Id="rId138" Type="http://schemas.openxmlformats.org/officeDocument/2006/relationships/slide" Target="slides/slide65.xml"/><Relationship Id="rId15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3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.xml"/><Relationship Id="rId79" Type="http://schemas.openxmlformats.org/officeDocument/2006/relationships/slide" Target="slides/slide6.xml"/><Relationship Id="rId102" Type="http://schemas.openxmlformats.org/officeDocument/2006/relationships/slide" Target="slides/slide29.xml"/><Relationship Id="rId123" Type="http://schemas.openxmlformats.org/officeDocument/2006/relationships/slide" Target="slides/slide50.xml"/><Relationship Id="rId128" Type="http://schemas.openxmlformats.org/officeDocument/2006/relationships/slide" Target="slides/slide55.xml"/><Relationship Id="rId144" Type="http://schemas.openxmlformats.org/officeDocument/2006/relationships/slide" Target="slides/slide71.xml"/><Relationship Id="rId149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7.xml"/><Relationship Id="rId95" Type="http://schemas.openxmlformats.org/officeDocument/2006/relationships/slide" Target="slides/slide2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0.xml"/><Relationship Id="rId118" Type="http://schemas.openxmlformats.org/officeDocument/2006/relationships/slide" Target="slides/slide45.xml"/><Relationship Id="rId134" Type="http://schemas.openxmlformats.org/officeDocument/2006/relationships/slide" Target="slides/slide61.xml"/><Relationship Id="rId139" Type="http://schemas.openxmlformats.org/officeDocument/2006/relationships/slide" Target="slides/slide66.xml"/><Relationship Id="rId80" Type="http://schemas.openxmlformats.org/officeDocument/2006/relationships/slide" Target="slides/slide7.xml"/><Relationship Id="rId85" Type="http://schemas.openxmlformats.org/officeDocument/2006/relationships/slide" Target="slides/slide12.xml"/><Relationship Id="rId150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30.xml"/><Relationship Id="rId108" Type="http://schemas.openxmlformats.org/officeDocument/2006/relationships/slide" Target="slides/slide35.xml"/><Relationship Id="rId116" Type="http://schemas.openxmlformats.org/officeDocument/2006/relationships/slide" Target="slides/slide43.xml"/><Relationship Id="rId124" Type="http://schemas.openxmlformats.org/officeDocument/2006/relationships/slide" Target="slides/slide51.xml"/><Relationship Id="rId129" Type="http://schemas.openxmlformats.org/officeDocument/2006/relationships/slide" Target="slides/slide56.xml"/><Relationship Id="rId137" Type="http://schemas.openxmlformats.org/officeDocument/2006/relationships/slide" Target="slides/slide6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2.xml"/><Relationship Id="rId83" Type="http://schemas.openxmlformats.org/officeDocument/2006/relationships/slide" Target="slides/slide10.xml"/><Relationship Id="rId88" Type="http://schemas.openxmlformats.org/officeDocument/2006/relationships/slide" Target="slides/slide15.xml"/><Relationship Id="rId91" Type="http://schemas.openxmlformats.org/officeDocument/2006/relationships/slide" Target="slides/slide18.xml"/><Relationship Id="rId96" Type="http://schemas.openxmlformats.org/officeDocument/2006/relationships/slide" Target="slides/slide23.xml"/><Relationship Id="rId111" Type="http://schemas.openxmlformats.org/officeDocument/2006/relationships/slide" Target="slides/slide38.xml"/><Relationship Id="rId132" Type="http://schemas.openxmlformats.org/officeDocument/2006/relationships/slide" Target="slides/slide59.xml"/><Relationship Id="rId140" Type="http://schemas.openxmlformats.org/officeDocument/2006/relationships/slide" Target="slides/slide67.xml"/><Relationship Id="rId145" Type="http://schemas.openxmlformats.org/officeDocument/2006/relationships/slide" Target="slides/slide72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3.xml"/><Relationship Id="rId114" Type="http://schemas.openxmlformats.org/officeDocument/2006/relationships/slide" Target="slides/slide41.xml"/><Relationship Id="rId119" Type="http://schemas.openxmlformats.org/officeDocument/2006/relationships/slide" Target="slides/slide46.xml"/><Relationship Id="rId127" Type="http://schemas.openxmlformats.org/officeDocument/2006/relationships/slide" Target="slides/slide5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5.xml"/><Relationship Id="rId81" Type="http://schemas.openxmlformats.org/officeDocument/2006/relationships/slide" Target="slides/slide8.xml"/><Relationship Id="rId86" Type="http://schemas.openxmlformats.org/officeDocument/2006/relationships/slide" Target="slides/slide13.xml"/><Relationship Id="rId94" Type="http://schemas.openxmlformats.org/officeDocument/2006/relationships/slide" Target="slides/slide21.xml"/><Relationship Id="rId99" Type="http://schemas.openxmlformats.org/officeDocument/2006/relationships/slide" Target="slides/slide26.xml"/><Relationship Id="rId101" Type="http://schemas.openxmlformats.org/officeDocument/2006/relationships/slide" Target="slides/slide28.xml"/><Relationship Id="rId122" Type="http://schemas.openxmlformats.org/officeDocument/2006/relationships/slide" Target="slides/slide49.xml"/><Relationship Id="rId130" Type="http://schemas.openxmlformats.org/officeDocument/2006/relationships/slide" Target="slides/slide57.xml"/><Relationship Id="rId135" Type="http://schemas.openxmlformats.org/officeDocument/2006/relationships/slide" Target="slides/slide62.xml"/><Relationship Id="rId143" Type="http://schemas.openxmlformats.org/officeDocument/2006/relationships/slide" Target="slides/slide70.xml"/><Relationship Id="rId148" Type="http://schemas.openxmlformats.org/officeDocument/2006/relationships/slide" Target="slides/slide75.xml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3.xml"/><Relationship Id="rId97" Type="http://schemas.openxmlformats.org/officeDocument/2006/relationships/slide" Target="slides/slide24.xml"/><Relationship Id="rId104" Type="http://schemas.openxmlformats.org/officeDocument/2006/relationships/slide" Target="slides/slide31.xml"/><Relationship Id="rId120" Type="http://schemas.openxmlformats.org/officeDocument/2006/relationships/slide" Target="slides/slide47.xml"/><Relationship Id="rId125" Type="http://schemas.openxmlformats.org/officeDocument/2006/relationships/slide" Target="slides/slide52.xml"/><Relationship Id="rId141" Type="http://schemas.openxmlformats.org/officeDocument/2006/relationships/slide" Target="slides/slide68.xml"/><Relationship Id="rId146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4.xml"/><Relationship Id="rId110" Type="http://schemas.openxmlformats.org/officeDocument/2006/relationships/slide" Target="slides/slide37.xml"/><Relationship Id="rId115" Type="http://schemas.openxmlformats.org/officeDocument/2006/relationships/slide" Target="slides/slide42.xml"/><Relationship Id="rId131" Type="http://schemas.openxmlformats.org/officeDocument/2006/relationships/slide" Target="slides/slide58.xml"/><Relationship Id="rId136" Type="http://schemas.openxmlformats.org/officeDocument/2006/relationships/slide" Target="slides/slide63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9.xml"/><Relationship Id="rId15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4.xml"/><Relationship Id="rId100" Type="http://schemas.openxmlformats.org/officeDocument/2006/relationships/slide" Target="slides/slide27.xml"/><Relationship Id="rId105" Type="http://schemas.openxmlformats.org/officeDocument/2006/relationships/slide" Target="slides/slide32.xml"/><Relationship Id="rId126" Type="http://schemas.openxmlformats.org/officeDocument/2006/relationships/slide" Target="slides/slide53.xml"/><Relationship Id="rId147" Type="http://schemas.openxmlformats.org/officeDocument/2006/relationships/slide" Target="slides/slide7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20.xml"/><Relationship Id="rId98" Type="http://schemas.openxmlformats.org/officeDocument/2006/relationships/slide" Target="slides/slide25.xml"/><Relationship Id="rId121" Type="http://schemas.openxmlformats.org/officeDocument/2006/relationships/slide" Target="slides/slide48.xml"/><Relationship Id="rId142" Type="http://schemas.openxmlformats.org/officeDocument/2006/relationships/slide" Target="slides/slide69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71549-2BC1-41FC-B568-2C586C5314AD}" type="doc">
      <dgm:prSet loTypeId="urn:microsoft.com/office/officeart/2005/8/layout/hList1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61348D9-B6EA-4392-B75A-7A5A70803C15}">
      <dgm:prSet phldrT="[Text]"/>
      <dgm:spPr/>
      <dgm:t>
        <a:bodyPr/>
        <a:lstStyle/>
        <a:p>
          <a:r>
            <a:rPr lang="en-US" dirty="0" smtClean="0"/>
            <a:t>Decline of Commerce</a:t>
          </a:r>
          <a:endParaRPr lang="en-US" dirty="0"/>
        </a:p>
      </dgm:t>
    </dgm:pt>
    <dgm:pt modelId="{5B05ADAA-3937-4248-86C1-A11AA9AAC280}" type="parTrans" cxnId="{0D734AD9-B05A-4EC1-BBF6-0AEECF49E297}">
      <dgm:prSet/>
      <dgm:spPr/>
      <dgm:t>
        <a:bodyPr/>
        <a:lstStyle/>
        <a:p>
          <a:endParaRPr lang="en-US"/>
        </a:p>
      </dgm:t>
    </dgm:pt>
    <dgm:pt modelId="{B4DC11BA-2F6F-4E73-8939-14F05D12EF75}" type="sibTrans" cxnId="{0D734AD9-B05A-4EC1-BBF6-0AEECF49E297}">
      <dgm:prSet/>
      <dgm:spPr/>
      <dgm:t>
        <a:bodyPr/>
        <a:lstStyle/>
        <a:p>
          <a:endParaRPr lang="en-US"/>
        </a:p>
      </dgm:t>
    </dgm:pt>
    <dgm:pt modelId="{14E36441-715D-47E0-A1EF-ADC567C9A2B0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Imposition</a:t>
          </a:r>
          <a:r>
            <a:rPr lang="en-US" dirty="0" smtClean="0"/>
            <a:t> of heavy </a:t>
          </a:r>
          <a:r>
            <a:rPr lang="en-US" dirty="0" smtClean="0">
              <a:solidFill>
                <a:srgbClr val="FF0000"/>
              </a:solidFill>
            </a:rPr>
            <a:t>taxes</a:t>
          </a:r>
          <a:r>
            <a:rPr lang="en-US" dirty="0" smtClean="0"/>
            <a:t> by British on American Ships</a:t>
          </a:r>
          <a:endParaRPr lang="en-US" dirty="0"/>
        </a:p>
      </dgm:t>
    </dgm:pt>
    <dgm:pt modelId="{923CB158-2C59-454C-928C-B2E3B7F4A968}" type="parTrans" cxnId="{FC302CD6-24F7-4CAF-85B5-74E993A28A25}">
      <dgm:prSet/>
      <dgm:spPr/>
      <dgm:t>
        <a:bodyPr/>
        <a:lstStyle/>
        <a:p>
          <a:endParaRPr lang="en-US"/>
        </a:p>
      </dgm:t>
    </dgm:pt>
    <dgm:pt modelId="{90E346C9-77FA-4E8B-9636-046B245BDDBA}" type="sibTrans" cxnId="{FC302CD6-24F7-4CAF-85B5-74E993A28A25}">
      <dgm:prSet/>
      <dgm:spPr/>
      <dgm:t>
        <a:bodyPr/>
        <a:lstStyle/>
        <a:p>
          <a:endParaRPr lang="en-US"/>
        </a:p>
      </dgm:t>
    </dgm:pt>
    <dgm:pt modelId="{AE043421-7A57-4330-BD5C-2B66DA31C28B}">
      <dgm:prSet phldrT="[Text]"/>
      <dgm:spPr/>
      <dgm:t>
        <a:bodyPr/>
        <a:lstStyle/>
        <a:p>
          <a:r>
            <a:rPr lang="en-US" dirty="0" smtClean="0"/>
            <a:t>All the struggles of congress went fruitless</a:t>
          </a:r>
          <a:endParaRPr lang="en-US" dirty="0"/>
        </a:p>
      </dgm:t>
    </dgm:pt>
    <dgm:pt modelId="{326C1F61-8FCB-4322-945B-437EA89FC238}" type="parTrans" cxnId="{EDC02EAE-B83B-4160-8944-93ADE6732CEE}">
      <dgm:prSet/>
      <dgm:spPr/>
      <dgm:t>
        <a:bodyPr/>
        <a:lstStyle/>
        <a:p>
          <a:endParaRPr lang="en-US"/>
        </a:p>
      </dgm:t>
    </dgm:pt>
    <dgm:pt modelId="{7BBB32B7-4AED-416A-89C5-932A53D18D4B}" type="sibTrans" cxnId="{EDC02EAE-B83B-4160-8944-93ADE6732CEE}">
      <dgm:prSet/>
      <dgm:spPr/>
      <dgm:t>
        <a:bodyPr/>
        <a:lstStyle/>
        <a:p>
          <a:endParaRPr lang="en-US"/>
        </a:p>
      </dgm:t>
    </dgm:pt>
    <dgm:pt modelId="{2E178BB2-B899-4BE3-B9F2-3017B1CE0568}">
      <dgm:prSet phldrT="[Text]"/>
      <dgm:spPr/>
      <dgm:t>
        <a:bodyPr/>
        <a:lstStyle/>
        <a:p>
          <a:r>
            <a:rPr lang="en-US" dirty="0" smtClean="0"/>
            <a:t>National Debt</a:t>
          </a:r>
          <a:endParaRPr lang="en-US" dirty="0"/>
        </a:p>
      </dgm:t>
    </dgm:pt>
    <dgm:pt modelId="{B0D2BCE7-8B8A-4C90-8095-0B0C6808E40B}" type="parTrans" cxnId="{102D32BA-E3A6-4DEB-B8DF-5E5D94F68C8D}">
      <dgm:prSet/>
      <dgm:spPr/>
      <dgm:t>
        <a:bodyPr/>
        <a:lstStyle/>
        <a:p>
          <a:endParaRPr lang="en-US"/>
        </a:p>
      </dgm:t>
    </dgm:pt>
    <dgm:pt modelId="{0C62FB68-7620-453C-9E75-5DF47BED8DE6}" type="sibTrans" cxnId="{102D32BA-E3A6-4DEB-B8DF-5E5D94F68C8D}">
      <dgm:prSet/>
      <dgm:spPr/>
      <dgm:t>
        <a:bodyPr/>
        <a:lstStyle/>
        <a:p>
          <a:endParaRPr lang="en-US"/>
        </a:p>
      </dgm:t>
    </dgm:pt>
    <dgm:pt modelId="{9B55E14E-76C9-47A2-83CA-D482D7E1B4A9}">
      <dgm:prSet phldrT="[Text]"/>
      <dgm:spPr/>
      <dgm:t>
        <a:bodyPr/>
        <a:lstStyle/>
        <a:p>
          <a:r>
            <a:rPr lang="en-US" dirty="0" smtClean="0"/>
            <a:t>Higher debts due to non payment of interest taken from foreign</a:t>
          </a:r>
          <a:endParaRPr lang="en-US" dirty="0"/>
        </a:p>
      </dgm:t>
    </dgm:pt>
    <dgm:pt modelId="{79C3C138-9F9E-4564-A483-D0B19A42830A}" type="parTrans" cxnId="{88BD3D8D-A4B2-4ECC-8540-BCE85D339629}">
      <dgm:prSet/>
      <dgm:spPr/>
      <dgm:t>
        <a:bodyPr/>
        <a:lstStyle/>
        <a:p>
          <a:endParaRPr lang="en-US"/>
        </a:p>
      </dgm:t>
    </dgm:pt>
    <dgm:pt modelId="{AEC18A36-7589-46B6-8E9D-AFEDCB6E70CB}" type="sibTrans" cxnId="{88BD3D8D-A4B2-4ECC-8540-BCE85D339629}">
      <dgm:prSet/>
      <dgm:spPr/>
      <dgm:t>
        <a:bodyPr/>
        <a:lstStyle/>
        <a:p>
          <a:endParaRPr lang="en-US"/>
        </a:p>
      </dgm:t>
    </dgm:pt>
    <dgm:pt modelId="{34A1CA20-A6A3-4BBF-9934-7415A1A89770}">
      <dgm:prSet phldrT="[Text]"/>
      <dgm:spPr/>
      <dgm:t>
        <a:bodyPr/>
        <a:lstStyle/>
        <a:p>
          <a:r>
            <a:rPr lang="en-US" dirty="0" smtClean="0"/>
            <a:t>Congress tried to solve the problem by selling the cheap land in Western region &amp; raising revenue by export/import</a:t>
          </a:r>
          <a:endParaRPr lang="en-US" dirty="0"/>
        </a:p>
      </dgm:t>
    </dgm:pt>
    <dgm:pt modelId="{8BBAA161-9439-45C0-8D52-873979C048EA}" type="parTrans" cxnId="{DACC8818-E9BA-482B-B894-7576EAB66D6B}">
      <dgm:prSet/>
      <dgm:spPr/>
      <dgm:t>
        <a:bodyPr/>
        <a:lstStyle/>
        <a:p>
          <a:endParaRPr lang="en-US"/>
        </a:p>
      </dgm:t>
    </dgm:pt>
    <dgm:pt modelId="{7BA37D5C-5B7C-41E9-8481-9AA858F87180}" type="sibTrans" cxnId="{DACC8818-E9BA-482B-B894-7576EAB66D6B}">
      <dgm:prSet/>
      <dgm:spPr/>
      <dgm:t>
        <a:bodyPr/>
        <a:lstStyle/>
        <a:p>
          <a:endParaRPr lang="en-US"/>
        </a:p>
      </dgm:t>
    </dgm:pt>
    <dgm:pt modelId="{D1D3FF48-60BD-4206-8697-8F0BACBE28A5}">
      <dgm:prSet phldrT="[Text]"/>
      <dgm:spPr/>
      <dgm:t>
        <a:bodyPr/>
        <a:lstStyle/>
        <a:p>
          <a:r>
            <a:rPr lang="en-US" dirty="0" smtClean="0"/>
            <a:t>Absence of satisfactory system of currency</a:t>
          </a:r>
          <a:endParaRPr lang="en-US" dirty="0"/>
        </a:p>
      </dgm:t>
    </dgm:pt>
    <dgm:pt modelId="{FE58B930-350E-4167-9FCE-8B1FC0421DE0}" type="parTrans" cxnId="{28496AA8-755E-4DC6-AF76-7A52122174DF}">
      <dgm:prSet/>
      <dgm:spPr/>
      <dgm:t>
        <a:bodyPr/>
        <a:lstStyle/>
        <a:p>
          <a:endParaRPr lang="en-US"/>
        </a:p>
      </dgm:t>
    </dgm:pt>
    <dgm:pt modelId="{F6678A17-27F9-4742-82C4-5B3E5FF94C92}" type="sibTrans" cxnId="{28496AA8-755E-4DC6-AF76-7A52122174DF}">
      <dgm:prSet/>
      <dgm:spPr/>
      <dgm:t>
        <a:bodyPr/>
        <a:lstStyle/>
        <a:p>
          <a:endParaRPr lang="en-US"/>
        </a:p>
      </dgm:t>
    </dgm:pt>
    <dgm:pt modelId="{98D0CC65-0085-4D0E-8F0C-20843A1C0345}">
      <dgm:prSet phldrT="[Text]"/>
      <dgm:spPr/>
      <dgm:t>
        <a:bodyPr/>
        <a:lstStyle/>
        <a:p>
          <a:r>
            <a:rPr lang="en-US" dirty="0" smtClean="0"/>
            <a:t>There was no common currency</a:t>
          </a:r>
          <a:endParaRPr lang="en-US" dirty="0"/>
        </a:p>
      </dgm:t>
    </dgm:pt>
    <dgm:pt modelId="{0668A2F9-CA47-4E9A-9E11-FD0D304F5660}" type="parTrans" cxnId="{D43FB6DF-D4EB-4B6D-8B20-2D9540028D38}">
      <dgm:prSet/>
      <dgm:spPr/>
      <dgm:t>
        <a:bodyPr/>
        <a:lstStyle/>
        <a:p>
          <a:endParaRPr lang="en-US"/>
        </a:p>
      </dgm:t>
    </dgm:pt>
    <dgm:pt modelId="{A39456F9-7337-4BEE-AF94-C9980EAC7765}" type="sibTrans" cxnId="{D43FB6DF-D4EB-4B6D-8B20-2D9540028D38}">
      <dgm:prSet/>
      <dgm:spPr/>
      <dgm:t>
        <a:bodyPr/>
        <a:lstStyle/>
        <a:p>
          <a:endParaRPr lang="en-US"/>
        </a:p>
      </dgm:t>
    </dgm:pt>
    <dgm:pt modelId="{524C66C5-AF52-46B2-B8B8-4F407E6C1B82}">
      <dgm:prSet phldrT="[Text]"/>
      <dgm:spPr/>
      <dgm:t>
        <a:bodyPr/>
        <a:lstStyle/>
        <a:p>
          <a:r>
            <a:rPr lang="en-US" dirty="0" smtClean="0"/>
            <a:t>National Bank establishment was resisted by the people and merchants</a:t>
          </a:r>
          <a:endParaRPr lang="en-US" dirty="0"/>
        </a:p>
      </dgm:t>
    </dgm:pt>
    <dgm:pt modelId="{BCEA3BB3-EB1A-49B6-A543-17FAB23262ED}" type="parTrans" cxnId="{4654559C-C1BD-477E-8B1B-B71254BB0B12}">
      <dgm:prSet/>
      <dgm:spPr/>
      <dgm:t>
        <a:bodyPr/>
        <a:lstStyle/>
        <a:p>
          <a:endParaRPr lang="en-US"/>
        </a:p>
      </dgm:t>
    </dgm:pt>
    <dgm:pt modelId="{36C41464-DFB7-4D7A-B772-E7AFFAB79ABB}" type="sibTrans" cxnId="{4654559C-C1BD-477E-8B1B-B71254BB0B12}">
      <dgm:prSet/>
      <dgm:spPr/>
      <dgm:t>
        <a:bodyPr/>
        <a:lstStyle/>
        <a:p>
          <a:endParaRPr lang="en-US"/>
        </a:p>
      </dgm:t>
    </dgm:pt>
    <dgm:pt modelId="{1C2B853B-4B0A-43B6-A13D-B0967EFF4C04}">
      <dgm:prSet phldrT="[Text]"/>
      <dgm:spPr/>
      <dgm:t>
        <a:bodyPr/>
        <a:lstStyle/>
        <a:p>
          <a:r>
            <a:rPr lang="en-US" dirty="0" smtClean="0"/>
            <a:t>Later on economic trade relation with Baltic areas recovered the set back</a:t>
          </a:r>
          <a:endParaRPr lang="en-US" dirty="0"/>
        </a:p>
      </dgm:t>
    </dgm:pt>
    <dgm:pt modelId="{2CE8ECE2-1924-4CEB-AE30-8E401E392D94}" type="parTrans" cxnId="{44467794-DD5F-42D5-9C10-DE0EA7CD0A07}">
      <dgm:prSet/>
      <dgm:spPr/>
      <dgm:t>
        <a:bodyPr/>
        <a:lstStyle/>
        <a:p>
          <a:endParaRPr lang="en-US"/>
        </a:p>
      </dgm:t>
    </dgm:pt>
    <dgm:pt modelId="{0BE89C39-8BC2-4FB7-B067-9B55FAD8D571}" type="sibTrans" cxnId="{44467794-DD5F-42D5-9C10-DE0EA7CD0A07}">
      <dgm:prSet/>
      <dgm:spPr/>
      <dgm:t>
        <a:bodyPr/>
        <a:lstStyle/>
        <a:p>
          <a:endParaRPr lang="en-US"/>
        </a:p>
      </dgm:t>
    </dgm:pt>
    <dgm:pt modelId="{6A9A6AF0-0E9C-4378-9EAC-5372A5C6EF6C}">
      <dgm:prSet phldrT="[Text]"/>
      <dgm:spPr/>
      <dgm:t>
        <a:bodyPr/>
        <a:lstStyle/>
        <a:p>
          <a:r>
            <a:rPr lang="en-US" dirty="0" smtClean="0"/>
            <a:t>States were asked to fund but they couldn’t </a:t>
          </a:r>
          <a:endParaRPr lang="en-US" dirty="0"/>
        </a:p>
      </dgm:t>
    </dgm:pt>
    <dgm:pt modelId="{E3176CC9-7B83-48AF-A1C6-34A6EFF38A69}" type="parTrans" cxnId="{00D1790D-9E6E-4EC0-97BC-034E5B62011A}">
      <dgm:prSet/>
      <dgm:spPr/>
      <dgm:t>
        <a:bodyPr/>
        <a:lstStyle/>
        <a:p>
          <a:endParaRPr lang="en-US"/>
        </a:p>
      </dgm:t>
    </dgm:pt>
    <dgm:pt modelId="{1D9BA0E6-C5DE-494F-8931-C945517AD6FE}" type="sibTrans" cxnId="{00D1790D-9E6E-4EC0-97BC-034E5B62011A}">
      <dgm:prSet/>
      <dgm:spPr/>
      <dgm:t>
        <a:bodyPr/>
        <a:lstStyle/>
        <a:p>
          <a:endParaRPr lang="en-US"/>
        </a:p>
      </dgm:t>
    </dgm:pt>
    <dgm:pt modelId="{D6115A9B-98A8-455B-8990-739CDC7E0EA9}">
      <dgm:prSet phldrT="[Text]"/>
      <dgm:spPr/>
      <dgm:t>
        <a:bodyPr/>
        <a:lstStyle/>
        <a:p>
          <a:r>
            <a:rPr lang="en-US" dirty="0" smtClean="0"/>
            <a:t>Later on a bill was passed by congress for establishment of National Bank</a:t>
          </a:r>
          <a:endParaRPr lang="en-US" dirty="0"/>
        </a:p>
      </dgm:t>
    </dgm:pt>
    <dgm:pt modelId="{C66DEA3F-2BD2-4FE7-84E8-3371EAF134AE}" type="parTrans" cxnId="{C4642E07-B511-4B82-9CD3-27B2176A3938}">
      <dgm:prSet/>
      <dgm:spPr/>
      <dgm:t>
        <a:bodyPr/>
        <a:lstStyle/>
        <a:p>
          <a:endParaRPr lang="en-US"/>
        </a:p>
      </dgm:t>
    </dgm:pt>
    <dgm:pt modelId="{16AF0CA9-2037-414F-9E00-68229E75A6EC}" type="sibTrans" cxnId="{C4642E07-B511-4B82-9CD3-27B2176A3938}">
      <dgm:prSet/>
      <dgm:spPr/>
      <dgm:t>
        <a:bodyPr/>
        <a:lstStyle/>
        <a:p>
          <a:endParaRPr lang="en-US"/>
        </a:p>
      </dgm:t>
    </dgm:pt>
    <dgm:pt modelId="{7DF40825-16FE-4E0C-A3E7-BED2E74754ED}">
      <dgm:prSet phldrT="[Text]"/>
      <dgm:spPr/>
      <dgm:t>
        <a:bodyPr/>
        <a:lstStyle/>
        <a:p>
          <a:r>
            <a:rPr lang="en-US" dirty="0" smtClean="0"/>
            <a:t>Mint Act: To establish a mint at Philadelphia for minting Silver/Gold coins</a:t>
          </a:r>
          <a:endParaRPr lang="en-US" dirty="0"/>
        </a:p>
      </dgm:t>
    </dgm:pt>
    <dgm:pt modelId="{9E4D29DB-65AF-4999-8900-84B0CFDD5CC6}" type="parTrans" cxnId="{236B6154-7AF8-4093-A287-D45DF47B0B62}">
      <dgm:prSet/>
      <dgm:spPr/>
      <dgm:t>
        <a:bodyPr/>
        <a:lstStyle/>
        <a:p>
          <a:endParaRPr lang="en-US"/>
        </a:p>
      </dgm:t>
    </dgm:pt>
    <dgm:pt modelId="{C19389A3-8827-439D-A098-AC1C9A6E0CAA}" type="sibTrans" cxnId="{236B6154-7AF8-4093-A287-D45DF47B0B62}">
      <dgm:prSet/>
      <dgm:spPr/>
      <dgm:t>
        <a:bodyPr/>
        <a:lstStyle/>
        <a:p>
          <a:endParaRPr lang="en-US"/>
        </a:p>
      </dgm:t>
    </dgm:pt>
    <dgm:pt modelId="{5B62F71F-BCE0-4EFA-BE06-9C6A6DEE0D76}" type="pres">
      <dgm:prSet presAssocID="{B6C71549-2BC1-41FC-B568-2C586C5314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777933-21E7-488D-9A8A-A51210CC12B9}" type="pres">
      <dgm:prSet presAssocID="{761348D9-B6EA-4392-B75A-7A5A70803C15}" presName="composite" presStyleCnt="0"/>
      <dgm:spPr/>
    </dgm:pt>
    <dgm:pt modelId="{C42BECAD-B183-4ECC-B7BF-0744CCFAF669}" type="pres">
      <dgm:prSet presAssocID="{761348D9-B6EA-4392-B75A-7A5A70803C1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EFC5E-841C-42A3-AABD-492954586544}" type="pres">
      <dgm:prSet presAssocID="{761348D9-B6EA-4392-B75A-7A5A70803C1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9A2DB6-9C7F-49F0-B1BD-820260A3B891}" type="pres">
      <dgm:prSet presAssocID="{B4DC11BA-2F6F-4E73-8939-14F05D12EF75}" presName="space" presStyleCnt="0"/>
      <dgm:spPr/>
    </dgm:pt>
    <dgm:pt modelId="{128BB7DC-1BD4-4405-89BF-2538C60FF0F0}" type="pres">
      <dgm:prSet presAssocID="{2E178BB2-B899-4BE3-B9F2-3017B1CE0568}" presName="composite" presStyleCnt="0"/>
      <dgm:spPr/>
    </dgm:pt>
    <dgm:pt modelId="{42B40D72-314C-41FF-85E1-7D6A242B6B99}" type="pres">
      <dgm:prSet presAssocID="{2E178BB2-B899-4BE3-B9F2-3017B1CE056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825AE-A89C-452C-9ACE-21029ACD3215}" type="pres">
      <dgm:prSet presAssocID="{2E178BB2-B899-4BE3-B9F2-3017B1CE056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555BA-0C9B-410C-B040-923E9F0B056F}" type="pres">
      <dgm:prSet presAssocID="{0C62FB68-7620-453C-9E75-5DF47BED8DE6}" presName="space" presStyleCnt="0"/>
      <dgm:spPr/>
    </dgm:pt>
    <dgm:pt modelId="{A6993A09-D396-4C48-85B8-5FC5310FCBB0}" type="pres">
      <dgm:prSet presAssocID="{D1D3FF48-60BD-4206-8697-8F0BACBE28A5}" presName="composite" presStyleCnt="0"/>
      <dgm:spPr/>
    </dgm:pt>
    <dgm:pt modelId="{08DB191D-5D83-4B93-9413-0CCF4216B6E2}" type="pres">
      <dgm:prSet presAssocID="{D1D3FF48-60BD-4206-8697-8F0BACBE28A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C2CB6-B5E4-4FB6-8B8A-B93E78EA0FEB}" type="pres">
      <dgm:prSet presAssocID="{D1D3FF48-60BD-4206-8697-8F0BACBE28A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364A85-A977-45F3-A9CC-9FF913EA6A4C}" type="presOf" srcId="{D6115A9B-98A8-455B-8990-739CDC7E0EA9}" destId="{C0AC2CB6-B5E4-4FB6-8B8A-B93E78EA0FEB}" srcOrd="0" destOrd="2" presId="urn:microsoft.com/office/officeart/2005/8/layout/hList1"/>
    <dgm:cxn modelId="{00D1790D-9E6E-4EC0-97BC-034E5B62011A}" srcId="{2E178BB2-B899-4BE3-B9F2-3017B1CE0568}" destId="{6A9A6AF0-0E9C-4378-9EAC-5372A5C6EF6C}" srcOrd="1" destOrd="0" parTransId="{E3176CC9-7B83-48AF-A1C6-34A6EFF38A69}" sibTransId="{1D9BA0E6-C5DE-494F-8931-C945517AD6FE}"/>
    <dgm:cxn modelId="{D43FB6DF-D4EB-4B6D-8B20-2D9540028D38}" srcId="{D1D3FF48-60BD-4206-8697-8F0BACBE28A5}" destId="{98D0CC65-0085-4D0E-8F0C-20843A1C0345}" srcOrd="0" destOrd="0" parTransId="{0668A2F9-CA47-4E9A-9E11-FD0D304F5660}" sibTransId="{A39456F9-7337-4BEE-AF94-C9980EAC7765}"/>
    <dgm:cxn modelId="{102D32BA-E3A6-4DEB-B8DF-5E5D94F68C8D}" srcId="{B6C71549-2BC1-41FC-B568-2C586C5314AD}" destId="{2E178BB2-B899-4BE3-B9F2-3017B1CE0568}" srcOrd="1" destOrd="0" parTransId="{B0D2BCE7-8B8A-4C90-8095-0B0C6808E40B}" sibTransId="{0C62FB68-7620-453C-9E75-5DF47BED8DE6}"/>
    <dgm:cxn modelId="{6082EF5E-E7A2-405E-9A8B-B54C8F252686}" type="presOf" srcId="{1C2B853B-4B0A-43B6-A13D-B0967EFF4C04}" destId="{FDDEFC5E-841C-42A3-AABD-492954586544}" srcOrd="0" destOrd="2" presId="urn:microsoft.com/office/officeart/2005/8/layout/hList1"/>
    <dgm:cxn modelId="{28496AA8-755E-4DC6-AF76-7A52122174DF}" srcId="{B6C71549-2BC1-41FC-B568-2C586C5314AD}" destId="{D1D3FF48-60BD-4206-8697-8F0BACBE28A5}" srcOrd="2" destOrd="0" parTransId="{FE58B930-350E-4167-9FCE-8B1FC0421DE0}" sibTransId="{F6678A17-27F9-4742-82C4-5B3E5FF94C92}"/>
    <dgm:cxn modelId="{0F063A63-BC05-473D-B7B1-D0A00B867395}" type="presOf" srcId="{524C66C5-AF52-46B2-B8B8-4F407E6C1B82}" destId="{C0AC2CB6-B5E4-4FB6-8B8A-B93E78EA0FEB}" srcOrd="0" destOrd="1" presId="urn:microsoft.com/office/officeart/2005/8/layout/hList1"/>
    <dgm:cxn modelId="{4654559C-C1BD-477E-8B1B-B71254BB0B12}" srcId="{D1D3FF48-60BD-4206-8697-8F0BACBE28A5}" destId="{524C66C5-AF52-46B2-B8B8-4F407E6C1B82}" srcOrd="1" destOrd="0" parTransId="{BCEA3BB3-EB1A-49B6-A543-17FAB23262ED}" sibTransId="{36C41464-DFB7-4D7A-B772-E7AFFAB79ABB}"/>
    <dgm:cxn modelId="{BF4B3A1F-0763-46C2-B86F-A116C12D6547}" type="presOf" srcId="{B6C71549-2BC1-41FC-B568-2C586C5314AD}" destId="{5B62F71F-BCE0-4EFA-BE06-9C6A6DEE0D76}" srcOrd="0" destOrd="0" presId="urn:microsoft.com/office/officeart/2005/8/layout/hList1"/>
    <dgm:cxn modelId="{FC302CD6-24F7-4CAF-85B5-74E993A28A25}" srcId="{761348D9-B6EA-4392-B75A-7A5A70803C15}" destId="{14E36441-715D-47E0-A1EF-ADC567C9A2B0}" srcOrd="0" destOrd="0" parTransId="{923CB158-2C59-454C-928C-B2E3B7F4A968}" sibTransId="{90E346C9-77FA-4E8B-9636-046B245BDDBA}"/>
    <dgm:cxn modelId="{DACC8818-E9BA-482B-B894-7576EAB66D6B}" srcId="{2E178BB2-B899-4BE3-B9F2-3017B1CE0568}" destId="{34A1CA20-A6A3-4BBF-9934-7415A1A89770}" srcOrd="2" destOrd="0" parTransId="{8BBAA161-9439-45C0-8D52-873979C048EA}" sibTransId="{7BA37D5C-5B7C-41E9-8481-9AA858F87180}"/>
    <dgm:cxn modelId="{31D2178E-B129-4C6A-AF5C-9AE8D2EC4237}" type="presOf" srcId="{AE043421-7A57-4330-BD5C-2B66DA31C28B}" destId="{FDDEFC5E-841C-42A3-AABD-492954586544}" srcOrd="0" destOrd="1" presId="urn:microsoft.com/office/officeart/2005/8/layout/hList1"/>
    <dgm:cxn modelId="{EDC02EAE-B83B-4160-8944-93ADE6732CEE}" srcId="{761348D9-B6EA-4392-B75A-7A5A70803C15}" destId="{AE043421-7A57-4330-BD5C-2B66DA31C28B}" srcOrd="1" destOrd="0" parTransId="{326C1F61-8FCB-4322-945B-437EA89FC238}" sibTransId="{7BBB32B7-4AED-416A-89C5-932A53D18D4B}"/>
    <dgm:cxn modelId="{A970C377-B1F8-4A8C-B68C-CEE15A1D4E22}" type="presOf" srcId="{34A1CA20-A6A3-4BBF-9934-7415A1A89770}" destId="{ED1825AE-A89C-452C-9ACE-21029ACD3215}" srcOrd="0" destOrd="2" presId="urn:microsoft.com/office/officeart/2005/8/layout/hList1"/>
    <dgm:cxn modelId="{8EDD43C8-FDAF-430B-AB60-B08353778D8A}" type="presOf" srcId="{D1D3FF48-60BD-4206-8697-8F0BACBE28A5}" destId="{08DB191D-5D83-4B93-9413-0CCF4216B6E2}" srcOrd="0" destOrd="0" presId="urn:microsoft.com/office/officeart/2005/8/layout/hList1"/>
    <dgm:cxn modelId="{46B80626-22AA-464D-8813-808D3904F7F4}" type="presOf" srcId="{761348D9-B6EA-4392-B75A-7A5A70803C15}" destId="{C42BECAD-B183-4ECC-B7BF-0744CCFAF669}" srcOrd="0" destOrd="0" presId="urn:microsoft.com/office/officeart/2005/8/layout/hList1"/>
    <dgm:cxn modelId="{96781970-5B1A-482A-A841-48B0E5C3D6F7}" type="presOf" srcId="{14E36441-715D-47E0-A1EF-ADC567C9A2B0}" destId="{FDDEFC5E-841C-42A3-AABD-492954586544}" srcOrd="0" destOrd="0" presId="urn:microsoft.com/office/officeart/2005/8/layout/hList1"/>
    <dgm:cxn modelId="{88BD3D8D-A4B2-4ECC-8540-BCE85D339629}" srcId="{2E178BB2-B899-4BE3-B9F2-3017B1CE0568}" destId="{9B55E14E-76C9-47A2-83CA-D482D7E1B4A9}" srcOrd="0" destOrd="0" parTransId="{79C3C138-9F9E-4564-A483-D0B19A42830A}" sibTransId="{AEC18A36-7589-46B6-8E9D-AFEDCB6E70CB}"/>
    <dgm:cxn modelId="{CEA56818-A488-4871-A529-B654FD28C47E}" type="presOf" srcId="{6A9A6AF0-0E9C-4378-9EAC-5372A5C6EF6C}" destId="{ED1825AE-A89C-452C-9ACE-21029ACD3215}" srcOrd="0" destOrd="1" presId="urn:microsoft.com/office/officeart/2005/8/layout/hList1"/>
    <dgm:cxn modelId="{805A91D5-02F0-43FE-A66D-A92C5E719958}" type="presOf" srcId="{9B55E14E-76C9-47A2-83CA-D482D7E1B4A9}" destId="{ED1825AE-A89C-452C-9ACE-21029ACD3215}" srcOrd="0" destOrd="0" presId="urn:microsoft.com/office/officeart/2005/8/layout/hList1"/>
    <dgm:cxn modelId="{610C04D2-62C9-4DDA-A2BA-9A119BBF560F}" type="presOf" srcId="{98D0CC65-0085-4D0E-8F0C-20843A1C0345}" destId="{C0AC2CB6-B5E4-4FB6-8B8A-B93E78EA0FEB}" srcOrd="0" destOrd="0" presId="urn:microsoft.com/office/officeart/2005/8/layout/hList1"/>
    <dgm:cxn modelId="{44467794-DD5F-42D5-9C10-DE0EA7CD0A07}" srcId="{761348D9-B6EA-4392-B75A-7A5A70803C15}" destId="{1C2B853B-4B0A-43B6-A13D-B0967EFF4C04}" srcOrd="2" destOrd="0" parTransId="{2CE8ECE2-1924-4CEB-AE30-8E401E392D94}" sibTransId="{0BE89C39-8BC2-4FB7-B067-9B55FAD8D571}"/>
    <dgm:cxn modelId="{CBE9977C-8062-4414-B6A9-ACB0EC052200}" type="presOf" srcId="{2E178BB2-B899-4BE3-B9F2-3017B1CE0568}" destId="{42B40D72-314C-41FF-85E1-7D6A242B6B99}" srcOrd="0" destOrd="0" presId="urn:microsoft.com/office/officeart/2005/8/layout/hList1"/>
    <dgm:cxn modelId="{1D3009DE-17E4-4C2A-B84D-06EBB00B3457}" type="presOf" srcId="{7DF40825-16FE-4E0C-A3E7-BED2E74754ED}" destId="{C0AC2CB6-B5E4-4FB6-8B8A-B93E78EA0FEB}" srcOrd="0" destOrd="3" presId="urn:microsoft.com/office/officeart/2005/8/layout/hList1"/>
    <dgm:cxn modelId="{C4642E07-B511-4B82-9CD3-27B2176A3938}" srcId="{D1D3FF48-60BD-4206-8697-8F0BACBE28A5}" destId="{D6115A9B-98A8-455B-8990-739CDC7E0EA9}" srcOrd="2" destOrd="0" parTransId="{C66DEA3F-2BD2-4FE7-84E8-3371EAF134AE}" sibTransId="{16AF0CA9-2037-414F-9E00-68229E75A6EC}"/>
    <dgm:cxn modelId="{236B6154-7AF8-4093-A287-D45DF47B0B62}" srcId="{D1D3FF48-60BD-4206-8697-8F0BACBE28A5}" destId="{7DF40825-16FE-4E0C-A3E7-BED2E74754ED}" srcOrd="3" destOrd="0" parTransId="{9E4D29DB-65AF-4999-8900-84B0CFDD5CC6}" sibTransId="{C19389A3-8827-439D-A098-AC1C9A6E0CAA}"/>
    <dgm:cxn modelId="{0D734AD9-B05A-4EC1-BBF6-0AEECF49E297}" srcId="{B6C71549-2BC1-41FC-B568-2C586C5314AD}" destId="{761348D9-B6EA-4392-B75A-7A5A70803C15}" srcOrd="0" destOrd="0" parTransId="{5B05ADAA-3937-4248-86C1-A11AA9AAC280}" sibTransId="{B4DC11BA-2F6F-4E73-8939-14F05D12EF75}"/>
    <dgm:cxn modelId="{560EE141-E481-4459-961C-7B96654028B7}" type="presParOf" srcId="{5B62F71F-BCE0-4EFA-BE06-9C6A6DEE0D76}" destId="{68777933-21E7-488D-9A8A-A51210CC12B9}" srcOrd="0" destOrd="0" presId="urn:microsoft.com/office/officeart/2005/8/layout/hList1"/>
    <dgm:cxn modelId="{9E3F4E47-E2C6-4DD1-A7E1-1D626086440F}" type="presParOf" srcId="{68777933-21E7-488D-9A8A-A51210CC12B9}" destId="{C42BECAD-B183-4ECC-B7BF-0744CCFAF669}" srcOrd="0" destOrd="0" presId="urn:microsoft.com/office/officeart/2005/8/layout/hList1"/>
    <dgm:cxn modelId="{36FFFE68-DA48-4BA4-A468-BD5C20B1293A}" type="presParOf" srcId="{68777933-21E7-488D-9A8A-A51210CC12B9}" destId="{FDDEFC5E-841C-42A3-AABD-492954586544}" srcOrd="1" destOrd="0" presId="urn:microsoft.com/office/officeart/2005/8/layout/hList1"/>
    <dgm:cxn modelId="{C9416DD5-BF04-4EBA-A8D4-06D234A4D1A5}" type="presParOf" srcId="{5B62F71F-BCE0-4EFA-BE06-9C6A6DEE0D76}" destId="{F09A2DB6-9C7F-49F0-B1BD-820260A3B891}" srcOrd="1" destOrd="0" presId="urn:microsoft.com/office/officeart/2005/8/layout/hList1"/>
    <dgm:cxn modelId="{A581E575-0E5B-4CF0-BFCC-48121B1EB021}" type="presParOf" srcId="{5B62F71F-BCE0-4EFA-BE06-9C6A6DEE0D76}" destId="{128BB7DC-1BD4-4405-89BF-2538C60FF0F0}" srcOrd="2" destOrd="0" presId="urn:microsoft.com/office/officeart/2005/8/layout/hList1"/>
    <dgm:cxn modelId="{E2527AAF-25A8-4562-949B-42A204B32EA3}" type="presParOf" srcId="{128BB7DC-1BD4-4405-89BF-2538C60FF0F0}" destId="{42B40D72-314C-41FF-85E1-7D6A242B6B99}" srcOrd="0" destOrd="0" presId="urn:microsoft.com/office/officeart/2005/8/layout/hList1"/>
    <dgm:cxn modelId="{FBC8375C-841B-4977-A652-C076AC59A6AA}" type="presParOf" srcId="{128BB7DC-1BD4-4405-89BF-2538C60FF0F0}" destId="{ED1825AE-A89C-452C-9ACE-21029ACD3215}" srcOrd="1" destOrd="0" presId="urn:microsoft.com/office/officeart/2005/8/layout/hList1"/>
    <dgm:cxn modelId="{2CD55C55-8828-4ACD-BB3C-DCBD23F39CB7}" type="presParOf" srcId="{5B62F71F-BCE0-4EFA-BE06-9C6A6DEE0D76}" destId="{543555BA-0C9B-410C-B040-923E9F0B056F}" srcOrd="3" destOrd="0" presId="urn:microsoft.com/office/officeart/2005/8/layout/hList1"/>
    <dgm:cxn modelId="{72267987-F58B-456D-87B2-51AE31D586CB}" type="presParOf" srcId="{5B62F71F-BCE0-4EFA-BE06-9C6A6DEE0D76}" destId="{A6993A09-D396-4C48-85B8-5FC5310FCBB0}" srcOrd="4" destOrd="0" presId="urn:microsoft.com/office/officeart/2005/8/layout/hList1"/>
    <dgm:cxn modelId="{496F4875-7194-4D42-997D-E6052A9CCFF6}" type="presParOf" srcId="{A6993A09-D396-4C48-85B8-5FC5310FCBB0}" destId="{08DB191D-5D83-4B93-9413-0CCF4216B6E2}" srcOrd="0" destOrd="0" presId="urn:microsoft.com/office/officeart/2005/8/layout/hList1"/>
    <dgm:cxn modelId="{1D96741C-AFDF-4A7D-B6B5-50BA135E3D2D}" type="presParOf" srcId="{A6993A09-D396-4C48-85B8-5FC5310FCBB0}" destId="{C0AC2CB6-B5E4-4FB6-8B8A-B93E78EA0FE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B6BAD6-1E4E-4B3E-8BBA-0F6DA5906130}" type="doc">
      <dgm:prSet loTypeId="urn:microsoft.com/office/officeart/2005/8/layout/hList9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5266A2A-8FF7-4DE5-A65E-E72E29F7B38D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Political Problems</a:t>
          </a:r>
          <a:endParaRPr lang="en-US" b="1" dirty="0">
            <a:solidFill>
              <a:srgbClr val="FF0000"/>
            </a:solidFill>
          </a:endParaRPr>
        </a:p>
      </dgm:t>
    </dgm:pt>
    <dgm:pt modelId="{E66E2277-5246-495D-81ED-70D73EEF0DC7}" type="parTrans" cxnId="{B2C9D4DA-14F8-48EC-BBD7-5EB54BB345FB}">
      <dgm:prSet/>
      <dgm:spPr/>
      <dgm:t>
        <a:bodyPr/>
        <a:lstStyle/>
        <a:p>
          <a:endParaRPr lang="en-US"/>
        </a:p>
      </dgm:t>
    </dgm:pt>
    <dgm:pt modelId="{8D92A682-A074-4DDE-9CBF-F5BFEE61A8D8}" type="sibTrans" cxnId="{B2C9D4DA-14F8-48EC-BBD7-5EB54BB345FB}">
      <dgm:prSet/>
      <dgm:spPr/>
      <dgm:t>
        <a:bodyPr/>
        <a:lstStyle/>
        <a:p>
          <a:endParaRPr lang="en-US"/>
        </a:p>
      </dgm:t>
    </dgm:pt>
    <dgm:pt modelId="{2037DA3A-5F70-4138-A21C-07CD713A775F}">
      <dgm:prSet phldrT="[Text]" custT="1"/>
      <dgm:spPr/>
      <dgm:t>
        <a:bodyPr/>
        <a:lstStyle/>
        <a:p>
          <a:r>
            <a:rPr lang="en-US" sz="2800" b="1" dirty="0" smtClean="0"/>
            <a:t>Western Land</a:t>
          </a:r>
        </a:p>
        <a:p>
          <a:r>
            <a:rPr lang="en-US" sz="2800" b="1" dirty="0" smtClean="0"/>
            <a:t>Foreign Relations (British, Spain)</a:t>
          </a:r>
        </a:p>
      </dgm:t>
    </dgm:pt>
    <dgm:pt modelId="{9039BDA3-9F0C-4491-99B4-AE814BF697E1}" type="sibTrans" cxnId="{A1EC0734-E745-4D51-BC24-94BFD80548A3}">
      <dgm:prSet/>
      <dgm:spPr/>
      <dgm:t>
        <a:bodyPr/>
        <a:lstStyle/>
        <a:p>
          <a:endParaRPr lang="en-US"/>
        </a:p>
      </dgm:t>
    </dgm:pt>
    <dgm:pt modelId="{66629115-F493-4F51-A927-84F64CD24E0C}" type="parTrans" cxnId="{A1EC0734-E745-4D51-BC24-94BFD80548A3}">
      <dgm:prSet/>
      <dgm:spPr/>
      <dgm:t>
        <a:bodyPr/>
        <a:lstStyle/>
        <a:p>
          <a:endParaRPr lang="en-US"/>
        </a:p>
      </dgm:t>
    </dgm:pt>
    <dgm:pt modelId="{73AB0C10-0296-4918-B898-A7FFD0EBE94A}" type="pres">
      <dgm:prSet presAssocID="{9BB6BAD6-1E4E-4B3E-8BBA-0F6DA590613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A82629-B7D5-4FE5-BB5F-829C7598E4B6}" type="pres">
      <dgm:prSet presAssocID="{45266A2A-8FF7-4DE5-A65E-E72E29F7B38D}" presName="posSpace" presStyleCnt="0"/>
      <dgm:spPr/>
    </dgm:pt>
    <dgm:pt modelId="{C34777E7-5438-4A1D-B1F8-71EECB4DED5F}" type="pres">
      <dgm:prSet presAssocID="{45266A2A-8FF7-4DE5-A65E-E72E29F7B38D}" presName="vertFlow" presStyleCnt="0"/>
      <dgm:spPr/>
    </dgm:pt>
    <dgm:pt modelId="{C8672192-AC70-43F5-A784-8A40AE3995D7}" type="pres">
      <dgm:prSet presAssocID="{45266A2A-8FF7-4DE5-A65E-E72E29F7B38D}" presName="topSpace" presStyleCnt="0"/>
      <dgm:spPr/>
    </dgm:pt>
    <dgm:pt modelId="{8492163D-6735-4461-8E94-10EA76123ECB}" type="pres">
      <dgm:prSet presAssocID="{45266A2A-8FF7-4DE5-A65E-E72E29F7B38D}" presName="firstComp" presStyleCnt="0"/>
      <dgm:spPr/>
    </dgm:pt>
    <dgm:pt modelId="{E14F305F-3442-4E23-9811-F220ED852E74}" type="pres">
      <dgm:prSet presAssocID="{45266A2A-8FF7-4DE5-A65E-E72E29F7B38D}" presName="firstChild" presStyleLbl="bgAccFollowNode1" presStyleIdx="0" presStyleCnt="1" custScaleX="101121" custScaleY="118192" custLinFactNeighborX="-6878" custLinFactNeighborY="-12339"/>
      <dgm:spPr/>
      <dgm:t>
        <a:bodyPr/>
        <a:lstStyle/>
        <a:p>
          <a:endParaRPr lang="en-US"/>
        </a:p>
      </dgm:t>
    </dgm:pt>
    <dgm:pt modelId="{E93A4269-AEF0-4009-9B41-2491DA674C52}" type="pres">
      <dgm:prSet presAssocID="{45266A2A-8FF7-4DE5-A65E-E72E29F7B38D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BD9EC-237F-4334-AA71-919F0D400F92}" type="pres">
      <dgm:prSet presAssocID="{45266A2A-8FF7-4DE5-A65E-E72E29F7B38D}" presName="negSpace" presStyleCnt="0"/>
      <dgm:spPr/>
    </dgm:pt>
    <dgm:pt modelId="{78ACD7AF-FD43-437D-B4A0-7BCFB48DDB19}" type="pres">
      <dgm:prSet presAssocID="{45266A2A-8FF7-4DE5-A65E-E72E29F7B38D}" presName="circle" presStyleLbl="node1" presStyleIdx="0" presStyleCnt="1" custScaleX="79581" custScaleY="79813" custLinFactNeighborX="-7787" custLinFactNeighborY="-7345"/>
      <dgm:spPr/>
      <dgm:t>
        <a:bodyPr/>
        <a:lstStyle/>
        <a:p>
          <a:endParaRPr lang="en-US"/>
        </a:p>
      </dgm:t>
    </dgm:pt>
  </dgm:ptLst>
  <dgm:cxnLst>
    <dgm:cxn modelId="{B2C9D4DA-14F8-48EC-BBD7-5EB54BB345FB}" srcId="{9BB6BAD6-1E4E-4B3E-8BBA-0F6DA5906130}" destId="{45266A2A-8FF7-4DE5-A65E-E72E29F7B38D}" srcOrd="0" destOrd="0" parTransId="{E66E2277-5246-495D-81ED-70D73EEF0DC7}" sibTransId="{8D92A682-A074-4DDE-9CBF-F5BFEE61A8D8}"/>
    <dgm:cxn modelId="{A1EC0734-E745-4D51-BC24-94BFD80548A3}" srcId="{45266A2A-8FF7-4DE5-A65E-E72E29F7B38D}" destId="{2037DA3A-5F70-4138-A21C-07CD713A775F}" srcOrd="0" destOrd="0" parTransId="{66629115-F493-4F51-A927-84F64CD24E0C}" sibTransId="{9039BDA3-9F0C-4491-99B4-AE814BF697E1}"/>
    <dgm:cxn modelId="{D4731949-F17A-4C50-A376-7E2D73B98C28}" type="presOf" srcId="{9BB6BAD6-1E4E-4B3E-8BBA-0F6DA5906130}" destId="{73AB0C10-0296-4918-B898-A7FFD0EBE94A}" srcOrd="0" destOrd="0" presId="urn:microsoft.com/office/officeart/2005/8/layout/hList9"/>
    <dgm:cxn modelId="{D1ED1D9D-45A4-4A85-A370-A5DB3F940A53}" type="presOf" srcId="{2037DA3A-5F70-4138-A21C-07CD713A775F}" destId="{E14F305F-3442-4E23-9811-F220ED852E74}" srcOrd="0" destOrd="0" presId="urn:microsoft.com/office/officeart/2005/8/layout/hList9"/>
    <dgm:cxn modelId="{51068EF3-87D9-4AC0-A231-7AB34F63F425}" type="presOf" srcId="{2037DA3A-5F70-4138-A21C-07CD713A775F}" destId="{E93A4269-AEF0-4009-9B41-2491DA674C52}" srcOrd="1" destOrd="0" presId="urn:microsoft.com/office/officeart/2005/8/layout/hList9"/>
    <dgm:cxn modelId="{C99B5527-EE96-443D-A5A9-934EF791B99E}" type="presOf" srcId="{45266A2A-8FF7-4DE5-A65E-E72E29F7B38D}" destId="{78ACD7AF-FD43-437D-B4A0-7BCFB48DDB19}" srcOrd="0" destOrd="0" presId="urn:microsoft.com/office/officeart/2005/8/layout/hList9"/>
    <dgm:cxn modelId="{2E69096F-B781-453D-ACA3-8703F5488A19}" type="presParOf" srcId="{73AB0C10-0296-4918-B898-A7FFD0EBE94A}" destId="{BAA82629-B7D5-4FE5-BB5F-829C7598E4B6}" srcOrd="0" destOrd="0" presId="urn:microsoft.com/office/officeart/2005/8/layout/hList9"/>
    <dgm:cxn modelId="{52F8F6F2-0B58-4847-A9C1-21410EDAF158}" type="presParOf" srcId="{73AB0C10-0296-4918-B898-A7FFD0EBE94A}" destId="{C34777E7-5438-4A1D-B1F8-71EECB4DED5F}" srcOrd="1" destOrd="0" presId="urn:microsoft.com/office/officeart/2005/8/layout/hList9"/>
    <dgm:cxn modelId="{9A758A0B-AC0D-48A7-8E10-3C367D6EE63E}" type="presParOf" srcId="{C34777E7-5438-4A1D-B1F8-71EECB4DED5F}" destId="{C8672192-AC70-43F5-A784-8A40AE3995D7}" srcOrd="0" destOrd="0" presId="urn:microsoft.com/office/officeart/2005/8/layout/hList9"/>
    <dgm:cxn modelId="{97BD8D4E-BEBF-4C29-AED5-EC4DBBC3C42B}" type="presParOf" srcId="{C34777E7-5438-4A1D-B1F8-71EECB4DED5F}" destId="{8492163D-6735-4461-8E94-10EA76123ECB}" srcOrd="1" destOrd="0" presId="urn:microsoft.com/office/officeart/2005/8/layout/hList9"/>
    <dgm:cxn modelId="{097A5D80-DAF7-4187-BDC0-0468969228D7}" type="presParOf" srcId="{8492163D-6735-4461-8E94-10EA76123ECB}" destId="{E14F305F-3442-4E23-9811-F220ED852E74}" srcOrd="0" destOrd="0" presId="urn:microsoft.com/office/officeart/2005/8/layout/hList9"/>
    <dgm:cxn modelId="{7B376544-B1B8-40CB-BD88-F782AC4F3526}" type="presParOf" srcId="{8492163D-6735-4461-8E94-10EA76123ECB}" destId="{E93A4269-AEF0-4009-9B41-2491DA674C52}" srcOrd="1" destOrd="0" presId="urn:microsoft.com/office/officeart/2005/8/layout/hList9"/>
    <dgm:cxn modelId="{2E551121-A9F2-44C8-BD5B-558BF059D2A1}" type="presParOf" srcId="{73AB0C10-0296-4918-B898-A7FFD0EBE94A}" destId="{609BD9EC-237F-4334-AA71-919F0D400F92}" srcOrd="2" destOrd="0" presId="urn:microsoft.com/office/officeart/2005/8/layout/hList9"/>
    <dgm:cxn modelId="{7744956D-CBAB-4246-9D0D-64CBEA69E0FC}" type="presParOf" srcId="{73AB0C10-0296-4918-B898-A7FFD0EBE94A}" destId="{78ACD7AF-FD43-437D-B4A0-7BCFB48DDB19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B6BAD6-1E4E-4B3E-8BBA-0F6DA5906130}" type="doc">
      <dgm:prSet loTypeId="urn:microsoft.com/office/officeart/2005/8/layout/hList9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5266A2A-8FF7-4DE5-A65E-E72E29F7B38D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Western Land</a:t>
          </a:r>
          <a:endParaRPr lang="en-US" b="1" dirty="0">
            <a:solidFill>
              <a:srgbClr val="FF0000"/>
            </a:solidFill>
          </a:endParaRPr>
        </a:p>
      </dgm:t>
    </dgm:pt>
    <dgm:pt modelId="{E66E2277-5246-495D-81ED-70D73EEF0DC7}" type="parTrans" cxnId="{B2C9D4DA-14F8-48EC-BBD7-5EB54BB345FB}">
      <dgm:prSet/>
      <dgm:spPr/>
      <dgm:t>
        <a:bodyPr/>
        <a:lstStyle/>
        <a:p>
          <a:endParaRPr lang="en-US"/>
        </a:p>
      </dgm:t>
    </dgm:pt>
    <dgm:pt modelId="{8D92A682-A074-4DDE-9CBF-F5BFEE61A8D8}" type="sibTrans" cxnId="{B2C9D4DA-14F8-48EC-BBD7-5EB54BB345FB}">
      <dgm:prSet/>
      <dgm:spPr/>
      <dgm:t>
        <a:bodyPr/>
        <a:lstStyle/>
        <a:p>
          <a:endParaRPr lang="en-US"/>
        </a:p>
      </dgm:t>
    </dgm:pt>
    <dgm:pt modelId="{2037DA3A-5F70-4138-A21C-07CD713A775F}">
      <dgm:prSet phldrT="[Text]"/>
      <dgm:spPr/>
      <dgm:t>
        <a:bodyPr/>
        <a:lstStyle/>
        <a:p>
          <a:r>
            <a:rPr lang="en-US" b="1" dirty="0" smtClean="0"/>
            <a:t>The problem of North-West Territory</a:t>
          </a:r>
        </a:p>
        <a:p>
          <a:r>
            <a:rPr lang="en-US" b="1" dirty="0" smtClean="0"/>
            <a:t>This Territory lay b/w </a:t>
          </a:r>
          <a:r>
            <a:rPr lang="en-US" b="1" dirty="0" smtClean="0">
              <a:solidFill>
                <a:srgbClr val="FF0000"/>
              </a:solidFill>
            </a:rPr>
            <a:t>Appalachian and Mississippi River</a:t>
          </a:r>
        </a:p>
        <a:p>
          <a:r>
            <a:rPr lang="en-US" b="1" dirty="0" smtClean="0"/>
            <a:t>It was </a:t>
          </a:r>
          <a:r>
            <a:rPr lang="en-US" b="1" dirty="0" smtClean="0">
              <a:solidFill>
                <a:srgbClr val="FF0000"/>
              </a:solidFill>
            </a:rPr>
            <a:t>handed over to Congress </a:t>
          </a:r>
          <a:r>
            <a:rPr lang="en-US" b="1" dirty="0" smtClean="0"/>
            <a:t>by New York in 1780, but couldn’t came into force</a:t>
          </a:r>
        </a:p>
        <a:p>
          <a:r>
            <a:rPr lang="en-US" b="1" dirty="0" smtClean="0"/>
            <a:t>It was resolved again under the Famous </a:t>
          </a:r>
          <a:r>
            <a:rPr lang="en-US" b="1" dirty="0" smtClean="0">
              <a:solidFill>
                <a:srgbClr val="FF0000"/>
              </a:solidFill>
            </a:rPr>
            <a:t>North West Ordinance of 1787 </a:t>
          </a:r>
        </a:p>
        <a:p>
          <a:r>
            <a:rPr lang="en-US" b="1" dirty="0" smtClean="0">
              <a:solidFill>
                <a:srgbClr val="FF0000"/>
              </a:solidFill>
            </a:rPr>
            <a:t>1. </a:t>
          </a:r>
          <a:r>
            <a:rPr lang="en-US" b="1" dirty="0" smtClean="0"/>
            <a:t>Put the territory under the governor </a:t>
          </a:r>
        </a:p>
        <a:p>
          <a:r>
            <a:rPr lang="en-US" b="1" dirty="0" smtClean="0">
              <a:solidFill>
                <a:srgbClr val="FF0000"/>
              </a:solidFill>
            </a:rPr>
            <a:t>2. </a:t>
          </a:r>
          <a:r>
            <a:rPr lang="en-US" b="1" dirty="0" smtClean="0"/>
            <a:t>A male resident owning at least 50 acre of land were to elect a legislature</a:t>
          </a:r>
        </a:p>
      </dgm:t>
    </dgm:pt>
    <dgm:pt modelId="{9039BDA3-9F0C-4491-99B4-AE814BF697E1}" type="sibTrans" cxnId="{A1EC0734-E745-4D51-BC24-94BFD80548A3}">
      <dgm:prSet/>
      <dgm:spPr/>
      <dgm:t>
        <a:bodyPr/>
        <a:lstStyle/>
        <a:p>
          <a:endParaRPr lang="en-US"/>
        </a:p>
      </dgm:t>
    </dgm:pt>
    <dgm:pt modelId="{66629115-F493-4F51-A927-84F64CD24E0C}" type="parTrans" cxnId="{A1EC0734-E745-4D51-BC24-94BFD80548A3}">
      <dgm:prSet/>
      <dgm:spPr/>
      <dgm:t>
        <a:bodyPr/>
        <a:lstStyle/>
        <a:p>
          <a:endParaRPr lang="en-US"/>
        </a:p>
      </dgm:t>
    </dgm:pt>
    <dgm:pt modelId="{73AB0C10-0296-4918-B898-A7FFD0EBE94A}" type="pres">
      <dgm:prSet presAssocID="{9BB6BAD6-1E4E-4B3E-8BBA-0F6DA590613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A82629-B7D5-4FE5-BB5F-829C7598E4B6}" type="pres">
      <dgm:prSet presAssocID="{45266A2A-8FF7-4DE5-A65E-E72E29F7B38D}" presName="posSpace" presStyleCnt="0"/>
      <dgm:spPr/>
    </dgm:pt>
    <dgm:pt modelId="{C34777E7-5438-4A1D-B1F8-71EECB4DED5F}" type="pres">
      <dgm:prSet presAssocID="{45266A2A-8FF7-4DE5-A65E-E72E29F7B38D}" presName="vertFlow" presStyleCnt="0"/>
      <dgm:spPr/>
    </dgm:pt>
    <dgm:pt modelId="{C8672192-AC70-43F5-A784-8A40AE3995D7}" type="pres">
      <dgm:prSet presAssocID="{45266A2A-8FF7-4DE5-A65E-E72E29F7B38D}" presName="topSpace" presStyleCnt="0"/>
      <dgm:spPr/>
    </dgm:pt>
    <dgm:pt modelId="{8492163D-6735-4461-8E94-10EA76123ECB}" type="pres">
      <dgm:prSet presAssocID="{45266A2A-8FF7-4DE5-A65E-E72E29F7B38D}" presName="firstComp" presStyleCnt="0"/>
      <dgm:spPr/>
    </dgm:pt>
    <dgm:pt modelId="{E14F305F-3442-4E23-9811-F220ED852E74}" type="pres">
      <dgm:prSet presAssocID="{45266A2A-8FF7-4DE5-A65E-E72E29F7B38D}" presName="firstChild" presStyleLbl="bgAccFollowNode1" presStyleIdx="0" presStyleCnt="1" custScaleY="141090" custLinFactNeighborX="-10980" custLinFactNeighborY="-7063"/>
      <dgm:spPr/>
      <dgm:t>
        <a:bodyPr/>
        <a:lstStyle/>
        <a:p>
          <a:endParaRPr lang="en-US"/>
        </a:p>
      </dgm:t>
    </dgm:pt>
    <dgm:pt modelId="{E93A4269-AEF0-4009-9B41-2491DA674C52}" type="pres">
      <dgm:prSet presAssocID="{45266A2A-8FF7-4DE5-A65E-E72E29F7B38D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BD9EC-237F-4334-AA71-919F0D400F92}" type="pres">
      <dgm:prSet presAssocID="{45266A2A-8FF7-4DE5-A65E-E72E29F7B38D}" presName="negSpace" presStyleCnt="0"/>
      <dgm:spPr/>
    </dgm:pt>
    <dgm:pt modelId="{78ACD7AF-FD43-437D-B4A0-7BCFB48DDB19}" type="pres">
      <dgm:prSet presAssocID="{45266A2A-8FF7-4DE5-A65E-E72E29F7B38D}" presName="circle" presStyleLbl="node1" presStyleIdx="0" presStyleCnt="1" custScaleX="79581" custScaleY="79813" custLinFactNeighborX="-1023" custLinFactNeighborY="-8"/>
      <dgm:spPr/>
      <dgm:t>
        <a:bodyPr/>
        <a:lstStyle/>
        <a:p>
          <a:endParaRPr lang="en-US"/>
        </a:p>
      </dgm:t>
    </dgm:pt>
  </dgm:ptLst>
  <dgm:cxnLst>
    <dgm:cxn modelId="{B2C9D4DA-14F8-48EC-BBD7-5EB54BB345FB}" srcId="{9BB6BAD6-1E4E-4B3E-8BBA-0F6DA5906130}" destId="{45266A2A-8FF7-4DE5-A65E-E72E29F7B38D}" srcOrd="0" destOrd="0" parTransId="{E66E2277-5246-495D-81ED-70D73EEF0DC7}" sibTransId="{8D92A682-A074-4DDE-9CBF-F5BFEE61A8D8}"/>
    <dgm:cxn modelId="{6DEB0DDB-3C9A-4D2D-B248-744334E1D25D}" type="presOf" srcId="{2037DA3A-5F70-4138-A21C-07CD713A775F}" destId="{E14F305F-3442-4E23-9811-F220ED852E74}" srcOrd="0" destOrd="0" presId="urn:microsoft.com/office/officeart/2005/8/layout/hList9"/>
    <dgm:cxn modelId="{A1EC0734-E745-4D51-BC24-94BFD80548A3}" srcId="{45266A2A-8FF7-4DE5-A65E-E72E29F7B38D}" destId="{2037DA3A-5F70-4138-A21C-07CD713A775F}" srcOrd="0" destOrd="0" parTransId="{66629115-F493-4F51-A927-84F64CD24E0C}" sibTransId="{9039BDA3-9F0C-4491-99B4-AE814BF697E1}"/>
    <dgm:cxn modelId="{DCEC3BEC-1DA4-4F24-A277-88EBE1938CF8}" type="presOf" srcId="{45266A2A-8FF7-4DE5-A65E-E72E29F7B38D}" destId="{78ACD7AF-FD43-437D-B4A0-7BCFB48DDB19}" srcOrd="0" destOrd="0" presId="urn:microsoft.com/office/officeart/2005/8/layout/hList9"/>
    <dgm:cxn modelId="{66FAF138-166B-4C70-84D1-3155E3D4C5B3}" type="presOf" srcId="{9BB6BAD6-1E4E-4B3E-8BBA-0F6DA5906130}" destId="{73AB0C10-0296-4918-B898-A7FFD0EBE94A}" srcOrd="0" destOrd="0" presId="urn:microsoft.com/office/officeart/2005/8/layout/hList9"/>
    <dgm:cxn modelId="{0D774BA4-4126-46C0-9A59-140C38FCF7F5}" type="presOf" srcId="{2037DA3A-5F70-4138-A21C-07CD713A775F}" destId="{E93A4269-AEF0-4009-9B41-2491DA674C52}" srcOrd="1" destOrd="0" presId="urn:microsoft.com/office/officeart/2005/8/layout/hList9"/>
    <dgm:cxn modelId="{971CE571-6403-4429-937B-DCAC797118B5}" type="presParOf" srcId="{73AB0C10-0296-4918-B898-A7FFD0EBE94A}" destId="{BAA82629-B7D5-4FE5-BB5F-829C7598E4B6}" srcOrd="0" destOrd="0" presId="urn:microsoft.com/office/officeart/2005/8/layout/hList9"/>
    <dgm:cxn modelId="{48AB42DC-D6C3-408F-9E79-654A6D0848EA}" type="presParOf" srcId="{73AB0C10-0296-4918-B898-A7FFD0EBE94A}" destId="{C34777E7-5438-4A1D-B1F8-71EECB4DED5F}" srcOrd="1" destOrd="0" presId="urn:microsoft.com/office/officeart/2005/8/layout/hList9"/>
    <dgm:cxn modelId="{F7951779-ED77-44CE-9CAE-491E0ED5CC50}" type="presParOf" srcId="{C34777E7-5438-4A1D-B1F8-71EECB4DED5F}" destId="{C8672192-AC70-43F5-A784-8A40AE3995D7}" srcOrd="0" destOrd="0" presId="urn:microsoft.com/office/officeart/2005/8/layout/hList9"/>
    <dgm:cxn modelId="{10BDC96B-A8A1-4ABF-8660-3883B4E259DC}" type="presParOf" srcId="{C34777E7-5438-4A1D-B1F8-71EECB4DED5F}" destId="{8492163D-6735-4461-8E94-10EA76123ECB}" srcOrd="1" destOrd="0" presId="urn:microsoft.com/office/officeart/2005/8/layout/hList9"/>
    <dgm:cxn modelId="{779736F0-2365-498C-9D9C-EA7B09C0C321}" type="presParOf" srcId="{8492163D-6735-4461-8E94-10EA76123ECB}" destId="{E14F305F-3442-4E23-9811-F220ED852E74}" srcOrd="0" destOrd="0" presId="urn:microsoft.com/office/officeart/2005/8/layout/hList9"/>
    <dgm:cxn modelId="{5EB73CFB-0C0B-42E1-AE3B-F043CE19013F}" type="presParOf" srcId="{8492163D-6735-4461-8E94-10EA76123ECB}" destId="{E93A4269-AEF0-4009-9B41-2491DA674C52}" srcOrd="1" destOrd="0" presId="urn:microsoft.com/office/officeart/2005/8/layout/hList9"/>
    <dgm:cxn modelId="{785656BA-11B3-46FF-B470-254485CE0097}" type="presParOf" srcId="{73AB0C10-0296-4918-B898-A7FFD0EBE94A}" destId="{609BD9EC-237F-4334-AA71-919F0D400F92}" srcOrd="2" destOrd="0" presId="urn:microsoft.com/office/officeart/2005/8/layout/hList9"/>
    <dgm:cxn modelId="{37BA952F-CDA1-4099-9A71-C23999A9C1FC}" type="presParOf" srcId="{73AB0C10-0296-4918-B898-A7FFD0EBE94A}" destId="{78ACD7AF-FD43-437D-B4A0-7BCFB48DDB19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B6BAD6-1E4E-4B3E-8BBA-0F6DA5906130}" type="doc">
      <dgm:prSet loTypeId="urn:microsoft.com/office/officeart/2005/8/layout/hList9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5266A2A-8FF7-4DE5-A65E-E72E29F7B38D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British</a:t>
          </a:r>
          <a:endParaRPr lang="en-US" b="1" dirty="0">
            <a:solidFill>
              <a:srgbClr val="FF0000"/>
            </a:solidFill>
          </a:endParaRPr>
        </a:p>
      </dgm:t>
    </dgm:pt>
    <dgm:pt modelId="{E66E2277-5246-495D-81ED-70D73EEF0DC7}" type="parTrans" cxnId="{B2C9D4DA-14F8-48EC-BBD7-5EB54BB345FB}">
      <dgm:prSet/>
      <dgm:spPr/>
      <dgm:t>
        <a:bodyPr/>
        <a:lstStyle/>
        <a:p>
          <a:endParaRPr lang="en-US"/>
        </a:p>
      </dgm:t>
    </dgm:pt>
    <dgm:pt modelId="{8D92A682-A074-4DDE-9CBF-F5BFEE61A8D8}" type="sibTrans" cxnId="{B2C9D4DA-14F8-48EC-BBD7-5EB54BB345FB}">
      <dgm:prSet/>
      <dgm:spPr/>
      <dgm:t>
        <a:bodyPr/>
        <a:lstStyle/>
        <a:p>
          <a:endParaRPr lang="en-US"/>
        </a:p>
      </dgm:t>
    </dgm:pt>
    <dgm:pt modelId="{2037DA3A-5F70-4138-A21C-07CD713A775F}">
      <dgm:prSet phldrT="[Text]" custT="1"/>
      <dgm:spPr/>
      <dgm:t>
        <a:bodyPr/>
        <a:lstStyle/>
        <a:p>
          <a:r>
            <a:rPr lang="en-US" sz="2800" b="0" dirty="0" smtClean="0"/>
            <a:t>Good trade relations with British but Rejected</a:t>
          </a:r>
        </a:p>
        <a:p>
          <a:r>
            <a:rPr lang="en-US" sz="2800" b="0" dirty="0" smtClean="0"/>
            <a:t>Pre-revolutionary </a:t>
          </a:r>
          <a:r>
            <a:rPr lang="en-US" sz="2800" b="0" dirty="0" smtClean="0">
              <a:solidFill>
                <a:srgbClr val="FF0000"/>
              </a:solidFill>
            </a:rPr>
            <a:t>private debts </a:t>
          </a:r>
          <a:r>
            <a:rPr lang="en-US" sz="2800" b="0" dirty="0" smtClean="0"/>
            <a:t>for which American were not ready to pay</a:t>
          </a:r>
          <a:br>
            <a:rPr lang="en-US" sz="2800" b="0" dirty="0" smtClean="0"/>
          </a:br>
          <a:r>
            <a:rPr lang="en-US" sz="2800" b="0" dirty="0" smtClean="0"/>
            <a:t>Then </a:t>
          </a:r>
          <a:r>
            <a:rPr lang="en-US" sz="2800" b="0" dirty="0" smtClean="0">
              <a:solidFill>
                <a:srgbClr val="FF0000"/>
              </a:solidFill>
            </a:rPr>
            <a:t>Paid $600,000</a:t>
          </a:r>
        </a:p>
      </dgm:t>
    </dgm:pt>
    <dgm:pt modelId="{9039BDA3-9F0C-4491-99B4-AE814BF697E1}" type="sibTrans" cxnId="{A1EC0734-E745-4D51-BC24-94BFD80548A3}">
      <dgm:prSet/>
      <dgm:spPr/>
      <dgm:t>
        <a:bodyPr/>
        <a:lstStyle/>
        <a:p>
          <a:endParaRPr lang="en-US"/>
        </a:p>
      </dgm:t>
    </dgm:pt>
    <dgm:pt modelId="{66629115-F493-4F51-A927-84F64CD24E0C}" type="parTrans" cxnId="{A1EC0734-E745-4D51-BC24-94BFD80548A3}">
      <dgm:prSet/>
      <dgm:spPr/>
      <dgm:t>
        <a:bodyPr/>
        <a:lstStyle/>
        <a:p>
          <a:endParaRPr lang="en-US"/>
        </a:p>
      </dgm:t>
    </dgm:pt>
    <dgm:pt modelId="{73AB0C10-0296-4918-B898-A7FFD0EBE94A}" type="pres">
      <dgm:prSet presAssocID="{9BB6BAD6-1E4E-4B3E-8BBA-0F6DA590613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A82629-B7D5-4FE5-BB5F-829C7598E4B6}" type="pres">
      <dgm:prSet presAssocID="{45266A2A-8FF7-4DE5-A65E-E72E29F7B38D}" presName="posSpace" presStyleCnt="0"/>
      <dgm:spPr/>
    </dgm:pt>
    <dgm:pt modelId="{C34777E7-5438-4A1D-B1F8-71EECB4DED5F}" type="pres">
      <dgm:prSet presAssocID="{45266A2A-8FF7-4DE5-A65E-E72E29F7B38D}" presName="vertFlow" presStyleCnt="0"/>
      <dgm:spPr/>
    </dgm:pt>
    <dgm:pt modelId="{C8672192-AC70-43F5-A784-8A40AE3995D7}" type="pres">
      <dgm:prSet presAssocID="{45266A2A-8FF7-4DE5-A65E-E72E29F7B38D}" presName="topSpace" presStyleCnt="0"/>
      <dgm:spPr/>
    </dgm:pt>
    <dgm:pt modelId="{8492163D-6735-4461-8E94-10EA76123ECB}" type="pres">
      <dgm:prSet presAssocID="{45266A2A-8FF7-4DE5-A65E-E72E29F7B38D}" presName="firstComp" presStyleCnt="0"/>
      <dgm:spPr/>
    </dgm:pt>
    <dgm:pt modelId="{E14F305F-3442-4E23-9811-F220ED852E74}" type="pres">
      <dgm:prSet presAssocID="{45266A2A-8FF7-4DE5-A65E-E72E29F7B38D}" presName="firstChild" presStyleLbl="bgAccFollowNode1" presStyleIdx="0" presStyleCnt="1" custScaleY="118817" custLinFactNeighborX="-3968" custLinFactNeighborY="-3462"/>
      <dgm:spPr/>
      <dgm:t>
        <a:bodyPr/>
        <a:lstStyle/>
        <a:p>
          <a:endParaRPr lang="en-US"/>
        </a:p>
      </dgm:t>
    </dgm:pt>
    <dgm:pt modelId="{E93A4269-AEF0-4009-9B41-2491DA674C52}" type="pres">
      <dgm:prSet presAssocID="{45266A2A-8FF7-4DE5-A65E-E72E29F7B38D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BD9EC-237F-4334-AA71-919F0D400F92}" type="pres">
      <dgm:prSet presAssocID="{45266A2A-8FF7-4DE5-A65E-E72E29F7B38D}" presName="negSpace" presStyleCnt="0"/>
      <dgm:spPr/>
    </dgm:pt>
    <dgm:pt modelId="{78ACD7AF-FD43-437D-B4A0-7BCFB48DDB19}" type="pres">
      <dgm:prSet presAssocID="{45266A2A-8FF7-4DE5-A65E-E72E29F7B38D}" presName="circle" presStyleLbl="node1" presStyleIdx="0" presStyleCnt="1" custScaleX="79581" custScaleY="79813" custLinFactNeighborX="1671" custLinFactNeighborY="-10524"/>
      <dgm:spPr/>
      <dgm:t>
        <a:bodyPr/>
        <a:lstStyle/>
        <a:p>
          <a:endParaRPr lang="en-US"/>
        </a:p>
      </dgm:t>
    </dgm:pt>
  </dgm:ptLst>
  <dgm:cxnLst>
    <dgm:cxn modelId="{B2C9D4DA-14F8-48EC-BBD7-5EB54BB345FB}" srcId="{9BB6BAD6-1E4E-4B3E-8BBA-0F6DA5906130}" destId="{45266A2A-8FF7-4DE5-A65E-E72E29F7B38D}" srcOrd="0" destOrd="0" parTransId="{E66E2277-5246-495D-81ED-70D73EEF0DC7}" sibTransId="{8D92A682-A074-4DDE-9CBF-F5BFEE61A8D8}"/>
    <dgm:cxn modelId="{A1EC0734-E745-4D51-BC24-94BFD80548A3}" srcId="{45266A2A-8FF7-4DE5-A65E-E72E29F7B38D}" destId="{2037DA3A-5F70-4138-A21C-07CD713A775F}" srcOrd="0" destOrd="0" parTransId="{66629115-F493-4F51-A927-84F64CD24E0C}" sibTransId="{9039BDA3-9F0C-4491-99B4-AE814BF697E1}"/>
    <dgm:cxn modelId="{A52F28DF-3328-447C-B283-7DD5DD840166}" type="presOf" srcId="{9BB6BAD6-1E4E-4B3E-8BBA-0F6DA5906130}" destId="{73AB0C10-0296-4918-B898-A7FFD0EBE94A}" srcOrd="0" destOrd="0" presId="urn:microsoft.com/office/officeart/2005/8/layout/hList9"/>
    <dgm:cxn modelId="{F2144723-F01B-432B-B925-53DDC266EAD2}" type="presOf" srcId="{2037DA3A-5F70-4138-A21C-07CD713A775F}" destId="{E93A4269-AEF0-4009-9B41-2491DA674C52}" srcOrd="1" destOrd="0" presId="urn:microsoft.com/office/officeart/2005/8/layout/hList9"/>
    <dgm:cxn modelId="{51EEB4ED-8890-4BD7-82FD-23EE99406080}" type="presOf" srcId="{45266A2A-8FF7-4DE5-A65E-E72E29F7B38D}" destId="{78ACD7AF-FD43-437D-B4A0-7BCFB48DDB19}" srcOrd="0" destOrd="0" presId="urn:microsoft.com/office/officeart/2005/8/layout/hList9"/>
    <dgm:cxn modelId="{3CA3EC30-E3AE-4A6D-BCEF-30A8DB2D9AE1}" type="presOf" srcId="{2037DA3A-5F70-4138-A21C-07CD713A775F}" destId="{E14F305F-3442-4E23-9811-F220ED852E74}" srcOrd="0" destOrd="0" presId="urn:microsoft.com/office/officeart/2005/8/layout/hList9"/>
    <dgm:cxn modelId="{62A4C8B5-116A-4080-8DC2-75D4E3260283}" type="presParOf" srcId="{73AB0C10-0296-4918-B898-A7FFD0EBE94A}" destId="{BAA82629-B7D5-4FE5-BB5F-829C7598E4B6}" srcOrd="0" destOrd="0" presId="urn:microsoft.com/office/officeart/2005/8/layout/hList9"/>
    <dgm:cxn modelId="{967CF026-3716-4883-920A-59593725DD18}" type="presParOf" srcId="{73AB0C10-0296-4918-B898-A7FFD0EBE94A}" destId="{C34777E7-5438-4A1D-B1F8-71EECB4DED5F}" srcOrd="1" destOrd="0" presId="urn:microsoft.com/office/officeart/2005/8/layout/hList9"/>
    <dgm:cxn modelId="{BA09F361-6F39-4DFE-ADE5-89188B7AFA60}" type="presParOf" srcId="{C34777E7-5438-4A1D-B1F8-71EECB4DED5F}" destId="{C8672192-AC70-43F5-A784-8A40AE3995D7}" srcOrd="0" destOrd="0" presId="urn:microsoft.com/office/officeart/2005/8/layout/hList9"/>
    <dgm:cxn modelId="{34066AAF-983D-4E3E-9090-6B42BFF7122A}" type="presParOf" srcId="{C34777E7-5438-4A1D-B1F8-71EECB4DED5F}" destId="{8492163D-6735-4461-8E94-10EA76123ECB}" srcOrd="1" destOrd="0" presId="urn:microsoft.com/office/officeart/2005/8/layout/hList9"/>
    <dgm:cxn modelId="{64DD5B74-BEAF-468B-8BCE-A5D580DF680B}" type="presParOf" srcId="{8492163D-6735-4461-8E94-10EA76123ECB}" destId="{E14F305F-3442-4E23-9811-F220ED852E74}" srcOrd="0" destOrd="0" presId="urn:microsoft.com/office/officeart/2005/8/layout/hList9"/>
    <dgm:cxn modelId="{EE50A848-4AFD-41C6-B38F-3C5ED0FCFBE7}" type="presParOf" srcId="{8492163D-6735-4461-8E94-10EA76123ECB}" destId="{E93A4269-AEF0-4009-9B41-2491DA674C52}" srcOrd="1" destOrd="0" presId="urn:microsoft.com/office/officeart/2005/8/layout/hList9"/>
    <dgm:cxn modelId="{CA104BB1-A407-46B8-B155-A6F5B1A4AF58}" type="presParOf" srcId="{73AB0C10-0296-4918-B898-A7FFD0EBE94A}" destId="{609BD9EC-237F-4334-AA71-919F0D400F92}" srcOrd="2" destOrd="0" presId="urn:microsoft.com/office/officeart/2005/8/layout/hList9"/>
    <dgm:cxn modelId="{E9373219-F9D3-4ACE-8A14-84C772077761}" type="presParOf" srcId="{73AB0C10-0296-4918-B898-A7FFD0EBE94A}" destId="{78ACD7AF-FD43-437D-B4A0-7BCFB48DDB19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B6BAD6-1E4E-4B3E-8BBA-0F6DA5906130}" type="doc">
      <dgm:prSet loTypeId="urn:microsoft.com/office/officeart/2005/8/layout/hList9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5266A2A-8FF7-4DE5-A65E-E72E29F7B38D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Spain</a:t>
          </a:r>
          <a:endParaRPr lang="en-US" b="1" dirty="0">
            <a:solidFill>
              <a:srgbClr val="FF0000"/>
            </a:solidFill>
          </a:endParaRPr>
        </a:p>
      </dgm:t>
    </dgm:pt>
    <dgm:pt modelId="{E66E2277-5246-495D-81ED-70D73EEF0DC7}" type="parTrans" cxnId="{B2C9D4DA-14F8-48EC-BBD7-5EB54BB345FB}">
      <dgm:prSet/>
      <dgm:spPr/>
      <dgm:t>
        <a:bodyPr/>
        <a:lstStyle/>
        <a:p>
          <a:endParaRPr lang="en-US"/>
        </a:p>
      </dgm:t>
    </dgm:pt>
    <dgm:pt modelId="{8D92A682-A074-4DDE-9CBF-F5BFEE61A8D8}" type="sibTrans" cxnId="{B2C9D4DA-14F8-48EC-BBD7-5EB54BB345FB}">
      <dgm:prSet/>
      <dgm:spPr/>
      <dgm:t>
        <a:bodyPr/>
        <a:lstStyle/>
        <a:p>
          <a:endParaRPr lang="en-US"/>
        </a:p>
      </dgm:t>
    </dgm:pt>
    <dgm:pt modelId="{2037DA3A-5F70-4138-A21C-07CD713A775F}">
      <dgm:prSet phldrT="[Text]"/>
      <dgm:spPr/>
      <dgm:t>
        <a:bodyPr/>
        <a:lstStyle/>
        <a:p>
          <a:r>
            <a:rPr lang="en-US" b="1" dirty="0" smtClean="0"/>
            <a:t>Spain </a:t>
          </a:r>
          <a:r>
            <a:rPr lang="en-US" b="1" dirty="0" smtClean="0">
              <a:solidFill>
                <a:srgbClr val="FF0000"/>
              </a:solidFill>
            </a:rPr>
            <a:t>encouraged the Indians </a:t>
          </a:r>
          <a:r>
            <a:rPr lang="en-US" b="1" dirty="0" smtClean="0"/>
            <a:t>to harass American</a:t>
          </a:r>
        </a:p>
        <a:p>
          <a:r>
            <a:rPr lang="en-US" b="1" dirty="0" smtClean="0"/>
            <a:t>Spain </a:t>
          </a:r>
          <a:r>
            <a:rPr lang="en-US" b="1" dirty="0" smtClean="0">
              <a:solidFill>
                <a:srgbClr val="FF0000"/>
              </a:solidFill>
            </a:rPr>
            <a:t>refused</a:t>
          </a:r>
          <a:r>
            <a:rPr lang="en-US" b="1" dirty="0" smtClean="0"/>
            <a:t> to hand over port of Natchez, which it had captured from British in 1779</a:t>
          </a:r>
        </a:p>
        <a:p>
          <a:r>
            <a:rPr lang="en-US" b="1" dirty="0" smtClean="0"/>
            <a:t>Spain also </a:t>
          </a:r>
          <a:r>
            <a:rPr lang="en-US" b="1" dirty="0" smtClean="0">
              <a:solidFill>
                <a:srgbClr val="FF0000"/>
              </a:solidFill>
            </a:rPr>
            <a:t>encouraged</a:t>
          </a:r>
          <a:r>
            <a:rPr lang="en-US" b="1" dirty="0" smtClean="0"/>
            <a:t> the westerners to secede from US to Spanish Empire</a:t>
          </a:r>
        </a:p>
        <a:p>
          <a:r>
            <a:rPr lang="en-US" b="1" dirty="0" smtClean="0"/>
            <a:t>Finally an </a:t>
          </a:r>
          <a:r>
            <a:rPr lang="en-US" b="1" dirty="0" smtClean="0">
              <a:solidFill>
                <a:srgbClr val="FF0000"/>
              </a:solidFill>
            </a:rPr>
            <a:t>agreement</a:t>
          </a:r>
          <a:r>
            <a:rPr lang="en-US" b="1" dirty="0" smtClean="0"/>
            <a:t> was signed</a:t>
          </a:r>
        </a:p>
      </dgm:t>
    </dgm:pt>
    <dgm:pt modelId="{9039BDA3-9F0C-4491-99B4-AE814BF697E1}" type="sibTrans" cxnId="{A1EC0734-E745-4D51-BC24-94BFD80548A3}">
      <dgm:prSet/>
      <dgm:spPr/>
      <dgm:t>
        <a:bodyPr/>
        <a:lstStyle/>
        <a:p>
          <a:endParaRPr lang="en-US"/>
        </a:p>
      </dgm:t>
    </dgm:pt>
    <dgm:pt modelId="{66629115-F493-4F51-A927-84F64CD24E0C}" type="parTrans" cxnId="{A1EC0734-E745-4D51-BC24-94BFD80548A3}">
      <dgm:prSet/>
      <dgm:spPr/>
      <dgm:t>
        <a:bodyPr/>
        <a:lstStyle/>
        <a:p>
          <a:endParaRPr lang="en-US"/>
        </a:p>
      </dgm:t>
    </dgm:pt>
    <dgm:pt modelId="{73AB0C10-0296-4918-B898-A7FFD0EBE94A}" type="pres">
      <dgm:prSet presAssocID="{9BB6BAD6-1E4E-4B3E-8BBA-0F6DA590613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A82629-B7D5-4FE5-BB5F-829C7598E4B6}" type="pres">
      <dgm:prSet presAssocID="{45266A2A-8FF7-4DE5-A65E-E72E29F7B38D}" presName="posSpace" presStyleCnt="0"/>
      <dgm:spPr/>
    </dgm:pt>
    <dgm:pt modelId="{C34777E7-5438-4A1D-B1F8-71EECB4DED5F}" type="pres">
      <dgm:prSet presAssocID="{45266A2A-8FF7-4DE5-A65E-E72E29F7B38D}" presName="vertFlow" presStyleCnt="0"/>
      <dgm:spPr/>
    </dgm:pt>
    <dgm:pt modelId="{C8672192-AC70-43F5-A784-8A40AE3995D7}" type="pres">
      <dgm:prSet presAssocID="{45266A2A-8FF7-4DE5-A65E-E72E29F7B38D}" presName="topSpace" presStyleCnt="0"/>
      <dgm:spPr/>
    </dgm:pt>
    <dgm:pt modelId="{8492163D-6735-4461-8E94-10EA76123ECB}" type="pres">
      <dgm:prSet presAssocID="{45266A2A-8FF7-4DE5-A65E-E72E29F7B38D}" presName="firstComp" presStyleCnt="0"/>
      <dgm:spPr/>
    </dgm:pt>
    <dgm:pt modelId="{E14F305F-3442-4E23-9811-F220ED852E74}" type="pres">
      <dgm:prSet presAssocID="{45266A2A-8FF7-4DE5-A65E-E72E29F7B38D}" presName="firstChild" presStyleLbl="bgAccFollowNode1" presStyleIdx="0" presStyleCnt="1" custScaleY="121418" custLinFactNeighborX="-10468" custLinFactNeighborY="-4111"/>
      <dgm:spPr/>
      <dgm:t>
        <a:bodyPr/>
        <a:lstStyle/>
        <a:p>
          <a:endParaRPr lang="en-US"/>
        </a:p>
      </dgm:t>
    </dgm:pt>
    <dgm:pt modelId="{E93A4269-AEF0-4009-9B41-2491DA674C52}" type="pres">
      <dgm:prSet presAssocID="{45266A2A-8FF7-4DE5-A65E-E72E29F7B38D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BD9EC-237F-4334-AA71-919F0D400F92}" type="pres">
      <dgm:prSet presAssocID="{45266A2A-8FF7-4DE5-A65E-E72E29F7B38D}" presName="negSpace" presStyleCnt="0"/>
      <dgm:spPr/>
    </dgm:pt>
    <dgm:pt modelId="{78ACD7AF-FD43-437D-B4A0-7BCFB48DDB19}" type="pres">
      <dgm:prSet presAssocID="{45266A2A-8FF7-4DE5-A65E-E72E29F7B38D}" presName="circle" presStyleLbl="node1" presStyleIdx="0" presStyleCnt="1" custScaleX="79581" custScaleY="79813" custLinFactNeighborX="1671" custLinFactNeighborY="-10524"/>
      <dgm:spPr/>
      <dgm:t>
        <a:bodyPr/>
        <a:lstStyle/>
        <a:p>
          <a:endParaRPr lang="en-US"/>
        </a:p>
      </dgm:t>
    </dgm:pt>
  </dgm:ptLst>
  <dgm:cxnLst>
    <dgm:cxn modelId="{B2C9D4DA-14F8-48EC-BBD7-5EB54BB345FB}" srcId="{9BB6BAD6-1E4E-4B3E-8BBA-0F6DA5906130}" destId="{45266A2A-8FF7-4DE5-A65E-E72E29F7B38D}" srcOrd="0" destOrd="0" parTransId="{E66E2277-5246-495D-81ED-70D73EEF0DC7}" sibTransId="{8D92A682-A074-4DDE-9CBF-F5BFEE61A8D8}"/>
    <dgm:cxn modelId="{A1EC0734-E745-4D51-BC24-94BFD80548A3}" srcId="{45266A2A-8FF7-4DE5-A65E-E72E29F7B38D}" destId="{2037DA3A-5F70-4138-A21C-07CD713A775F}" srcOrd="0" destOrd="0" parTransId="{66629115-F493-4F51-A927-84F64CD24E0C}" sibTransId="{9039BDA3-9F0C-4491-99B4-AE814BF697E1}"/>
    <dgm:cxn modelId="{9435BF4E-90AA-4FFB-9E0A-ED039154DA6E}" type="presOf" srcId="{2037DA3A-5F70-4138-A21C-07CD713A775F}" destId="{E14F305F-3442-4E23-9811-F220ED852E74}" srcOrd="0" destOrd="0" presId="urn:microsoft.com/office/officeart/2005/8/layout/hList9"/>
    <dgm:cxn modelId="{5C7A5F9A-E409-4E3C-9301-B1395FD7B10C}" type="presOf" srcId="{9BB6BAD6-1E4E-4B3E-8BBA-0F6DA5906130}" destId="{73AB0C10-0296-4918-B898-A7FFD0EBE94A}" srcOrd="0" destOrd="0" presId="urn:microsoft.com/office/officeart/2005/8/layout/hList9"/>
    <dgm:cxn modelId="{4DC008BE-685B-4525-BD37-F7157550C371}" type="presOf" srcId="{2037DA3A-5F70-4138-A21C-07CD713A775F}" destId="{E93A4269-AEF0-4009-9B41-2491DA674C52}" srcOrd="1" destOrd="0" presId="urn:microsoft.com/office/officeart/2005/8/layout/hList9"/>
    <dgm:cxn modelId="{75AB5BDB-EA0E-4529-AAF5-9AD79EF1761C}" type="presOf" srcId="{45266A2A-8FF7-4DE5-A65E-E72E29F7B38D}" destId="{78ACD7AF-FD43-437D-B4A0-7BCFB48DDB19}" srcOrd="0" destOrd="0" presId="urn:microsoft.com/office/officeart/2005/8/layout/hList9"/>
    <dgm:cxn modelId="{D396D7C0-043B-43AB-BC43-06BEEE2C0AC0}" type="presParOf" srcId="{73AB0C10-0296-4918-B898-A7FFD0EBE94A}" destId="{BAA82629-B7D5-4FE5-BB5F-829C7598E4B6}" srcOrd="0" destOrd="0" presId="urn:microsoft.com/office/officeart/2005/8/layout/hList9"/>
    <dgm:cxn modelId="{37A52DE2-8665-42C1-8118-96F5FD831B95}" type="presParOf" srcId="{73AB0C10-0296-4918-B898-A7FFD0EBE94A}" destId="{C34777E7-5438-4A1D-B1F8-71EECB4DED5F}" srcOrd="1" destOrd="0" presId="urn:microsoft.com/office/officeart/2005/8/layout/hList9"/>
    <dgm:cxn modelId="{3176958B-F805-425C-918B-58BD9C2297B7}" type="presParOf" srcId="{C34777E7-5438-4A1D-B1F8-71EECB4DED5F}" destId="{C8672192-AC70-43F5-A784-8A40AE3995D7}" srcOrd="0" destOrd="0" presId="urn:microsoft.com/office/officeart/2005/8/layout/hList9"/>
    <dgm:cxn modelId="{26DF8EC4-A6D2-47D7-AB13-0DD96F9D505A}" type="presParOf" srcId="{C34777E7-5438-4A1D-B1F8-71EECB4DED5F}" destId="{8492163D-6735-4461-8E94-10EA76123ECB}" srcOrd="1" destOrd="0" presId="urn:microsoft.com/office/officeart/2005/8/layout/hList9"/>
    <dgm:cxn modelId="{B9A0424E-1DBE-4E7D-B4F1-268B52EE8CEA}" type="presParOf" srcId="{8492163D-6735-4461-8E94-10EA76123ECB}" destId="{E14F305F-3442-4E23-9811-F220ED852E74}" srcOrd="0" destOrd="0" presId="urn:microsoft.com/office/officeart/2005/8/layout/hList9"/>
    <dgm:cxn modelId="{294DE774-2E65-4644-A054-59CC0E468458}" type="presParOf" srcId="{8492163D-6735-4461-8E94-10EA76123ECB}" destId="{E93A4269-AEF0-4009-9B41-2491DA674C52}" srcOrd="1" destOrd="0" presId="urn:microsoft.com/office/officeart/2005/8/layout/hList9"/>
    <dgm:cxn modelId="{4F0F360E-780E-44E1-A5CA-1A28469807F2}" type="presParOf" srcId="{73AB0C10-0296-4918-B898-A7FFD0EBE94A}" destId="{609BD9EC-237F-4334-AA71-919F0D400F92}" srcOrd="2" destOrd="0" presId="urn:microsoft.com/office/officeart/2005/8/layout/hList9"/>
    <dgm:cxn modelId="{A1F9559B-116F-4DB1-9436-B898D79D2FCA}" type="presParOf" srcId="{73AB0C10-0296-4918-B898-A7FFD0EBE94A}" destId="{78ACD7AF-FD43-437D-B4A0-7BCFB48DDB19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CAED4-693E-4AD7-9C87-6C29381235BE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C20E0-BCEB-4023-9851-19E8D1ED1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ssachusetts_Government_Ac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Militia" TargetMode="External"/><Relationship Id="rId4" Type="http://schemas.openxmlformats.org/officeDocument/2006/relationships/hyperlink" Target="https://en.wikipedia.org/wiki/Boston_Port_Bill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rliament_of_Great_Britai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American/colonial</a:t>
            </a:r>
            <a:r>
              <a:rPr lang="en-US" baseline="0" dirty="0" smtClean="0"/>
              <a:t> Forces attack on Canada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boycott British imports, curtail exports, and refuse to use British products;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pay "no obedience" to the </a:t>
            </a:r>
            <a:r>
              <a:rPr lang="en-US" b="0" i="0" u="none" strike="noStrike" dirty="0" smtClean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 tooltip="Massachusetts Government Act"/>
              </a:rPr>
              <a:t>Massachusetts Government Act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or the </a:t>
            </a:r>
            <a:r>
              <a:rPr lang="en-US" b="0" i="0" u="none" strike="noStrike" dirty="0" smtClean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Boston Port Bill"/>
              </a:rPr>
              <a:t>Boston Port Bill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demand resignations from those appointed to positions under the Massachusetts Government Act;</a:t>
            </a:r>
          </a:p>
          <a:p>
            <a:pPr lvl="8" algn="l">
              <a:buFont typeface="+mj-lt"/>
              <a:buAutoNum type="arabicPeriod"/>
            </a:pP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refuse payment of taxes until the Massachusetts Government Act was repealed;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support a colonial government in Massachusetts free of royal authority until the Intolerable Acts were repealed;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urge the colonies to raise </a:t>
            </a:r>
            <a:r>
              <a:rPr lang="en-US" b="0" i="0" u="none" strike="noStrike" dirty="0" smtClean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5" tooltip="Militia"/>
              </a:rPr>
              <a:t>militia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their own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1. Massachusetts</a:t>
            </a:r>
            <a:r>
              <a:rPr lang="en-US" baseline="0" dirty="0" smtClean="0">
                <a:solidFill>
                  <a:srgbClr val="FF0000"/>
                </a:solidFill>
              </a:rPr>
              <a:t> Govt. Act: 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passed by the </a:t>
            </a:r>
            <a:r>
              <a:rPr lang="en-US" b="0" i="0" u="none" strike="noStrike" dirty="0" smtClean="0">
                <a:effectLst/>
                <a:latin typeface="Arial" panose="020B0604020202020204" pitchFamily="34" charset="0"/>
                <a:hlinkClick r:id="rId3" tooltip="Parliament of Great Britain"/>
              </a:rPr>
              <a:t>Parliament of Great Britain</a:t>
            </a:r>
            <a:r>
              <a:rPr lang="en-US" b="0" i="0" u="none" strike="noStrike" dirty="0" smtClean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gave its royally-appointed governor wide-ranging powers. </a:t>
            </a:r>
          </a:p>
          <a:p>
            <a:r>
              <a:rPr lang="en-US" dirty="0" smtClean="0"/>
              <a:t>https://en.wikipedia.org/wiki/Massachusetts_Government_Act</a:t>
            </a:r>
            <a:br>
              <a:rPr lang="en-US" dirty="0" smtClean="0"/>
            </a:br>
            <a:r>
              <a:rPr lang="en-US" dirty="0" smtClean="0"/>
              <a:t>2. </a:t>
            </a:r>
            <a:r>
              <a:rPr lang="en-US" b="0" i="0" dirty="0" smtClean="0">
                <a:solidFill>
                  <a:srgbClr val="1F1F1F"/>
                </a:solidFill>
                <a:effectLst/>
                <a:latin typeface="Google Sans"/>
              </a:rPr>
              <a:t>The Boston Port Act, passed in March 1774 </a:t>
            </a:r>
            <a:r>
              <a:rPr lang="en-US" b="0" i="0" dirty="0" smtClean="0">
                <a:solidFill>
                  <a:srgbClr val="040C28"/>
                </a:solidFill>
                <a:effectLst/>
                <a:latin typeface="Google Sans"/>
              </a:rPr>
              <a:t>closed the Port from all commerce and ordered the citizens of Boston to pay a large fine to compensate for the tea thrown into the river during the Boston Tea Party</a:t>
            </a:r>
            <a:r>
              <a:rPr lang="en-US" b="0" i="0" dirty="0" smtClean="0">
                <a:solidFill>
                  <a:srgbClr val="1F1F1F"/>
                </a:solidFill>
                <a:effectLst/>
                <a:latin typeface="Google San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04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30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C20E0-BCEB-4023-9851-19E8D1ED1B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56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Battle of</a:t>
            </a:r>
            <a:r>
              <a:rPr lang="en-US" baseline="0" dirty="0" smtClean="0"/>
              <a:t> Bunker Hill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44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https://www.battlefields.org/learn/articles/american-revolution-timeline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83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common people in the Colonies to fight for egalitarian government.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 in 1776, Common Sense challenged the authority of the British government and the royal monarchy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05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17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June 1775, General Gage controlled Boston after defeating Gen. Joseph Warren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932-7658-4093-BE8E-40B91D2C192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3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30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478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061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71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861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739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75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9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359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531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8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180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651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722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563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447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377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264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484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195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569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7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266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016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751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535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629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972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254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294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264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127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43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015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233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356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501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427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485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245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872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5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839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66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956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477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701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032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518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06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863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01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459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738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9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541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919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179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546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839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825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99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540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473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978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48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343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602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780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962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75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895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477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679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129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719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06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129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390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241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915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762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370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933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421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344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105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7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628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777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946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581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488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2135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947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129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624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988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7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655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06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365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452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4073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369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163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451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3470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820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9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8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287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993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616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129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293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420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38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078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272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657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56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587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03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939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722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229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188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478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431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764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17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493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650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682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66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274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700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2956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0840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505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603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98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903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6156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190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874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712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904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132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6493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058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218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53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9554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6107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8742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554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00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8700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3978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0680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2595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998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82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172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309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4033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1368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2214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4026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6455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2098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1748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0716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53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1690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9963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991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6971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6643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389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9779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691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5288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2106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67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1641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2237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8903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5353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877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169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5706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1109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4678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5151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4223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7385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6441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5963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0529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5125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1943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9669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0314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8134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8962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4088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1816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606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749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068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984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1871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56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0395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6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0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201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0903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388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9315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174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9847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9025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9401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9496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4010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83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9579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3916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1763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1838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8342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4110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327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1383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3103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079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6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59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1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5372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8624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3535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409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6708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0025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6406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4325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51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3685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1817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4816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457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7781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3189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24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5371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9061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5042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6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269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007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3259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1555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7953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6798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4018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1351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5313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3089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42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696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7819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193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2220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9524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1656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7686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0762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198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8174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3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5776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327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8384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984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5959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7379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363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5010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9810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743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41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699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2154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5504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1185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941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1396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2779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5910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337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567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24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1101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7025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8327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9850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2047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7472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805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5239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3316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7312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9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6594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8473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0661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7515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572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449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2207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5290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1176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9920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8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8207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564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51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062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1899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4140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145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8601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257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521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6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082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5405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0862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473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4915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6214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6952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99719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0423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0545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65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1381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8055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977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13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94682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6181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5658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5841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4982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3942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01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8401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9960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7003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575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4928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6187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8365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6672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3593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1271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5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950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9867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2555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6806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595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3695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5556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165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1240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1502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64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6132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5462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993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0910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2572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39122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2660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2219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5742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223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18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2471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9812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0559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8214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1734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4756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5734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3027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7913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89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72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6204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567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976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6036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3793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4481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002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063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0035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483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96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931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4686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0271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0760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2118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7812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2768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598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406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6067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42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2801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7685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7028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9797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5731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54429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3520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4535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8459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8071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0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61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10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7005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4329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70389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941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5322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0954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5862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5626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4453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93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92808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31323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0235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9198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3034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1222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3376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2001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6934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896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81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14732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8971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75760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8048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1917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8288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5820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1344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8717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17727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57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8290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6153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42265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41735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4874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28823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295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55055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0424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507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86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9525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74338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8033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3130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2739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61492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7631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1728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977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4538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60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5508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6770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013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7596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4782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13396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72013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88605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88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74771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0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311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62163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892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00756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6637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6488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3680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868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62448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54152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18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2868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0407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7766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377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1637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99708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3241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29551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736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3198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91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7162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84082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88048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1399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1169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49494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44797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98065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5919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4427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16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079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67181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57896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0280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469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2716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193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98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1245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1442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5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64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5879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9919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77144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50484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3864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7449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2853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04068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01546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34020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47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1736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3824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6079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5471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28116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24566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7845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048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5683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10650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5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24806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9878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5480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70179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28971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02172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49709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76371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9640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386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02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14931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894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3673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35422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2437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6504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4142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88388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82913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4801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694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2428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96367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62776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2691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66443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4530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5145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40108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6895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84554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72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72352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48764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9422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96900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5641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51498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15625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5378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13742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2126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7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1096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1394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5362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0890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91118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5239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78184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017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61323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38072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74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94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31057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06094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1245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6188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47670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86726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67255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4175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53098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42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25319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4699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7656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31665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22566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73815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64143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45021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41378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58074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95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6832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82216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79514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85581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01481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1136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42481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254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78605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9156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6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31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7294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1924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1756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9889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09704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7230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07668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86605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040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10016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56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14351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330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2932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3983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36103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86792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61173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7519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17718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81321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16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63573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7489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22223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56343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15743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04258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93333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92014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79566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18901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38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9324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4104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88632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70803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0430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71079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56161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81081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52753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77464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29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24203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11369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76453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19916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61530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984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5673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64599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73304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51292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68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2404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46962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02130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87047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86783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86442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26081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88354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350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5371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78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76326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11294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53743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7762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37668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72391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82351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36142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35400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70208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20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84965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95914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21519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1336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31465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9780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2255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8188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07968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7992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338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74975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16374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19720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45745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77294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83652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3458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84391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47163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39330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01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66649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29388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9131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80992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4495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95487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2096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17237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74560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26607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0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0151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54046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48810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9604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87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5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018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952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18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406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114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388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375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9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251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013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638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95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6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46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78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739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52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1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1226-310A-410D-99F2-E509600BEDF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581B6-94FB-4211-BF4F-F92610AE6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0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2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0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0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0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0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4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6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7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7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9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1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4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0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1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3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8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9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0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3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8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2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3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4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4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5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5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0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3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6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1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4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9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0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9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3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2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8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8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2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6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5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0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8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7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3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9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4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4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0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700E-525F-4932-B3F9-37A386CAC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C60D-510E-4ADA-AE1A-E79AEAB30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5" Type="http://schemas.openxmlformats.org/officeDocument/2006/relationships/hyperlink" Target="https://en.wikipedia.org/wiki/Boston_Port_Bill" TargetMode="External"/><Relationship Id="rId4" Type="http://schemas.openxmlformats.org/officeDocument/2006/relationships/hyperlink" Target="https://en.wikipedia.org/wiki/Massachusetts_Government_Ac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en.wikipedia.org/wiki/Militia" TargetMode="External"/><Relationship Id="rId1" Type="http://schemas.openxmlformats.org/officeDocument/2006/relationships/slideLayout" Target="../slideLayouts/slideLayout1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5.xml"/><Relationship Id="rId4" Type="http://schemas.openxmlformats.org/officeDocument/2006/relationships/hyperlink" Target="https://en.wikipedia.org/wiki/Charlestown,_Bosto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4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5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8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9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9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0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Lec#03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1"/>
            <a:ext cx="8944378" cy="66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Suffolk Resolve</a:t>
            </a:r>
            <a:br>
              <a:rPr lang="en-US" dirty="0" smtClean="0"/>
            </a:br>
            <a:r>
              <a:rPr lang="en-US" dirty="0" smtClean="0"/>
              <a:t>Presented by </a:t>
            </a:r>
            <a:r>
              <a:rPr lang="en-US" dirty="0" smtClean="0">
                <a:solidFill>
                  <a:srgbClr val="FF0000"/>
                </a:solidFill>
              </a:rPr>
              <a:t>Joseph Warren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u="sng" dirty="0" smtClean="0"/>
              <a:t>(6</a:t>
            </a:r>
            <a:r>
              <a:rPr lang="en-US" u="sng" baseline="30000" dirty="0" smtClean="0"/>
              <a:t>th</a:t>
            </a:r>
            <a:r>
              <a:rPr lang="en-US" u="sng" dirty="0" smtClean="0"/>
              <a:t> Sept. 1774)</a:t>
            </a:r>
            <a:endParaRPr lang="en-US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133601"/>
            <a:ext cx="487680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2209801"/>
            <a:ext cx="2994921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In Time: 117 Years Ago Today, The Indian National Congress Boycotted  British Go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16" y="3048000"/>
            <a:ext cx="363207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a of thieves: Sea of Thieves Ship Types: All you may want to know - The  Economic Ti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402443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762001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02122"/>
                </a:solidFill>
                <a:latin typeface="Arial" panose="020B0604020202020204" pitchFamily="34" charset="0"/>
              </a:rPr>
              <a:t>1. Boycott British imports, curtail exports, and refuse to use British products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5562600" y="4419600"/>
            <a:ext cx="612754" cy="38100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048000"/>
            <a:ext cx="85344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83820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2. Pay "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no obedience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" to the 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hlinkClick r:id="rId4" tooltip="Massachusetts Government Act"/>
              </a:rPr>
              <a:t>Massachusetts Government Act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</a:rPr>
              <a:t> or the 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hlinkClick r:id="rId5" tooltip="Boston Port Bill"/>
              </a:rPr>
              <a:t>Boston Port Bill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3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58962"/>
          </a:xfrm>
        </p:spPr>
        <p:txBody>
          <a:bodyPr>
            <a:normAutofit fontScale="90000"/>
          </a:bodyPr>
          <a:lstStyle/>
          <a:p>
            <a:pPr lvl="8" algn="ctr" rtl="0">
              <a:spcBef>
                <a:spcPct val="0"/>
              </a:spcBef>
            </a:pPr>
            <a:r>
              <a:rPr lang="en-US" sz="3600" dirty="0">
                <a:solidFill>
                  <a:srgbClr val="202122"/>
                </a:solidFill>
                <a:latin typeface="Arial" panose="020B0604020202020204" pitchFamily="34" charset="0"/>
              </a:rPr>
              <a:t>3.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Refuse</a:t>
            </a:r>
            <a:r>
              <a:rPr lang="en-US" sz="3600" dirty="0">
                <a:solidFill>
                  <a:srgbClr val="202122"/>
                </a:solidFill>
                <a:latin typeface="Arial" panose="020B0604020202020204" pitchFamily="34" charset="0"/>
              </a:rPr>
              <a:t> payment of taxes until the Massachusetts Government Act was repealed.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86000"/>
            <a:ext cx="59436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9800" y="44958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8" algn="ctr">
              <a:spcBef>
                <a:spcPct val="0"/>
              </a:spcBef>
            </a:pPr>
            <a:r>
              <a:rPr lang="en-US" sz="3300" kern="0" dirty="0">
                <a:solidFill>
                  <a:srgbClr val="202122"/>
                </a:solidFill>
                <a:latin typeface="Arial" panose="020B0604020202020204" pitchFamily="34" charset="0"/>
              </a:rPr>
              <a:t>4.</a:t>
            </a:r>
            <a:r>
              <a:rPr lang="en-US" sz="33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300" dirty="0">
                <a:solidFill>
                  <a:srgbClr val="FF0000"/>
                </a:solidFill>
                <a:latin typeface="Arial" panose="020B0604020202020204" pitchFamily="34" charset="0"/>
              </a:rPr>
              <a:t>Support</a:t>
            </a:r>
            <a:r>
              <a:rPr lang="en-US" sz="3300" dirty="0">
                <a:solidFill>
                  <a:srgbClr val="202122"/>
                </a:solidFill>
                <a:latin typeface="Arial" panose="020B0604020202020204" pitchFamily="34" charset="0"/>
              </a:rPr>
              <a:t> a 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</a:rPr>
              <a:t>colonial</a:t>
            </a:r>
            <a:r>
              <a:rPr lang="en-US" sz="3300" dirty="0">
                <a:solidFill>
                  <a:srgbClr val="FF0000"/>
                </a:solidFill>
                <a:latin typeface="Arial" panose="020B0604020202020204" pitchFamily="34" charset="0"/>
              </a:rPr>
              <a:t> government</a:t>
            </a:r>
            <a:r>
              <a:rPr lang="en-US" sz="3300" dirty="0">
                <a:solidFill>
                  <a:srgbClr val="202122"/>
                </a:solidFill>
                <a:latin typeface="Arial" panose="020B0604020202020204" pitchFamily="34" charset="0"/>
              </a:rPr>
              <a:t> in </a:t>
            </a:r>
            <a:r>
              <a:rPr lang="en-US" sz="3300" dirty="0">
                <a:solidFill>
                  <a:srgbClr val="FF0000"/>
                </a:solidFill>
                <a:latin typeface="Arial" panose="020B0604020202020204" pitchFamily="34" charset="0"/>
              </a:rPr>
              <a:t>Massachusetts</a:t>
            </a:r>
            <a:r>
              <a:rPr lang="en-US" sz="3300" dirty="0">
                <a:solidFill>
                  <a:srgbClr val="202122"/>
                </a:solidFill>
                <a:latin typeface="Arial" panose="020B0604020202020204" pitchFamily="34" charset="0"/>
              </a:rPr>
              <a:t> free of royal authority until the Intolerable Acts were repealed.</a:t>
            </a:r>
            <a:r>
              <a:rPr lang="en-US" sz="3300" kern="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202122"/>
                </a:solidFill>
                <a:latin typeface="Arial" panose="020B0604020202020204" pitchFamily="34" charset="0"/>
              </a:rPr>
              <a:t/>
            </a:r>
            <a:br>
              <a:rPr lang="en-US" kern="0" dirty="0">
                <a:solidFill>
                  <a:srgbClr val="202122"/>
                </a:solidFill>
                <a:latin typeface="Arial" panose="020B0604020202020204" pitchFamily="34" charset="0"/>
              </a:rPr>
            </a:b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5.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U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rge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the colonies to raise 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  <a:hlinkClick r:id="rId2" tooltip="Militia"/>
              </a:rPr>
              <a:t>militia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of their own people</a:t>
            </a:r>
            <a:endParaRPr lang="en-US" dirty="0"/>
          </a:p>
        </p:txBody>
      </p:sp>
      <p:pic>
        <p:nvPicPr>
          <p:cNvPr id="3074" name="Picture 2" descr="US Army Pacific Kicks off Khaan Quest 23 in Mongolia, Strengthening  International Cooperation - U.S. Embassy in Mongol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762000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1981200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u="sng" dirty="0"/>
              <a:t>Entitled to life, liberty and property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473449"/>
            <a:ext cx="6110614" cy="3657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77801" y="533400"/>
            <a:ext cx="1981200" cy="1143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="1" u="sng" dirty="0">
                <a:solidFill>
                  <a:prstClr val="white"/>
                </a:solidFill>
              </a:rPr>
              <a:t>Proclamation of 1763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9202" y="304800"/>
            <a:ext cx="37887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French and Indian war(1756-63)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Set territorial limits on where European colonists could settle in America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7200" y="4302249"/>
            <a:ext cx="259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Congress </a:t>
            </a:r>
            <a:r>
              <a:rPr lang="en-US" sz="2800" b="1" dirty="0">
                <a:solidFill>
                  <a:srgbClr val="FF0000"/>
                </a:solidFill>
              </a:rPr>
              <a:t>dispersed</a:t>
            </a:r>
            <a:r>
              <a:rPr lang="en-US" sz="2800" b="1" dirty="0">
                <a:solidFill>
                  <a:prstClr val="black"/>
                </a:solidFill>
              </a:rPr>
              <a:t> to meet again on </a:t>
            </a:r>
            <a:r>
              <a:rPr lang="en-US" sz="2800" b="1" dirty="0">
                <a:solidFill>
                  <a:srgbClr val="FF0000"/>
                </a:solidFill>
              </a:rPr>
              <a:t>10</a:t>
            </a:r>
            <a:r>
              <a:rPr lang="en-US" sz="2800" b="1" baseline="30000" dirty="0">
                <a:solidFill>
                  <a:srgbClr val="FF0000"/>
                </a:solidFill>
              </a:rPr>
              <a:t>th</a:t>
            </a:r>
            <a:r>
              <a:rPr lang="en-US" sz="2800" b="1" dirty="0">
                <a:solidFill>
                  <a:srgbClr val="FF0000"/>
                </a:solidFill>
              </a:rPr>
              <a:t> May 1775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48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Second Continental Congress (10</a:t>
            </a:r>
            <a:r>
              <a:rPr lang="en-US" baseline="30000" dirty="0" smtClean="0"/>
              <a:t>th</a:t>
            </a:r>
            <a:r>
              <a:rPr lang="en-US" dirty="0" smtClean="0"/>
              <a:t> May, 1775)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04800"/>
            <a:ext cx="804615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04800"/>
            <a:ext cx="5334000" cy="3048000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 u="sng" dirty="0">
                <a:solidFill>
                  <a:srgbClr val="FF0000"/>
                </a:solidFill>
              </a:rPr>
              <a:t>Second Continental Congress</a:t>
            </a: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Established	May 10, 1775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Disbanded	March 1, 1781</a:t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14601"/>
            <a:ext cx="8229600" cy="1858963"/>
          </a:xfrm>
        </p:spPr>
        <p:txBody>
          <a:bodyPr>
            <a:normAutofit fontScale="85000" lnSpcReduction="20000"/>
          </a:bodyPr>
          <a:lstStyle/>
          <a:p>
            <a:endParaRPr lang="en-US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Agenda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To review possible changes made by </a:t>
            </a:r>
            <a:r>
              <a:rPr lang="en-US" dirty="0" smtClean="0"/>
              <a:t>British Parliament and 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 Prepare for War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33400"/>
            <a:ext cx="62484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Background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Year 1775 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23 - Patrick Henry’s “Liberty or Death” speech, Richmond, </a:t>
            </a:r>
            <a:r>
              <a:rPr lang="en-US" dirty="0" smtClean="0"/>
              <a:t>VA</a:t>
            </a:r>
            <a:endParaRPr lang="en-US" dirty="0"/>
          </a:p>
          <a:p>
            <a:r>
              <a:rPr lang="en-US" dirty="0"/>
              <a:t>April 19 - Battles of Lexington and Concord, MA</a:t>
            </a:r>
          </a:p>
          <a:p>
            <a:r>
              <a:rPr lang="en-US" dirty="0"/>
              <a:t>May 10 - Ethan Allen and Green Mountain Boys seize Fort Ticonderoga, Second Continental Congress meets</a:t>
            </a:r>
          </a:p>
        </p:txBody>
      </p:sp>
    </p:spTree>
    <p:extLst>
      <p:ext uri="{BB962C8B-B14F-4D97-AF65-F5344CB8AC3E}">
        <p14:creationId xmlns:p14="http://schemas.microsoft.com/office/powerpoint/2010/main" val="24696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Schools of thoughts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35052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Radicals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sz="1800" dirty="0"/>
              <a:t>Always look to estrange the relations with British</a:t>
            </a:r>
          </a:p>
          <a:p>
            <a:pPr marL="0" indent="0">
              <a:buNone/>
            </a:pPr>
            <a:r>
              <a:rPr lang="en-US" sz="1800" dirty="0"/>
              <a:t>Charles Thomson, George and Thomas Jefferson </a:t>
            </a:r>
          </a:p>
          <a:p>
            <a:pPr marL="0" indent="0">
              <a:buNone/>
            </a:pPr>
            <a:r>
              <a:rPr lang="en-US" sz="1800" dirty="0"/>
              <a:t>Less in number</a:t>
            </a:r>
          </a:p>
          <a:p>
            <a:pPr marL="0" indent="0">
              <a:buNone/>
            </a:pPr>
            <a:r>
              <a:rPr lang="en-US" sz="1800" dirty="0"/>
              <a:t>Boston Tea Party 1773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3505201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Conservatives</a:t>
            </a:r>
          </a:p>
          <a:p>
            <a:pPr marL="0" indent="0">
              <a:buNone/>
            </a:pPr>
            <a:r>
              <a:rPr lang="en-US" sz="2000" dirty="0"/>
              <a:t>Always interested in restoring of good relations and forgetting what happened. </a:t>
            </a:r>
          </a:p>
          <a:p>
            <a:pPr marL="0" indent="0">
              <a:buNone/>
            </a:pPr>
            <a:r>
              <a:rPr lang="en-US" sz="2000" dirty="0"/>
              <a:t>Professionals politicians, Royal merchants &amp; Officials</a:t>
            </a:r>
          </a:p>
          <a:p>
            <a:pPr marL="0" indent="0">
              <a:buNone/>
            </a:pPr>
            <a:r>
              <a:rPr lang="en-US" sz="2000" dirty="0"/>
              <a:t>More in Numbers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480060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Colonial protests and Massachusetts formation of committee of correspondence in Boston in 1772</a:t>
            </a:r>
          </a:p>
          <a:p>
            <a:r>
              <a:rPr lang="en-US" b="1" dirty="0">
                <a:solidFill>
                  <a:srgbClr val="FF0000"/>
                </a:solidFill>
              </a:rPr>
              <a:t>By 1773, committee of correspondence were established in all states excepting Pennsylvania and North Carolina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dirty="0">
                <a:solidFill>
                  <a:prstClr val="black"/>
                </a:solidFill>
              </a:rPr>
              <a:t/>
            </a:r>
            <a:br>
              <a:rPr lang="en-US" sz="1600" dirty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28600"/>
            <a:ext cx="8763000" cy="6324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sz="3900" b="1" dirty="0">
                <a:solidFill>
                  <a:srgbClr val="FF0000"/>
                </a:solidFill>
              </a:rPr>
              <a:t>Year 1775</a:t>
            </a:r>
          </a:p>
          <a:p>
            <a:r>
              <a:rPr lang="en-US" sz="3900" dirty="0"/>
              <a:t>June 15 - George Washington appointed commander-in-chief</a:t>
            </a:r>
          </a:p>
          <a:p>
            <a:r>
              <a:rPr lang="en-US" sz="3900" dirty="0"/>
              <a:t>July 5 - Congress approves the Olive Branch Petition, a final attempt to avoid war with Britain</a:t>
            </a:r>
          </a:p>
          <a:p>
            <a:r>
              <a:rPr lang="en-US" sz="3900" dirty="0"/>
              <a:t>October 13 - The U.S. Navy is established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Year 1776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April 12 - Halifax Resolves, NC—First colony to authorize its delegates to vote for independence</a:t>
            </a:r>
          </a:p>
          <a:p>
            <a:r>
              <a:rPr lang="en-US" dirty="0"/>
              <a:t>June 7, 1776 - Lee Resolution: Richard Henry Lee proposes independence to the Second Continental Congress </a:t>
            </a:r>
          </a:p>
          <a:p>
            <a:r>
              <a:rPr lang="en-US" dirty="0"/>
              <a:t>July 4 - Congress adopts the Declaration of Independence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8839200" cy="65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tyImages-121321782.0.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4886" y="228601"/>
            <a:ext cx="7772400" cy="1295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American War of Independence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295400"/>
            <a:ext cx="8534400" cy="5105400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First Phase (1775-77)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Second Phase (1777)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Third Phase (1778-81)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Peace Treaty of Paris (1783)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1828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Year 1775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1"/>
            <a:ext cx="8229600" cy="44497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April </a:t>
            </a:r>
            <a:r>
              <a:rPr lang="en-US" dirty="0"/>
              <a:t>19 - Battles of Lexington and Concord, </a:t>
            </a:r>
            <a:r>
              <a:rPr lang="en-US" dirty="0" smtClean="0"/>
              <a:t>MA</a:t>
            </a:r>
          </a:p>
          <a:p>
            <a:pPr marL="457200" indent="-457200">
              <a:buAutoNum type="arabicPeriod"/>
            </a:pPr>
            <a:r>
              <a:rPr lang="en-US" dirty="0"/>
              <a:t>May 10 - Ethan Allen and Green Mountain Boys </a:t>
            </a:r>
            <a:r>
              <a:rPr lang="en-US" dirty="0" smtClean="0"/>
              <a:t>fort Ticonderoga: NY</a:t>
            </a:r>
          </a:p>
          <a:p>
            <a:pPr marL="457200" indent="-457200">
              <a:buAutoNum type="arabicPeriod"/>
            </a:pPr>
            <a:r>
              <a:rPr lang="en-US" dirty="0"/>
              <a:t>June 17 - Battle of Bunker </a:t>
            </a:r>
            <a:r>
              <a:rPr lang="en-US" dirty="0" smtClean="0"/>
              <a:t>Hill</a:t>
            </a:r>
          </a:p>
          <a:p>
            <a:pPr marL="457200" indent="-457200">
              <a:buAutoNum type="arabicPeriod"/>
            </a:pPr>
            <a:r>
              <a:rPr lang="en-US" dirty="0"/>
              <a:t>December 30-Jan 1 - Battle of </a:t>
            </a:r>
            <a:r>
              <a:rPr lang="en-US" dirty="0" smtClean="0"/>
              <a:t>Quebec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88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Siege of Boston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0700" y="1524000"/>
            <a:ext cx="8610600" cy="5093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3600" y="639763"/>
            <a:ext cx="765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The battle is named after Bunker Hill in </a:t>
            </a: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Charlestown, Massachusetts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1F1F"/>
                </a:solidFill>
                <a:latin typeface="Google Sans"/>
              </a:rPr>
              <a:t>Battle Of Quebec </a:t>
            </a:r>
            <a:br>
              <a:rPr lang="en-US" dirty="0" smtClean="0">
                <a:solidFill>
                  <a:srgbClr val="1F1F1F"/>
                </a:solidFill>
                <a:latin typeface="Google Sans"/>
              </a:rPr>
            </a:br>
            <a:r>
              <a:rPr lang="en-US" dirty="0" smtClean="0">
                <a:solidFill>
                  <a:srgbClr val="1F1F1F"/>
                </a:solidFill>
                <a:latin typeface="Google Sans"/>
              </a:rPr>
              <a:t>December </a:t>
            </a:r>
            <a:r>
              <a:rPr lang="en-US" dirty="0">
                <a:solidFill>
                  <a:srgbClr val="1F1F1F"/>
                </a:solidFill>
                <a:latin typeface="Google Sans"/>
              </a:rPr>
              <a:t>31, 1775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2601" y="1600200"/>
            <a:ext cx="86867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609600"/>
            <a:ext cx="31242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Gen. William Howe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057401"/>
            <a:ext cx="4191000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57402"/>
            <a:ext cx="4267200" cy="42671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38400" y="609600"/>
            <a:ext cx="3124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Gen. George Washington </a:t>
            </a:r>
          </a:p>
        </p:txBody>
      </p:sp>
    </p:spTree>
    <p:extLst>
      <p:ext uri="{BB962C8B-B14F-4D97-AF65-F5344CB8AC3E}">
        <p14:creationId xmlns:p14="http://schemas.microsoft.com/office/powerpoint/2010/main" val="24133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1777, 2</a:t>
            </a:r>
            <a:r>
              <a:rPr lang="en-US" baseline="30000" dirty="0" smtClean="0"/>
              <a:t>nd</a:t>
            </a:r>
            <a:r>
              <a:rPr lang="en-US" dirty="0" smtClean="0"/>
              <a:t> Phase of WOI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4886" y="71393"/>
            <a:ext cx="7456714" cy="1470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American Colonists Preparation for War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447800"/>
            <a:ext cx="8763000" cy="5105400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First Continental Congress Meeting(Sept. 5,1774)</a:t>
            </a:r>
          </a:p>
          <a:p>
            <a:pPr marL="514350" indent="-514350" algn="l">
              <a:buAutoNum type="alphaLcPeriod"/>
            </a:pPr>
            <a:r>
              <a:rPr lang="en-US" dirty="0" smtClean="0">
                <a:solidFill>
                  <a:schemeClr val="tx1"/>
                </a:solidFill>
              </a:rPr>
              <a:t>Suffolk Resolves</a:t>
            </a:r>
          </a:p>
          <a:p>
            <a:pPr marL="514350" indent="-514350" algn="l">
              <a:buAutoNum type="alphaLcPeriod"/>
            </a:pPr>
            <a:r>
              <a:rPr lang="en-US" dirty="0" smtClean="0">
                <a:solidFill>
                  <a:schemeClr val="tx1"/>
                </a:solidFill>
              </a:rPr>
              <a:t>Declaration of Rights and Grievances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Second Continental Congress Meeting (May 10, 1775), Philadelphia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Battle of Bunker Hill (June, 1775)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0"/>
            <a:ext cx="1752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37160"/>
            <a:ext cx="70104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Battles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295400"/>
            <a:ext cx="8534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Battle of Princeton</a:t>
            </a:r>
          </a:p>
          <a:p>
            <a:r>
              <a:rPr lang="en-US" dirty="0" smtClean="0"/>
              <a:t>Battle </a:t>
            </a:r>
            <a:r>
              <a:rPr lang="en-US" dirty="0"/>
              <a:t>at Ridgefield, </a:t>
            </a:r>
            <a:r>
              <a:rPr lang="en-US" dirty="0" smtClean="0"/>
              <a:t>CT</a:t>
            </a:r>
          </a:p>
          <a:p>
            <a:r>
              <a:rPr lang="en-US" dirty="0"/>
              <a:t>British capture Fort </a:t>
            </a:r>
            <a:r>
              <a:rPr lang="en-US" dirty="0" smtClean="0"/>
              <a:t>Ticonderoga</a:t>
            </a:r>
          </a:p>
          <a:p>
            <a:r>
              <a:rPr lang="en-US" dirty="0"/>
              <a:t>Battle of Brandywine, </a:t>
            </a:r>
            <a:r>
              <a:rPr lang="en-US" dirty="0" smtClean="0"/>
              <a:t>PA</a:t>
            </a:r>
          </a:p>
          <a:p>
            <a:r>
              <a:rPr lang="en-US" dirty="0"/>
              <a:t> Battle of Saratoga, NY </a:t>
            </a:r>
            <a:endParaRPr lang="en-US" dirty="0" smtClean="0"/>
          </a:p>
          <a:p>
            <a:r>
              <a:rPr lang="en-US" dirty="0"/>
              <a:t>British take </a:t>
            </a:r>
            <a:r>
              <a:rPr lang="en-US" dirty="0" smtClean="0"/>
              <a:t>Philadelphia, Congress shift to York</a:t>
            </a:r>
          </a:p>
          <a:p>
            <a:r>
              <a:rPr lang="en-US" dirty="0"/>
              <a:t>British surrender at Saratoga, </a:t>
            </a:r>
            <a:r>
              <a:rPr lang="en-US" dirty="0" smtClean="0"/>
              <a:t>NY</a:t>
            </a:r>
          </a:p>
          <a:p>
            <a:r>
              <a:rPr lang="en-US" dirty="0"/>
              <a:t>December 19 -  Washington and his army winter in Valley Forge</a:t>
            </a:r>
          </a:p>
        </p:txBody>
      </p:sp>
    </p:spTree>
    <p:extLst>
      <p:ext uri="{BB962C8B-B14F-4D97-AF65-F5344CB8AC3E}">
        <p14:creationId xmlns:p14="http://schemas.microsoft.com/office/powerpoint/2010/main" val="56015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763000" cy="28194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/>
            </a:r>
            <a:br>
              <a:rPr lang="en-US" sz="3200" dirty="0"/>
            </a:br>
            <a:r>
              <a:rPr lang="en-US" sz="3200" u="sng" dirty="0">
                <a:solidFill>
                  <a:srgbClr val="FF0000"/>
                </a:solidFill>
              </a:rPr>
              <a:t>June 14 - Flag Resolution- </a:t>
            </a:r>
            <a:r>
              <a:rPr lang="en-US" sz="3200" dirty="0"/>
              <a:t>Congress declared “That the flag of the thirteen United States be thirteen stripes, alternate red and white; that the union be thirteen stars, white in a blue field”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47256"/>
            <a:ext cx="4772025" cy="331628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05000" y="3657600"/>
            <a:ext cx="3429000" cy="1828800"/>
          </a:xfrm>
        </p:spPr>
        <p:txBody>
          <a:bodyPr>
            <a:normAutofit/>
          </a:bodyPr>
          <a:lstStyle/>
          <a:p>
            <a:r>
              <a:rPr lang="en-US" sz="4000" b="1" dirty="0"/>
              <a:t>Political Development </a:t>
            </a:r>
          </a:p>
        </p:txBody>
      </p:sp>
    </p:spTree>
    <p:extLst>
      <p:ext uri="{BB962C8B-B14F-4D97-AF65-F5344CB8AC3E}">
        <p14:creationId xmlns:p14="http://schemas.microsoft.com/office/powerpoint/2010/main" val="335315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82762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Phase, WOI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Feb 6, 1778 </a:t>
            </a:r>
            <a:r>
              <a:rPr lang="en-US" dirty="0"/>
              <a:t>- The United States and France become allies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2819400"/>
            <a:ext cx="5029199" cy="3322608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6887486" y="3894814"/>
            <a:ext cx="762000" cy="5945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3543" y="3675621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03877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British Command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1" y="1524000"/>
            <a:ext cx="4619625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5791201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02122"/>
                </a:solidFill>
                <a:latin typeface="Arial" panose="020B0604020202020204" pitchFamily="34" charset="0"/>
              </a:rPr>
              <a:t>General </a:t>
            </a:r>
            <a:r>
              <a:rPr 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Sir Henry Clinton (</a:t>
            </a:r>
            <a:r>
              <a:rPr lang="en-US" sz="3200" b="1" dirty="0" err="1">
                <a:solidFill>
                  <a:srgbClr val="202122"/>
                </a:solidFill>
                <a:latin typeface="Arial" panose="020B0604020202020204" pitchFamily="34" charset="0"/>
              </a:rPr>
              <a:t>CnC</a:t>
            </a:r>
            <a:r>
              <a:rPr lang="en-US" sz="3200" b="1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828800"/>
            <a:ext cx="8229600" cy="2544762"/>
          </a:xfrm>
        </p:spPr>
        <p:txBody>
          <a:bodyPr>
            <a:normAutofit/>
          </a:bodyPr>
          <a:lstStyle/>
          <a:p>
            <a:r>
              <a:rPr lang="en-US" b="1" dirty="0"/>
              <a:t>June </a:t>
            </a:r>
            <a:r>
              <a:rPr lang="en-US" b="1" dirty="0" smtClean="0"/>
              <a:t>21, 1779- </a:t>
            </a:r>
            <a:r>
              <a:rPr lang="en-US" b="1" dirty="0"/>
              <a:t>Spain declares war on Great Britain</a:t>
            </a:r>
          </a:p>
        </p:txBody>
      </p:sp>
    </p:spTree>
    <p:extLst>
      <p:ext uri="{BB962C8B-B14F-4D97-AF65-F5344CB8AC3E}">
        <p14:creationId xmlns:p14="http://schemas.microsoft.com/office/powerpoint/2010/main" val="28471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Battles in 3</a:t>
            </a:r>
            <a:r>
              <a:rPr lang="en-US" baseline="30000" dirty="0" smtClean="0"/>
              <a:t>rd</a:t>
            </a:r>
            <a:r>
              <a:rPr lang="en-US" dirty="0" smtClean="0"/>
              <a:t>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Battle of Monmouth, </a:t>
            </a:r>
            <a:r>
              <a:rPr lang="en-US" dirty="0" smtClean="0"/>
              <a:t>NJ</a:t>
            </a:r>
          </a:p>
          <a:p>
            <a:r>
              <a:rPr lang="en-US" dirty="0"/>
              <a:t>British capture Savannah, </a:t>
            </a:r>
            <a:r>
              <a:rPr lang="en-US" dirty="0" smtClean="0"/>
              <a:t>GA</a:t>
            </a:r>
          </a:p>
          <a:p>
            <a:r>
              <a:rPr lang="en-US" dirty="0"/>
              <a:t>Battle of Port Royal Island, </a:t>
            </a:r>
            <a:r>
              <a:rPr lang="en-US" dirty="0" smtClean="0"/>
              <a:t>SC</a:t>
            </a:r>
          </a:p>
          <a:p>
            <a:r>
              <a:rPr lang="en-US" dirty="0"/>
              <a:t>Battle of Kings Mountain, </a:t>
            </a:r>
            <a:r>
              <a:rPr lang="en-US" dirty="0" smtClean="0"/>
              <a:t>SC</a:t>
            </a:r>
          </a:p>
          <a:p>
            <a:r>
              <a:rPr lang="en-US" dirty="0"/>
              <a:t>October 19 - General Cornwallis officially surrenders at Yorktown, VA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8669"/>
            <a:ext cx="8534400" cy="65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0"/>
            <a:ext cx="8229600" cy="3505200"/>
          </a:xfrm>
        </p:spPr>
        <p:txBody>
          <a:bodyPr>
            <a:normAutofit/>
          </a:bodyPr>
          <a:lstStyle/>
          <a:p>
            <a:r>
              <a:rPr lang="en-US" dirty="0"/>
              <a:t>Articles of Confederation </a:t>
            </a:r>
            <a:r>
              <a:rPr lang="en-US" dirty="0" smtClean="0"/>
              <a:t>adopted</a:t>
            </a:r>
            <a:br>
              <a:rPr lang="en-US" dirty="0" smtClean="0"/>
            </a:br>
            <a:r>
              <a:rPr lang="en-US" dirty="0" smtClean="0"/>
              <a:t>1781, March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685801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Peace Treaty of Paris 1783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438400"/>
            <a:ext cx="7467600" cy="3581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War ended with the British surrender at Yorktown on 19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Oct 1781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British were controlling Charles town and some other regions for some time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On Sept 3, 1783, Peace treaty of Paris b/w America, British and France was signed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3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0" y="15240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Background</a:t>
            </a:r>
            <a:br>
              <a:rPr lang="en-US" b="1" u="sng" dirty="0" smtClean="0">
                <a:solidFill>
                  <a:srgbClr val="FF0000"/>
                </a:solidFill>
              </a:rPr>
            </a:br>
            <a:r>
              <a:rPr lang="en-US" b="1" u="sng" dirty="0" smtClean="0">
                <a:solidFill>
                  <a:srgbClr val="FF0000"/>
                </a:solidFill>
              </a:rPr>
              <a:t>year 1774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57847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March 31 - Boston Port Act— Parliament closes the city’s port in response to the Tea </a:t>
            </a:r>
            <a:r>
              <a:rPr lang="en-US" dirty="0" smtClean="0"/>
              <a:t>Party.</a:t>
            </a:r>
          </a:p>
          <a:p>
            <a:r>
              <a:rPr lang="en-US" dirty="0" smtClean="0"/>
              <a:t>May </a:t>
            </a:r>
            <a:r>
              <a:rPr lang="en-US" dirty="0"/>
              <a:t>20 - Administration of Justice Act and Massachusetts Government Act, two of the so-called Intolerable Acts, further anger </a:t>
            </a:r>
            <a:r>
              <a:rPr lang="en-US" dirty="0" smtClean="0"/>
              <a:t>colonists</a:t>
            </a:r>
          </a:p>
          <a:p>
            <a:r>
              <a:rPr lang="en-US" dirty="0" smtClean="0"/>
              <a:t>June </a:t>
            </a:r>
            <a:r>
              <a:rPr lang="en-US" dirty="0"/>
              <a:t>2 - Quartering Act is </a:t>
            </a:r>
            <a:r>
              <a:rPr lang="en-US" dirty="0" smtClean="0"/>
              <a:t>amended</a:t>
            </a:r>
          </a:p>
          <a:p>
            <a:r>
              <a:rPr lang="en-US" dirty="0" smtClean="0"/>
              <a:t>September </a:t>
            </a:r>
            <a:r>
              <a:rPr lang="en-US" dirty="0"/>
              <a:t>5–October 26 - First Continental Congress—Carpenter’s Hall, Philadelphia</a:t>
            </a:r>
          </a:p>
        </p:txBody>
      </p:sp>
    </p:spTree>
    <p:extLst>
      <p:ext uri="{BB962C8B-B14F-4D97-AF65-F5344CB8AC3E}">
        <p14:creationId xmlns:p14="http://schemas.microsoft.com/office/powerpoint/2010/main" val="41419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133600"/>
            <a:ext cx="7772400" cy="274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Impacts of American War of Independence (OR)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Problems created after American Revolution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393"/>
            <a:ext cx="7467600" cy="1376408"/>
          </a:xfrm>
        </p:spPr>
        <p:txBody>
          <a:bodyPr>
            <a:normAutofit/>
          </a:bodyPr>
          <a:lstStyle/>
          <a:p>
            <a:r>
              <a:rPr lang="en-US" sz="3600" b="1" dirty="0"/>
              <a:t>D. Impacts of American War of Independence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71600"/>
            <a:ext cx="8839200" cy="53340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Constitutional Problems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Article of confederation (15 Nov, 1777) 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No Bill of Rights              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Lack of Central Government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2. </a:t>
            </a:r>
            <a:r>
              <a:rPr lang="en-US" dirty="0" smtClean="0">
                <a:solidFill>
                  <a:srgbClr val="FF0000"/>
                </a:solidFill>
              </a:rPr>
              <a:t>Economic Problems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Decline of Commerce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National Debt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Absence of Satisfactory System of Currency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. Political Problems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Western Land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Foreign Relations (</a:t>
            </a:r>
            <a:r>
              <a:rPr lang="en-US" sz="2400" b="1" dirty="0">
                <a:solidFill>
                  <a:srgbClr val="C00000"/>
                </a:solidFill>
              </a:rPr>
              <a:t>a. </a:t>
            </a:r>
            <a:r>
              <a:rPr lang="en-US" sz="2400" dirty="0">
                <a:solidFill>
                  <a:schemeClr val="tx1"/>
                </a:solidFill>
              </a:rPr>
              <a:t>With Britain  </a:t>
            </a:r>
            <a:r>
              <a:rPr lang="en-US" sz="2400" b="1" dirty="0">
                <a:solidFill>
                  <a:srgbClr val="C00000"/>
                </a:solidFill>
              </a:rPr>
              <a:t>b. </a:t>
            </a:r>
            <a:r>
              <a:rPr lang="en-US" sz="2400" dirty="0">
                <a:solidFill>
                  <a:schemeClr val="tx1"/>
                </a:solidFill>
              </a:rPr>
              <a:t>With Spain)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0"/>
            <a:ext cx="1752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47244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dirty="0"/>
              <a:t>John Dickinson Draft</a:t>
            </a:r>
            <a:br>
              <a:rPr lang="en-US" dirty="0"/>
            </a:br>
            <a:r>
              <a:rPr lang="en-US" dirty="0"/>
              <a:t>“The United States of America”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1828800"/>
            <a:ext cx="5715000" cy="2305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228601"/>
            <a:ext cx="8827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Adopted by the second continental congress (15</a:t>
            </a:r>
            <a:r>
              <a:rPr lang="en-US" sz="3600" b="1" baseline="30000" dirty="0">
                <a:solidFill>
                  <a:prstClr val="black"/>
                </a:solidFill>
              </a:rPr>
              <a:t>th</a:t>
            </a:r>
            <a:r>
              <a:rPr lang="en-US" sz="3600" b="1" dirty="0">
                <a:solidFill>
                  <a:prstClr val="black"/>
                </a:solidFill>
              </a:rPr>
              <a:t> Nov, 1777)</a:t>
            </a:r>
          </a:p>
        </p:txBody>
      </p:sp>
    </p:spTree>
    <p:extLst>
      <p:ext uri="{BB962C8B-B14F-4D97-AF65-F5344CB8AC3E}">
        <p14:creationId xmlns:p14="http://schemas.microsoft.com/office/powerpoint/2010/main" val="26071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Articles of Confederation</a:t>
            </a:r>
            <a:br>
              <a:rPr lang="en-US" dirty="0" smtClean="0"/>
            </a:br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Nov, 1777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Article 1: </a:t>
            </a:r>
            <a:r>
              <a:rPr lang="en-US" dirty="0"/>
              <a:t>Created the name of the combined 13 states as The United States of America.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Article </a:t>
            </a:r>
            <a:r>
              <a:rPr lang="en-US" dirty="0">
                <a:solidFill>
                  <a:srgbClr val="FF0000"/>
                </a:solidFill>
              </a:rPr>
              <a:t>2: </a:t>
            </a:r>
            <a:r>
              <a:rPr lang="en-US" dirty="0"/>
              <a:t>State governments still had their own powers that were not listed in the Articles of Confederation.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Article </a:t>
            </a:r>
            <a:r>
              <a:rPr lang="en-US" dirty="0">
                <a:solidFill>
                  <a:srgbClr val="FF0000"/>
                </a:solidFill>
              </a:rPr>
              <a:t>3: </a:t>
            </a:r>
            <a:r>
              <a:rPr lang="en-US" dirty="0"/>
              <a:t>The combined states were responsible for helping to protect each other from attacks.</a:t>
            </a:r>
          </a:p>
        </p:txBody>
      </p:sp>
    </p:spTree>
    <p:extLst>
      <p:ext uri="{BB962C8B-B14F-4D97-AF65-F5344CB8AC3E}">
        <p14:creationId xmlns:p14="http://schemas.microsoft.com/office/powerpoint/2010/main" val="13069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Articles of Confederation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1676400"/>
            <a:ext cx="8458200" cy="4800600"/>
          </a:xfrm>
        </p:spPr>
        <p:txBody>
          <a:bodyPr>
            <a:normAutofit/>
          </a:bodyPr>
          <a:lstStyle/>
          <a:p>
            <a:r>
              <a:rPr lang="en-US" sz="3600" dirty="0"/>
              <a:t>Under the Articles, the states, not Congress, had the power to tax.</a:t>
            </a:r>
          </a:p>
          <a:p>
            <a:r>
              <a:rPr lang="en-US" sz="3600" dirty="0"/>
              <a:t>The Articles of Confederation did not include a president.</a:t>
            </a:r>
          </a:p>
          <a:p>
            <a:r>
              <a:rPr lang="en-US" sz="3600" dirty="0"/>
              <a:t>The Articles of Confederation created a very weak central government.</a:t>
            </a:r>
          </a:p>
        </p:txBody>
      </p:sp>
    </p:spTree>
    <p:extLst>
      <p:ext uri="{BB962C8B-B14F-4D97-AF65-F5344CB8AC3E}">
        <p14:creationId xmlns:p14="http://schemas.microsoft.com/office/powerpoint/2010/main" val="36569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document served as the United States' </a:t>
            </a:r>
            <a:r>
              <a:rPr lang="en-US" dirty="0">
                <a:solidFill>
                  <a:srgbClr val="FF0000"/>
                </a:solidFill>
              </a:rPr>
              <a:t>first constitution</a:t>
            </a:r>
            <a:r>
              <a:rPr lang="en-US" dirty="0"/>
              <a:t>. It was in force from March 1, 1781, until 1789 when the present-day Constitution went into effect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The last sheet bears the </a:t>
            </a:r>
            <a:r>
              <a:rPr lang="en-US" dirty="0">
                <a:solidFill>
                  <a:srgbClr val="FF0000"/>
                </a:solidFill>
              </a:rPr>
              <a:t>signatures</a:t>
            </a:r>
            <a:r>
              <a:rPr lang="en-US" dirty="0"/>
              <a:t> of delegates from all 13 states.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14325"/>
            <a:ext cx="3733800" cy="762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James Madison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514600"/>
            <a:ext cx="8096250" cy="38481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77000" y="300038"/>
            <a:ext cx="3733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Initially no BORs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29001" y="1429702"/>
            <a:ext cx="559117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First 10 amendment in 2 years</a:t>
            </a:r>
          </a:p>
        </p:txBody>
      </p:sp>
    </p:spTree>
    <p:extLst>
      <p:ext uri="{BB962C8B-B14F-4D97-AF65-F5344CB8AC3E}">
        <p14:creationId xmlns:p14="http://schemas.microsoft.com/office/powerpoint/2010/main" val="41838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524001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/>
              <a:t>It was strongly influenced by the </a:t>
            </a:r>
            <a:r>
              <a:rPr lang="en-US" sz="3600" dirty="0">
                <a:solidFill>
                  <a:srgbClr val="FF0000"/>
                </a:solidFill>
              </a:rPr>
              <a:t>Virginia Declaration of Rights</a:t>
            </a:r>
            <a:r>
              <a:rPr lang="en-US" sz="3600" dirty="0"/>
              <a:t>, written by </a:t>
            </a:r>
            <a:r>
              <a:rPr lang="en-US" sz="3600" dirty="0">
                <a:solidFill>
                  <a:srgbClr val="FF0000"/>
                </a:solidFill>
              </a:rPr>
              <a:t>George Mason </a:t>
            </a:r>
            <a:r>
              <a:rPr lang="en-US" sz="3600" dirty="0"/>
              <a:t>as well as </a:t>
            </a:r>
            <a:r>
              <a:rPr lang="en-US" sz="3600" dirty="0">
                <a:solidFill>
                  <a:srgbClr val="FF0000"/>
                </a:solidFill>
              </a:rPr>
              <a:t>English documents </a:t>
            </a:r>
            <a:r>
              <a:rPr lang="en-US" sz="3600" dirty="0"/>
              <a:t>such as the Magna </a:t>
            </a:r>
            <a:r>
              <a:rPr lang="en-US" sz="3600" dirty="0" err="1"/>
              <a:t>Carta</a:t>
            </a:r>
            <a:r>
              <a:rPr lang="en-US" sz="3600" dirty="0"/>
              <a:t>, the Petition of Right, the English Bill of Rights, and the Massachusetts Body of Liberties.</a:t>
            </a:r>
          </a:p>
        </p:txBody>
      </p:sp>
    </p:spTree>
    <p:extLst>
      <p:ext uri="{BB962C8B-B14F-4D97-AF65-F5344CB8AC3E}">
        <p14:creationId xmlns:p14="http://schemas.microsoft.com/office/powerpoint/2010/main" val="10816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3-minute guide to the Bill of Rights - Belinda Stutzma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1" y="152401"/>
            <a:ext cx="8686799" cy="5973763"/>
          </a:xfrm>
        </p:spPr>
      </p:pic>
    </p:spTree>
    <p:extLst>
      <p:ext uri="{BB962C8B-B14F-4D97-AF65-F5344CB8AC3E}">
        <p14:creationId xmlns:p14="http://schemas.microsoft.com/office/powerpoint/2010/main" val="14797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"/>
            <a:ext cx="8686800" cy="64770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600" b="1" dirty="0"/>
              <a:t>Freedoms, Petitions, Assembly</a:t>
            </a:r>
          </a:p>
          <a:p>
            <a:pPr lvl="0"/>
            <a:r>
              <a:rPr lang="en-US" sz="3600" b="1" dirty="0"/>
              <a:t>Right to bear arms, State army</a:t>
            </a:r>
          </a:p>
          <a:p>
            <a:pPr lvl="0"/>
            <a:r>
              <a:rPr lang="en-US" sz="3600" b="1" dirty="0"/>
              <a:t>Quartering of soldiers</a:t>
            </a:r>
          </a:p>
          <a:p>
            <a:pPr lvl="0"/>
            <a:r>
              <a:rPr lang="en-US" sz="3600" b="1" dirty="0"/>
              <a:t>Search and arrest</a:t>
            </a:r>
          </a:p>
          <a:p>
            <a:pPr lvl="0"/>
            <a:r>
              <a:rPr lang="en-US" sz="3600" b="1" dirty="0"/>
              <a:t>Rights in criminal cases</a:t>
            </a:r>
          </a:p>
          <a:p>
            <a:pPr lvl="0"/>
            <a:r>
              <a:rPr lang="en-US" sz="3600" b="1" dirty="0"/>
              <a:t>Right to a fair trial</a:t>
            </a:r>
          </a:p>
          <a:p>
            <a:pPr lvl="0"/>
            <a:r>
              <a:rPr lang="en-US" sz="3600" b="1" dirty="0"/>
              <a:t>Rights in civil cases</a:t>
            </a:r>
          </a:p>
          <a:p>
            <a:pPr lvl="0"/>
            <a:r>
              <a:rPr lang="en-US" sz="3600" b="1" dirty="0"/>
              <a:t>Bail, fines, punishment</a:t>
            </a:r>
          </a:p>
          <a:p>
            <a:pPr lvl="0"/>
            <a:r>
              <a:rPr lang="en-US" sz="3600" b="1" dirty="0"/>
              <a:t>Rights retained by the People</a:t>
            </a:r>
          </a:p>
          <a:p>
            <a:pPr lvl="0"/>
            <a:r>
              <a:rPr lang="en-US" sz="3600" b="1" dirty="0"/>
              <a:t>States' rights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continental congress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1" y="1524001"/>
            <a:ext cx="6624279" cy="4186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286001"/>
            <a:ext cx="1308472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Lack of Central Government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382000" cy="4708525"/>
          </a:xfrm>
        </p:spPr>
        <p:txBody>
          <a:bodyPr/>
          <a:lstStyle/>
          <a:p>
            <a:r>
              <a:rPr lang="en-US" dirty="0" smtClean="0"/>
              <a:t>No constitution until 1789</a:t>
            </a:r>
          </a:p>
          <a:p>
            <a:r>
              <a:rPr lang="en-US" dirty="0" smtClean="0"/>
              <a:t>New combined Federal constitution was necessary</a:t>
            </a:r>
          </a:p>
          <a:p>
            <a:r>
              <a:rPr lang="en-US" dirty="0"/>
              <a:t>Ratified: June 21, 1788 </a:t>
            </a:r>
            <a:endParaRPr lang="en-US" dirty="0" smtClean="0"/>
          </a:p>
          <a:p>
            <a:r>
              <a:rPr lang="en-US" dirty="0" smtClean="0"/>
              <a:t>Congress status: Regulatory Body </a:t>
            </a:r>
            <a:r>
              <a:rPr lang="en-US" dirty="0" smtClean="0">
                <a:solidFill>
                  <a:srgbClr val="FF0000"/>
                </a:solidFill>
              </a:rPr>
              <a:t>(Before), </a:t>
            </a:r>
            <a:r>
              <a:rPr lang="en-US" dirty="0" smtClean="0"/>
              <a:t>Central Authority </a:t>
            </a:r>
            <a:r>
              <a:rPr lang="en-US" dirty="0" smtClean="0">
                <a:solidFill>
                  <a:srgbClr val="FF0000"/>
                </a:solidFill>
              </a:rPr>
              <a:t>(After)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752600" y="914400"/>
          <a:ext cx="8534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19400" y="30480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Economic Problems </a:t>
            </a:r>
          </a:p>
        </p:txBody>
      </p:sp>
    </p:spTree>
    <p:extLst>
      <p:ext uri="{BB962C8B-B14F-4D97-AF65-F5344CB8AC3E}">
        <p14:creationId xmlns:p14="http://schemas.microsoft.com/office/powerpoint/2010/main" val="40248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00200" y="76200"/>
          <a:ext cx="89916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9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00200" y="76200"/>
          <a:ext cx="89916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0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7" y="152400"/>
            <a:ext cx="1067065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127" y="357809"/>
            <a:ext cx="11147729" cy="62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00200" y="76200"/>
          <a:ext cx="89916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14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00200" y="76200"/>
          <a:ext cx="89916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12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393"/>
            <a:ext cx="7467600" cy="1376408"/>
          </a:xfrm>
        </p:spPr>
        <p:txBody>
          <a:bodyPr>
            <a:normAutofit/>
          </a:bodyPr>
          <a:lstStyle/>
          <a:p>
            <a:r>
              <a:rPr lang="en-US" sz="3600" b="1" dirty="0"/>
              <a:t>D. Impacts of American War of Independence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71600"/>
            <a:ext cx="8839200" cy="53340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Constitutional Problems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Article of confederation (15 Nov, 1777) 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No Bill of Rights              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Lack of Central Government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2. </a:t>
            </a:r>
            <a:r>
              <a:rPr lang="en-US" dirty="0" smtClean="0">
                <a:solidFill>
                  <a:srgbClr val="FF0000"/>
                </a:solidFill>
              </a:rPr>
              <a:t>Economic Problems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Decline of Commerce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National Debt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Absence of Satisfactory System of Currency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. Political Problems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Western Land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Foreign Relations (</a:t>
            </a:r>
            <a:r>
              <a:rPr lang="en-US" sz="2400" b="1" dirty="0">
                <a:solidFill>
                  <a:srgbClr val="C00000"/>
                </a:solidFill>
              </a:rPr>
              <a:t>a. </a:t>
            </a:r>
            <a:r>
              <a:rPr lang="en-US" sz="2400" dirty="0">
                <a:solidFill>
                  <a:schemeClr val="tx1"/>
                </a:solidFill>
              </a:rPr>
              <a:t>With Britain  </a:t>
            </a:r>
            <a:r>
              <a:rPr lang="en-US" sz="2400" b="1" dirty="0">
                <a:solidFill>
                  <a:srgbClr val="C00000"/>
                </a:solidFill>
              </a:rPr>
              <a:t>b. </a:t>
            </a:r>
            <a:r>
              <a:rPr lang="en-US" sz="2400" dirty="0">
                <a:solidFill>
                  <a:schemeClr val="tx1"/>
                </a:solidFill>
              </a:rPr>
              <a:t>With Spain)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0"/>
            <a:ext cx="1752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7239000" cy="16002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Process of Framing American Constitution </a:t>
            </a:r>
            <a:br>
              <a:rPr lang="en-US" sz="3600" b="1" dirty="0"/>
            </a:br>
            <a:r>
              <a:rPr lang="en-US" sz="3600" b="1" dirty="0"/>
              <a:t>(Philadelphia Convention Process in Framing Constitution)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981200"/>
            <a:ext cx="8763000" cy="464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1. Introduction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Convention of Philadelphia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Committee: Examined various proposal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2. Proposed Plans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Virginia plan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New Jersey plan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3. Controversies/Contradiction between the plans on the basis of: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Nature of Government 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76200"/>
            <a:ext cx="1905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828801"/>
            <a:ext cx="8534400" cy="489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52400"/>
            <a:ext cx="8534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Message: </a:t>
            </a:r>
            <a:r>
              <a:rPr lang="en-US" sz="4400" dirty="0">
                <a:solidFill>
                  <a:prstClr val="black"/>
                </a:solidFill>
              </a:rPr>
              <a:t>All the colonies met at Philadelphia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8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1"/>
            <a:ext cx="7620000" cy="147002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Continue…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524000"/>
            <a:ext cx="8458200" cy="5029200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Representation in congress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Slave state and free state 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Commercial and Agriculture states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4. Need of compromise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5. Connecticut Compromise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6. Ratification of the constitution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stitution-convention-painting_2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4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960" y="76200"/>
            <a:ext cx="8229600" cy="1143000"/>
          </a:xfrm>
        </p:spPr>
        <p:txBody>
          <a:bodyPr/>
          <a:lstStyle/>
          <a:p>
            <a:r>
              <a:rPr lang="en-US" dirty="0" smtClean="0"/>
              <a:t>Introduction;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458200" cy="5334000"/>
          </a:xfrm>
        </p:spPr>
        <p:txBody>
          <a:bodyPr/>
          <a:lstStyle/>
          <a:p>
            <a:r>
              <a:rPr lang="en-US" dirty="0"/>
              <a:t>Convention of Philadelphia</a:t>
            </a:r>
          </a:p>
          <a:p>
            <a:r>
              <a:rPr lang="en-US" dirty="0"/>
              <a:t>Examined/amended articles of confederation</a:t>
            </a:r>
          </a:p>
          <a:p>
            <a:r>
              <a:rPr lang="en-US" dirty="0"/>
              <a:t>Constitution of United states</a:t>
            </a:r>
          </a:p>
          <a:p>
            <a:r>
              <a:rPr lang="en-US" dirty="0"/>
              <a:t>Assemblies delegates realized that it would not be ratified those defects in the amendments in the articles of </a:t>
            </a:r>
            <a:r>
              <a:rPr lang="en-US" dirty="0" smtClean="0"/>
              <a:t>confederation</a:t>
            </a:r>
          </a:p>
          <a:p>
            <a:r>
              <a:rPr lang="en-US" dirty="0"/>
              <a:t>Responsibility of framing new constitution</a:t>
            </a:r>
          </a:p>
          <a:p>
            <a:r>
              <a:rPr lang="en-US" dirty="0"/>
              <a:t>Committee to examined various Proposals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4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Proposed </a:t>
            </a:r>
            <a:r>
              <a:rPr lang="en-US" b="1" dirty="0" smtClean="0">
                <a:solidFill>
                  <a:srgbClr val="FF0000"/>
                </a:solidFill>
              </a:rPr>
              <a:t>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2971800"/>
            <a:ext cx="5334000" cy="274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1. Virginia Plan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4400" b="1" dirty="0"/>
              <a:t>2. New Jersey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8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316162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Virginia Plan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Offered: Edmund Randolph</a:t>
            </a:r>
            <a:br>
              <a:rPr lang="en-US" dirty="0"/>
            </a:br>
            <a:r>
              <a:rPr lang="en-US" dirty="0"/>
              <a:t>Prepared: James Madison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90800"/>
            <a:ext cx="8229600" cy="4114800"/>
          </a:xfrm>
        </p:spPr>
        <p:txBody>
          <a:bodyPr/>
          <a:lstStyle/>
          <a:p>
            <a:r>
              <a:rPr lang="en-US" dirty="0"/>
              <a:t>A bicameral Legislature</a:t>
            </a:r>
          </a:p>
          <a:p>
            <a:r>
              <a:rPr lang="en-US" dirty="0">
                <a:solidFill>
                  <a:srgbClr val="FF0000"/>
                </a:solidFill>
              </a:rPr>
              <a:t>Representation</a:t>
            </a:r>
            <a:r>
              <a:rPr lang="en-US" dirty="0"/>
              <a:t> to states on the basis of population</a:t>
            </a:r>
          </a:p>
          <a:p>
            <a:r>
              <a:rPr lang="en-US" dirty="0">
                <a:solidFill>
                  <a:srgbClr val="FF0000"/>
                </a:solidFill>
              </a:rPr>
              <a:t>Lower House: </a:t>
            </a:r>
            <a:r>
              <a:rPr lang="en-US" dirty="0"/>
              <a:t>Directly elected</a:t>
            </a:r>
          </a:p>
          <a:p>
            <a:r>
              <a:rPr lang="en-US" dirty="0">
                <a:solidFill>
                  <a:srgbClr val="FF0000"/>
                </a:solidFill>
              </a:rPr>
              <a:t>Upper House: </a:t>
            </a:r>
            <a:r>
              <a:rPr lang="en-US" dirty="0"/>
              <a:t>Indirectly elected by the nominees of states legislatures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Supreme and inferior courts</a:t>
            </a:r>
          </a:p>
          <a:p>
            <a:r>
              <a:rPr lang="en-US" dirty="0"/>
              <a:t>Council for revision of the legislative acts</a:t>
            </a:r>
          </a:p>
          <a:p>
            <a:r>
              <a:rPr lang="en-US" dirty="0"/>
              <a:t>Power to veto</a:t>
            </a:r>
          </a:p>
          <a:p>
            <a:r>
              <a:rPr lang="en-US" dirty="0"/>
              <a:t>This plan was debated for fortnight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524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New Jersey Plan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Submitted: William Paterson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Unicameral</a:t>
            </a:r>
          </a:p>
          <a:p>
            <a:r>
              <a:rPr lang="en-US" dirty="0"/>
              <a:t>Insisted on </a:t>
            </a:r>
            <a:r>
              <a:rPr lang="en-US" dirty="0">
                <a:solidFill>
                  <a:srgbClr val="FF0000"/>
                </a:solidFill>
              </a:rPr>
              <a:t>equal representation </a:t>
            </a:r>
            <a:r>
              <a:rPr lang="en-US" dirty="0"/>
              <a:t>in both houses</a:t>
            </a:r>
          </a:p>
          <a:p>
            <a:r>
              <a:rPr lang="en-US" dirty="0"/>
              <a:t>Emphasized on retention of confederation</a:t>
            </a:r>
          </a:p>
          <a:p>
            <a:r>
              <a:rPr lang="en-US" dirty="0"/>
              <a:t>Conferment (right) of power on congress to tax, regulate foreign and interstate trade </a:t>
            </a:r>
          </a:p>
          <a:p>
            <a:r>
              <a:rPr lang="en-US" dirty="0">
                <a:solidFill>
                  <a:srgbClr val="FF0000"/>
                </a:solidFill>
              </a:rPr>
              <a:t>Plural executive </a:t>
            </a:r>
            <a:r>
              <a:rPr lang="en-US" dirty="0"/>
              <a:t>without power to veto </a:t>
            </a:r>
          </a:p>
          <a:p>
            <a:r>
              <a:rPr lang="en-US" dirty="0"/>
              <a:t>Supreme court</a:t>
            </a:r>
          </a:p>
          <a:p>
            <a:r>
              <a:rPr lang="en-US" dirty="0"/>
              <a:t>Laws of congress to be treated as </a:t>
            </a:r>
            <a:r>
              <a:rPr lang="en-US" dirty="0">
                <a:solidFill>
                  <a:srgbClr val="FF0000"/>
                </a:solidFill>
              </a:rPr>
              <a:t>supreme laws </a:t>
            </a:r>
            <a:r>
              <a:rPr lang="en-US" dirty="0"/>
              <a:t>in states</a:t>
            </a:r>
          </a:p>
          <a:p>
            <a:r>
              <a:rPr lang="en-US" dirty="0"/>
              <a:t>Right with state government of interstate business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28600"/>
            <a:ext cx="5562600" cy="1066800"/>
          </a:xfrm>
        </p:spPr>
        <p:txBody>
          <a:bodyPr anchor="t">
            <a:normAutofit fontScale="90000"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</a:rPr>
              <a:t>Controversies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Contradictions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8229600" cy="4221163"/>
          </a:xfrm>
        </p:spPr>
        <p:txBody>
          <a:bodyPr/>
          <a:lstStyle/>
          <a:p>
            <a:r>
              <a:rPr lang="en-US" dirty="0"/>
              <a:t>Nature of Government</a:t>
            </a:r>
          </a:p>
          <a:p>
            <a:r>
              <a:rPr lang="en-US" dirty="0"/>
              <a:t>Representation in congress </a:t>
            </a:r>
          </a:p>
          <a:p>
            <a:r>
              <a:rPr lang="en-US" dirty="0"/>
              <a:t>Slave and Free states</a:t>
            </a:r>
          </a:p>
          <a:p>
            <a:r>
              <a:rPr lang="en-US" dirty="0"/>
              <a:t>Commercial and Agriculture states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60438"/>
          </a:xfrm>
        </p:spPr>
        <p:txBody>
          <a:bodyPr anchor="t"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Nature of government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1"/>
            <a:ext cx="8229600" cy="4373563"/>
          </a:xfrm>
        </p:spPr>
        <p:txBody>
          <a:bodyPr/>
          <a:lstStyle/>
          <a:p>
            <a:r>
              <a:rPr lang="en-US" dirty="0"/>
              <a:t>Big states (Virginia) favored strong federal government </a:t>
            </a:r>
          </a:p>
          <a:p>
            <a:r>
              <a:rPr lang="en-US" dirty="0">
                <a:solidFill>
                  <a:srgbClr val="FF0000"/>
                </a:solidFill>
              </a:rPr>
              <a:t>Hamilton’s Plan</a:t>
            </a:r>
            <a:r>
              <a:rPr lang="en-US" dirty="0"/>
              <a:t>:…. </a:t>
            </a:r>
          </a:p>
          <a:p>
            <a:r>
              <a:rPr lang="en-US" dirty="0"/>
              <a:t>Small states (New Jersey) favored confederation, where states enjoys power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Hamilton’s </a:t>
            </a:r>
            <a:r>
              <a:rPr lang="en-US" b="1" dirty="0" smtClean="0">
                <a:solidFill>
                  <a:srgbClr val="FF0000"/>
                </a:solidFill>
              </a:rPr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 government with extensive powers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Subordination</a:t>
            </a:r>
            <a:r>
              <a:rPr lang="en-US" dirty="0"/>
              <a:t> of states to center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People choose </a:t>
            </a:r>
            <a:r>
              <a:rPr lang="en-US" dirty="0"/>
              <a:t>both houses</a:t>
            </a:r>
          </a:p>
          <a:p>
            <a:pPr lvl="0"/>
            <a:r>
              <a:rPr lang="en-US" dirty="0"/>
              <a:t>President and senate should be elected </a:t>
            </a:r>
            <a:r>
              <a:rPr lang="en-US" dirty="0">
                <a:solidFill>
                  <a:srgbClr val="FF0000"/>
                </a:solidFill>
              </a:rPr>
              <a:t>for life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Governors</a:t>
            </a:r>
            <a:r>
              <a:rPr lang="en-US" dirty="0"/>
              <a:t> of states to be appointed by congress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………..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85" y="1600201"/>
            <a:ext cx="6785631" cy="4525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74638"/>
            <a:ext cx="7620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8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Representation in </a:t>
            </a:r>
            <a:r>
              <a:rPr lang="en-US" b="1" dirty="0" smtClean="0">
                <a:solidFill>
                  <a:srgbClr val="FF0000"/>
                </a:solidFill>
              </a:rPr>
              <a:t>congress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1"/>
            <a:ext cx="8229600" cy="31242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Large States: </a:t>
            </a:r>
            <a:r>
              <a:rPr lang="en-US" dirty="0"/>
              <a:t>Proportion of population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Small States: </a:t>
            </a:r>
            <a:r>
              <a:rPr lang="en-US" dirty="0"/>
              <a:t>Equal representation for all</a:t>
            </a:r>
          </a:p>
          <a:p>
            <a:pPr lvl="0"/>
            <a:r>
              <a:rPr lang="en-US" dirty="0"/>
              <a:t>Virginia: 16, Delaware: 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1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Slave state and Free </a:t>
            </a:r>
            <a:r>
              <a:rPr lang="en-US" b="1" dirty="0" smtClean="0">
                <a:solidFill>
                  <a:srgbClr val="FF0000"/>
                </a:solidFill>
              </a:rPr>
              <a:t>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South demanded for slave representation </a:t>
            </a:r>
          </a:p>
          <a:p>
            <a:pPr lvl="0"/>
            <a:r>
              <a:rPr lang="en-US" dirty="0"/>
              <a:t>North: Slave as a property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Need of </a:t>
            </a:r>
            <a:r>
              <a:rPr lang="en-US" b="1" dirty="0" smtClean="0">
                <a:solidFill>
                  <a:srgbClr val="FF0000"/>
                </a:solidFill>
              </a:rPr>
              <a:t>compromise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886200"/>
          </a:xfrm>
        </p:spPr>
        <p:txBody>
          <a:bodyPr/>
          <a:lstStyle/>
          <a:p>
            <a:r>
              <a:rPr lang="en-US" dirty="0"/>
              <a:t>These issues were to be resolved</a:t>
            </a:r>
          </a:p>
          <a:p>
            <a:r>
              <a:rPr lang="en-US" dirty="0"/>
              <a:t>Therefore, these opposite resolutions were brought in debates several times</a:t>
            </a:r>
          </a:p>
          <a:p>
            <a:r>
              <a:rPr lang="en-US" dirty="0">
                <a:solidFill>
                  <a:srgbClr val="FF0000"/>
                </a:solidFill>
              </a:rPr>
              <a:t>Benjamin Franklin </a:t>
            </a:r>
            <a:r>
              <a:rPr lang="en-US" dirty="0"/>
              <a:t>emphasized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7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Connecticut </a:t>
            </a:r>
            <a:r>
              <a:rPr lang="en-US" b="1" dirty="0" smtClean="0">
                <a:solidFill>
                  <a:srgbClr val="FF0000"/>
                </a:solidFill>
              </a:rPr>
              <a:t>Compromise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 was accepted by the convention for compromise</a:t>
            </a:r>
          </a:p>
          <a:p>
            <a:r>
              <a:rPr lang="en-US" dirty="0"/>
              <a:t>The plan was containing </a:t>
            </a:r>
            <a:r>
              <a:rPr lang="en-US" dirty="0">
                <a:solidFill>
                  <a:srgbClr val="FF0000"/>
                </a:solidFill>
              </a:rPr>
              <a:t>23</a:t>
            </a:r>
            <a:r>
              <a:rPr lang="en-US" dirty="0"/>
              <a:t> fundamental resolution</a:t>
            </a:r>
          </a:p>
          <a:p>
            <a:r>
              <a:rPr lang="en-US" dirty="0"/>
              <a:t>A committee of </a:t>
            </a:r>
            <a:r>
              <a:rPr lang="en-US" dirty="0">
                <a:solidFill>
                  <a:srgbClr val="FF0000"/>
                </a:solidFill>
              </a:rPr>
              <a:t>5 members </a:t>
            </a:r>
            <a:r>
              <a:rPr lang="en-US" dirty="0"/>
              <a:t>was established to verify and modify these resolution </a:t>
            </a:r>
          </a:p>
          <a:p>
            <a:r>
              <a:rPr lang="en-US" dirty="0">
                <a:solidFill>
                  <a:srgbClr val="FF0000"/>
                </a:solidFill>
              </a:rPr>
              <a:t>The committee </a:t>
            </a:r>
            <a:r>
              <a:rPr lang="en-US" dirty="0"/>
              <a:t>and convention debated the draft from 6th to 10th August, 1787</a:t>
            </a:r>
          </a:p>
          <a:p>
            <a:r>
              <a:rPr lang="en-US" dirty="0"/>
              <a:t>Finally, on </a:t>
            </a:r>
            <a:r>
              <a:rPr lang="en-US" dirty="0">
                <a:solidFill>
                  <a:srgbClr val="FF0000"/>
                </a:solidFill>
              </a:rPr>
              <a:t>Sept 20, 1787 </a:t>
            </a:r>
            <a:r>
              <a:rPr lang="en-US" dirty="0"/>
              <a:t>the congress received the proposed </a:t>
            </a:r>
            <a:r>
              <a:rPr lang="en-US" dirty="0">
                <a:solidFill>
                  <a:srgbClr val="FF0000"/>
                </a:solidFill>
              </a:rPr>
              <a:t>draft for ratification </a:t>
            </a:r>
            <a:r>
              <a:rPr lang="en-US" dirty="0"/>
              <a:t>by various states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Terms of the </a:t>
            </a:r>
            <a:r>
              <a:rPr lang="en-US" b="1" dirty="0" smtClean="0">
                <a:solidFill>
                  <a:srgbClr val="FF0000"/>
                </a:solidFill>
              </a:rPr>
              <a:t>Compromise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Central government neither too powerful nor too weak , i.e. Coordinate govt. not supreme govt.</a:t>
            </a:r>
          </a:p>
          <a:p>
            <a:r>
              <a:rPr lang="en-US" dirty="0">
                <a:solidFill>
                  <a:srgbClr val="FF0000"/>
                </a:solidFill>
              </a:rPr>
              <a:t>Upper House: </a:t>
            </a:r>
            <a:r>
              <a:rPr lang="en-US" dirty="0"/>
              <a:t>On equal basis</a:t>
            </a:r>
          </a:p>
          <a:p>
            <a:r>
              <a:rPr lang="en-US" dirty="0">
                <a:solidFill>
                  <a:srgbClr val="FF0000"/>
                </a:solidFill>
              </a:rPr>
              <a:t>Lower house: </a:t>
            </a:r>
            <a:r>
              <a:rPr lang="en-US" dirty="0"/>
              <a:t>Proportion basis</a:t>
            </a:r>
          </a:p>
          <a:p>
            <a:r>
              <a:rPr lang="en-US" dirty="0">
                <a:solidFill>
                  <a:srgbClr val="FF0000"/>
                </a:solidFill>
              </a:rPr>
              <a:t>3/5</a:t>
            </a:r>
            <a:r>
              <a:rPr lang="en-US" dirty="0"/>
              <a:t> compromise regarding slave population</a:t>
            </a:r>
          </a:p>
          <a:p>
            <a:r>
              <a:rPr lang="en-US" dirty="0">
                <a:solidFill>
                  <a:srgbClr val="FF0000"/>
                </a:solidFill>
              </a:rPr>
              <a:t>Slave trade </a:t>
            </a:r>
            <a:r>
              <a:rPr lang="en-US" dirty="0"/>
              <a:t>was permitted till </a:t>
            </a:r>
            <a:r>
              <a:rPr lang="en-US" dirty="0">
                <a:solidFill>
                  <a:srgbClr val="FF0000"/>
                </a:solidFill>
              </a:rPr>
              <a:t>1808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Ratification of the </a:t>
            </a:r>
            <a:r>
              <a:rPr lang="en-US" b="1" dirty="0" smtClean="0">
                <a:solidFill>
                  <a:srgbClr val="FF0000"/>
                </a:solidFill>
              </a:rPr>
              <a:t>Constitution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50593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Signed by </a:t>
            </a:r>
            <a:r>
              <a:rPr lang="en-US" dirty="0">
                <a:solidFill>
                  <a:srgbClr val="FF0000"/>
                </a:solidFill>
              </a:rPr>
              <a:t>39</a:t>
            </a:r>
            <a:r>
              <a:rPr lang="en-US" dirty="0"/>
              <a:t> delegates</a:t>
            </a:r>
          </a:p>
          <a:p>
            <a:r>
              <a:rPr lang="en-US" dirty="0"/>
              <a:t>Gerry, Madison, Randolph refused it</a:t>
            </a:r>
          </a:p>
          <a:p>
            <a:r>
              <a:rPr lang="en-US" dirty="0"/>
              <a:t>13 states were </a:t>
            </a:r>
            <a:r>
              <a:rPr lang="en-US" dirty="0">
                <a:solidFill>
                  <a:srgbClr val="FF0000"/>
                </a:solidFill>
              </a:rPr>
              <a:t>absent</a:t>
            </a:r>
            <a:r>
              <a:rPr lang="en-US" dirty="0"/>
              <a:t> to sign it</a:t>
            </a:r>
          </a:p>
          <a:p>
            <a:r>
              <a:rPr lang="en-US" dirty="0"/>
              <a:t>The document was </a:t>
            </a:r>
            <a:r>
              <a:rPr lang="en-US" dirty="0">
                <a:solidFill>
                  <a:srgbClr val="FF0000"/>
                </a:solidFill>
              </a:rPr>
              <a:t>immediately transmitted </a:t>
            </a:r>
            <a:r>
              <a:rPr lang="en-US" dirty="0"/>
              <a:t>to various states for ratification by congress</a:t>
            </a:r>
          </a:p>
          <a:p>
            <a:r>
              <a:rPr lang="en-US" dirty="0"/>
              <a:t>To allay the fear of people regarding the constitution, the framers of constitution </a:t>
            </a:r>
            <a:r>
              <a:rPr lang="en-US" dirty="0">
                <a:solidFill>
                  <a:srgbClr val="FF0000"/>
                </a:solidFill>
              </a:rPr>
              <a:t>started educating </a:t>
            </a:r>
            <a:r>
              <a:rPr lang="en-US" dirty="0"/>
              <a:t>them</a:t>
            </a:r>
          </a:p>
          <a:p>
            <a:r>
              <a:rPr lang="en-US" dirty="0"/>
              <a:t>Alexander Hamilton, James Madison and John Jay wrote about </a:t>
            </a:r>
            <a:r>
              <a:rPr lang="en-US" dirty="0">
                <a:solidFill>
                  <a:srgbClr val="FF0000"/>
                </a:solidFill>
              </a:rPr>
              <a:t>85 articles</a:t>
            </a:r>
          </a:p>
          <a:p>
            <a:r>
              <a:rPr lang="en-US" dirty="0"/>
              <a:t>These 85 articles were later compiled and published as </a:t>
            </a:r>
            <a:r>
              <a:rPr lang="en-US" dirty="0">
                <a:solidFill>
                  <a:srgbClr val="FF0000"/>
                </a:solidFill>
              </a:rPr>
              <a:t>“The Feudalist”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The Process of </a:t>
            </a:r>
            <a:r>
              <a:rPr lang="en-US" b="1" dirty="0" smtClean="0">
                <a:solidFill>
                  <a:srgbClr val="FF0000"/>
                </a:solidFill>
              </a:rPr>
              <a:t>Ratification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562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Delaware on Dec  7, </a:t>
            </a:r>
            <a:r>
              <a:rPr lang="en-US" dirty="0" smtClean="0"/>
              <a:t>1787</a:t>
            </a:r>
          </a:p>
          <a:p>
            <a:r>
              <a:rPr lang="en-US" dirty="0" smtClean="0"/>
              <a:t>Pennsylvania </a:t>
            </a:r>
            <a:r>
              <a:rPr lang="en-US" dirty="0"/>
              <a:t>on Dec 12, </a:t>
            </a:r>
            <a:r>
              <a:rPr lang="en-US" dirty="0" smtClean="0"/>
              <a:t>1787</a:t>
            </a:r>
          </a:p>
          <a:p>
            <a:r>
              <a:rPr lang="en-US" dirty="0" smtClean="0"/>
              <a:t>New </a:t>
            </a:r>
            <a:r>
              <a:rPr lang="en-US" dirty="0"/>
              <a:t>Jersey on Dec 18, </a:t>
            </a:r>
            <a:r>
              <a:rPr lang="en-US" dirty="0" smtClean="0"/>
              <a:t>1787</a:t>
            </a:r>
          </a:p>
          <a:p>
            <a:r>
              <a:rPr lang="en-US" dirty="0" smtClean="0"/>
              <a:t>Georgia </a:t>
            </a:r>
            <a:r>
              <a:rPr lang="en-US" dirty="0"/>
              <a:t>on Jan 2,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Connecticut </a:t>
            </a:r>
            <a:r>
              <a:rPr lang="en-US" dirty="0"/>
              <a:t>on Jan 8,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Massachusetts </a:t>
            </a:r>
            <a:r>
              <a:rPr lang="en-US" dirty="0"/>
              <a:t>on Feb 8,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Maryland </a:t>
            </a:r>
            <a:r>
              <a:rPr lang="en-US" dirty="0"/>
              <a:t>on April 28,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South </a:t>
            </a:r>
            <a:r>
              <a:rPr lang="en-US" dirty="0"/>
              <a:t>Carolina on May,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New </a:t>
            </a:r>
            <a:r>
              <a:rPr lang="en-US" dirty="0"/>
              <a:t>Hampshire on June 21,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Virginia </a:t>
            </a:r>
            <a:r>
              <a:rPr lang="en-US" dirty="0"/>
              <a:t>on June 26,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New </a:t>
            </a:r>
            <a:r>
              <a:rPr lang="en-US" dirty="0"/>
              <a:t>York on June 26, </a:t>
            </a:r>
            <a:r>
              <a:rPr lang="en-US" dirty="0" smtClean="0"/>
              <a:t>1788</a:t>
            </a:r>
          </a:p>
          <a:p>
            <a:r>
              <a:rPr lang="en-US" dirty="0" smtClean="0"/>
              <a:t>North </a:t>
            </a:r>
            <a:r>
              <a:rPr lang="en-US" dirty="0"/>
              <a:t>Carolina on Nov 21, </a:t>
            </a:r>
            <a:r>
              <a:rPr lang="en-US" dirty="0" smtClean="0"/>
              <a:t>1789</a:t>
            </a:r>
          </a:p>
          <a:p>
            <a:r>
              <a:rPr lang="en-US" dirty="0" smtClean="0"/>
              <a:t>Rhode </a:t>
            </a:r>
            <a:r>
              <a:rPr lang="en-US" dirty="0"/>
              <a:t>Islands on May 29, 1790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1258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Presided by Peyton Randolph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133600"/>
            <a:ext cx="6324600" cy="453748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192885" y="2819400"/>
            <a:ext cx="228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Total 56 delegates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19801" y="152401"/>
            <a:ext cx="4346171" cy="1904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Prominent Figures: Samuel Adams, John Adams, George Washington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76600" y="2285654"/>
            <a:ext cx="3733800" cy="221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prstClr val="white"/>
                </a:solidFill>
              </a:rPr>
              <a:t>Georgia?</a:t>
            </a:r>
          </a:p>
        </p:txBody>
      </p:sp>
    </p:spTree>
    <p:extLst>
      <p:ext uri="{BB962C8B-B14F-4D97-AF65-F5344CB8AC3E}">
        <p14:creationId xmlns:p14="http://schemas.microsoft.com/office/powerpoint/2010/main" val="350096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6764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Google Sans"/>
              </a:rPr>
              <a:t>Facing a war with neighboring Native American tribes, the colony did not want to jeopardize British assistance.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he Continental Ar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600200"/>
            <a:ext cx="8001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6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4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5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5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5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5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5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6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6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6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6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7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7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7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7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7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7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7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7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7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2144</Words>
  <Application>Microsoft Office PowerPoint</Application>
  <PresentationFormat>Widescreen</PresentationFormat>
  <Paragraphs>333</Paragraphs>
  <Slides>76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73</vt:i4>
      </vt:variant>
      <vt:variant>
        <vt:lpstr>Slide Titles</vt:lpstr>
      </vt:variant>
      <vt:variant>
        <vt:i4>76</vt:i4>
      </vt:variant>
    </vt:vector>
  </HeadingPairs>
  <TitlesOfParts>
    <vt:vector size="154" baseType="lpstr">
      <vt:lpstr>Arial</vt:lpstr>
      <vt:lpstr>Calibri</vt:lpstr>
      <vt:lpstr>Calibri Light</vt:lpstr>
      <vt:lpstr>Google Sans</vt:lpstr>
      <vt:lpstr>Wingdings</vt:lpstr>
      <vt:lpstr>Office Theme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59_Office Theme</vt:lpstr>
      <vt:lpstr>60_Office Theme</vt:lpstr>
      <vt:lpstr>61_Office Theme</vt:lpstr>
      <vt:lpstr>62_Office Theme</vt:lpstr>
      <vt:lpstr>69_Office Theme</vt:lpstr>
      <vt:lpstr>70_Office Theme</vt:lpstr>
      <vt:lpstr>71_Office Theme</vt:lpstr>
      <vt:lpstr>72_Office Theme</vt:lpstr>
      <vt:lpstr>73_Office Theme</vt:lpstr>
      <vt:lpstr>74_Office Theme</vt:lpstr>
      <vt:lpstr>75_Office Theme</vt:lpstr>
      <vt:lpstr>76_Office Theme</vt:lpstr>
      <vt:lpstr>77_Office Theme</vt:lpstr>
      <vt:lpstr>78_Office Theme</vt:lpstr>
      <vt:lpstr>Lec#03</vt:lpstr>
      <vt:lpstr>Two Schools of thoughts</vt:lpstr>
      <vt:lpstr>B. American Colonists Preparation for War</vt:lpstr>
      <vt:lpstr>Background year 1774</vt:lpstr>
      <vt:lpstr>First continental congress</vt:lpstr>
      <vt:lpstr>PowerPoint Presentation</vt:lpstr>
      <vt:lpstr>………..</vt:lpstr>
      <vt:lpstr>Presided by Peyton Randolph</vt:lpstr>
      <vt:lpstr>Facing a war with neighboring Native American tribes, the colony did not want to jeopardize British assistance.</vt:lpstr>
      <vt:lpstr>PowerPoint Presentation</vt:lpstr>
      <vt:lpstr>The Suffolk Resolve Presented by Joseph Warren  (6th Sept. 1774)</vt:lpstr>
      <vt:lpstr>PowerPoint Presentation</vt:lpstr>
      <vt:lpstr>PowerPoint Presentation</vt:lpstr>
      <vt:lpstr>3. Refuse payment of taxes until the Massachusetts Government Act was repealed. </vt:lpstr>
      <vt:lpstr>5. Urge the colonies to raise militia of their own people</vt:lpstr>
      <vt:lpstr>Entitled to life, liberty and property</vt:lpstr>
      <vt:lpstr>Second Continental Congress (10th May, 1775)</vt:lpstr>
      <vt:lpstr>Second Continental Congress Established May 10, 1775 Disbanded March 1, 1781  </vt:lpstr>
      <vt:lpstr>Background Year 1775  </vt:lpstr>
      <vt:lpstr> </vt:lpstr>
      <vt:lpstr>Year 1776</vt:lpstr>
      <vt:lpstr>PowerPoint Presentation</vt:lpstr>
      <vt:lpstr>PowerPoint Presentation</vt:lpstr>
      <vt:lpstr>C. American War of Independence </vt:lpstr>
      <vt:lpstr>Year 1775</vt:lpstr>
      <vt:lpstr>The Siege of Boston</vt:lpstr>
      <vt:lpstr>Battle Of Quebec  December 31, 1775</vt:lpstr>
      <vt:lpstr>Gen. William Howe </vt:lpstr>
      <vt:lpstr>1777, 2nd Phase of WOI</vt:lpstr>
      <vt:lpstr>Battles </vt:lpstr>
      <vt:lpstr> June 14 - Flag Resolution- Congress declared “That the flag of the thirteen United States be thirteen stripes, alternate red and white; that the union be thirteen stars, white in a blue field”</vt:lpstr>
      <vt:lpstr>3rd Phase, WOI</vt:lpstr>
      <vt:lpstr>Feb 6, 1778 - The United States and France become allies </vt:lpstr>
      <vt:lpstr>Change in British Command</vt:lpstr>
      <vt:lpstr>June 21, 1779- Spain declares war on Great Britain</vt:lpstr>
      <vt:lpstr>Battles in 3rd Phase</vt:lpstr>
      <vt:lpstr>PowerPoint Presentation</vt:lpstr>
      <vt:lpstr>Articles of Confederation adopted 1781, March 2.</vt:lpstr>
      <vt:lpstr>Peace Treaty of Paris 1783</vt:lpstr>
      <vt:lpstr>Impacts of American War of Independence (OR)  Problems created after American Revolution</vt:lpstr>
      <vt:lpstr>D. Impacts of American War of Independence </vt:lpstr>
      <vt:lpstr>John Dickinson Draft “The United States of America” </vt:lpstr>
      <vt:lpstr>Articles of Confederation 15th Nov, 1777</vt:lpstr>
      <vt:lpstr>Articles of Confederation</vt:lpstr>
      <vt:lpstr>PowerPoint Presentation</vt:lpstr>
      <vt:lpstr>James Madison</vt:lpstr>
      <vt:lpstr>Inspiration</vt:lpstr>
      <vt:lpstr>PowerPoint Presentation</vt:lpstr>
      <vt:lpstr>PowerPoint Presentation</vt:lpstr>
      <vt:lpstr>Lack of Central Government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D. Impacts of American War of Independence </vt:lpstr>
      <vt:lpstr>Process of Framing American Constitution  (Philadelphia Convention Process in Framing Constitution) </vt:lpstr>
      <vt:lpstr>Continue…</vt:lpstr>
      <vt:lpstr>PowerPoint Presentation</vt:lpstr>
      <vt:lpstr>Introduction;</vt:lpstr>
      <vt:lpstr>Proposed Plans</vt:lpstr>
      <vt:lpstr>Virginia Plan Offered: Edmund Randolph Prepared: James Madison </vt:lpstr>
      <vt:lpstr>Continue…</vt:lpstr>
      <vt:lpstr>New Jersey Plan Submitted: William Paterson </vt:lpstr>
      <vt:lpstr>Controversies Contradictions </vt:lpstr>
      <vt:lpstr>Nature of government </vt:lpstr>
      <vt:lpstr>Hamilton’s Plan</vt:lpstr>
      <vt:lpstr>Representation in congress</vt:lpstr>
      <vt:lpstr>Slave state and Free states</vt:lpstr>
      <vt:lpstr>Need of compromise</vt:lpstr>
      <vt:lpstr>Connecticut Compromise</vt:lpstr>
      <vt:lpstr>Terms of the Compromise</vt:lpstr>
      <vt:lpstr>Ratification of the Constitution</vt:lpstr>
      <vt:lpstr>The Process of Ratification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HMS</dc:creator>
  <cp:lastModifiedBy>HMS</cp:lastModifiedBy>
  <cp:revision>6</cp:revision>
  <dcterms:created xsi:type="dcterms:W3CDTF">2024-08-20T07:43:42Z</dcterms:created>
  <dcterms:modified xsi:type="dcterms:W3CDTF">2024-08-20T19:48:32Z</dcterms:modified>
</cp:coreProperties>
</file>