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404" r:id="rId2"/>
    <p:sldId id="299" r:id="rId3"/>
    <p:sldId id="318" r:id="rId4"/>
    <p:sldId id="288" r:id="rId5"/>
    <p:sldId id="302" r:id="rId6"/>
    <p:sldId id="405" r:id="rId7"/>
    <p:sldId id="366" r:id="rId8"/>
    <p:sldId id="332" r:id="rId9"/>
    <p:sldId id="333" r:id="rId10"/>
    <p:sldId id="292" r:id="rId11"/>
    <p:sldId id="367" r:id="rId12"/>
    <p:sldId id="368" r:id="rId13"/>
    <p:sldId id="345" r:id="rId14"/>
    <p:sldId id="394" r:id="rId15"/>
    <p:sldId id="381" r:id="rId16"/>
    <p:sldId id="398" r:id="rId17"/>
    <p:sldId id="297" r:id="rId18"/>
    <p:sldId id="295" r:id="rId19"/>
    <p:sldId id="396" r:id="rId20"/>
    <p:sldId id="350" r:id="rId21"/>
    <p:sldId id="351" r:id="rId22"/>
    <p:sldId id="352" r:id="rId23"/>
    <p:sldId id="353" r:id="rId24"/>
    <p:sldId id="279" r:id="rId25"/>
    <p:sldId id="369" r:id="rId26"/>
    <p:sldId id="309" r:id="rId27"/>
    <p:sldId id="370" r:id="rId28"/>
    <p:sldId id="266" r:id="rId29"/>
    <p:sldId id="399" r:id="rId30"/>
    <p:sldId id="407" r:id="rId31"/>
    <p:sldId id="371" r:id="rId32"/>
    <p:sldId id="372" r:id="rId33"/>
    <p:sldId id="400" r:id="rId34"/>
    <p:sldId id="406" r:id="rId35"/>
    <p:sldId id="401" r:id="rId36"/>
    <p:sldId id="265" r:id="rId37"/>
    <p:sldId id="376" r:id="rId38"/>
    <p:sldId id="402" r:id="rId39"/>
    <p:sldId id="40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63E74-EEB9-46BB-A2D4-71529019E36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BFBA354B-A26B-4CBF-AA6C-D97C464FBBB3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gm:t>
    </dgm:pt>
    <dgm:pt modelId="{7439DAA6-41E6-4187-9CE6-4EF06688F69F}" type="parTrans" cxnId="{9190D9C8-6F39-43FA-A9D0-67C6846B72D2}">
      <dgm:prSet/>
      <dgm:spPr/>
      <dgm:t>
        <a:bodyPr/>
        <a:lstStyle/>
        <a:p>
          <a:endParaRPr lang="en-US"/>
        </a:p>
      </dgm:t>
    </dgm:pt>
    <dgm:pt modelId="{1547EBAC-C2E4-4BAE-994A-71F6F5AA70BF}" type="sibTrans" cxnId="{9190D9C8-6F39-43FA-A9D0-67C6846B72D2}">
      <dgm:prSet custT="1"/>
      <dgm:spPr/>
      <dgm:t>
        <a:bodyPr/>
        <a:lstStyle/>
        <a:p>
          <a:endParaRPr lang="en-US" sz="1800"/>
        </a:p>
      </dgm:t>
    </dgm:pt>
    <dgm:pt modelId="{214209F5-D140-4E1C-BCAF-13D3051D1545}">
      <dgm:prSet phldrT="[Text]" custT="1"/>
      <dgm:spPr/>
      <dgm:t>
        <a:bodyPr/>
        <a:lstStyle/>
        <a:p>
          <a:r>
            <a:rPr lang="en-US" sz="2000" b="1" dirty="0"/>
            <a:t>Non-State (Soft)</a:t>
          </a:r>
        </a:p>
      </dgm:t>
    </dgm:pt>
    <dgm:pt modelId="{71C5F1C4-7CDD-47D1-B0CA-F0575734CB06}" type="parTrans" cxnId="{B249BB17-86C6-47A0-BB26-1D961D5D6A2F}">
      <dgm:prSet/>
      <dgm:spPr/>
      <dgm:t>
        <a:bodyPr/>
        <a:lstStyle/>
        <a:p>
          <a:endParaRPr lang="en-US"/>
        </a:p>
      </dgm:t>
    </dgm:pt>
    <dgm:pt modelId="{8B7C5D46-FA97-43C4-B6AA-AAF13D9AD642}" type="sibTrans" cxnId="{B249BB17-86C6-47A0-BB26-1D961D5D6A2F}">
      <dgm:prSet/>
      <dgm:spPr/>
      <dgm:t>
        <a:bodyPr/>
        <a:lstStyle/>
        <a:p>
          <a:endParaRPr lang="en-US"/>
        </a:p>
      </dgm:t>
    </dgm:pt>
    <dgm:pt modelId="{C287D750-BBFC-46F1-895D-D02E47BDE48B}" type="pres">
      <dgm:prSet presAssocID="{53863E74-EEB9-46BB-A2D4-71529019E36A}" presName="linearFlow" presStyleCnt="0">
        <dgm:presLayoutVars>
          <dgm:resizeHandles val="exact"/>
        </dgm:presLayoutVars>
      </dgm:prSet>
      <dgm:spPr/>
    </dgm:pt>
    <dgm:pt modelId="{0EE5B05A-D558-45C8-95F3-70456509A590}" type="pres">
      <dgm:prSet presAssocID="{BFBA354B-A26B-4CBF-AA6C-D97C464FBBB3}" presName="node" presStyleLbl="node1" presStyleIdx="0" presStyleCnt="2" custFlipHor="1" custScaleX="14200" custScaleY="15784">
        <dgm:presLayoutVars>
          <dgm:bulletEnabled val="1"/>
        </dgm:presLayoutVars>
      </dgm:prSet>
      <dgm:spPr/>
    </dgm:pt>
    <dgm:pt modelId="{84E4E171-EEBC-495D-89EE-3324E80F8595}" type="pres">
      <dgm:prSet presAssocID="{1547EBAC-C2E4-4BAE-994A-71F6F5AA70BF}" presName="sibTrans" presStyleLbl="sibTrans2D1" presStyleIdx="0" presStyleCnt="1" custScaleX="76938" custScaleY="51363"/>
      <dgm:spPr/>
    </dgm:pt>
    <dgm:pt modelId="{CDBDE0DC-DB39-4824-8BDD-B8FD8AC2E34B}" type="pres">
      <dgm:prSet presAssocID="{1547EBAC-C2E4-4BAE-994A-71F6F5AA70BF}" presName="connectorText" presStyleLbl="sibTrans2D1" presStyleIdx="0" presStyleCnt="1"/>
      <dgm:spPr/>
    </dgm:pt>
    <dgm:pt modelId="{6BE71593-EFAA-420A-B34D-1CC408D3F2E7}" type="pres">
      <dgm:prSet presAssocID="{214209F5-D140-4E1C-BCAF-13D3051D1545}" presName="node" presStyleLbl="node1" presStyleIdx="1" presStyleCnt="2" custScaleX="13361" custScaleY="16044" custLinFactNeighborX="162" custLinFactNeighborY="-19981">
        <dgm:presLayoutVars>
          <dgm:bulletEnabled val="1"/>
        </dgm:presLayoutVars>
      </dgm:prSet>
      <dgm:spPr/>
    </dgm:pt>
  </dgm:ptLst>
  <dgm:cxnLst>
    <dgm:cxn modelId="{B249BB17-86C6-47A0-BB26-1D961D5D6A2F}" srcId="{53863E74-EEB9-46BB-A2D4-71529019E36A}" destId="{214209F5-D140-4E1C-BCAF-13D3051D1545}" srcOrd="1" destOrd="0" parTransId="{71C5F1C4-7CDD-47D1-B0CA-F0575734CB06}" sibTransId="{8B7C5D46-FA97-43C4-B6AA-AAF13D9AD642}"/>
    <dgm:cxn modelId="{EC6DC91C-52A7-4A0C-BCE9-9CABD9938A39}" type="presOf" srcId="{1547EBAC-C2E4-4BAE-994A-71F6F5AA70BF}" destId="{84E4E171-EEBC-495D-89EE-3324E80F8595}" srcOrd="0" destOrd="0" presId="urn:microsoft.com/office/officeart/2005/8/layout/process2"/>
    <dgm:cxn modelId="{A7F5232D-3882-4C2B-BE12-0D50A9923457}" type="presOf" srcId="{214209F5-D140-4E1C-BCAF-13D3051D1545}" destId="{6BE71593-EFAA-420A-B34D-1CC408D3F2E7}" srcOrd="0" destOrd="0" presId="urn:microsoft.com/office/officeart/2005/8/layout/process2"/>
    <dgm:cxn modelId="{459A763B-254B-4923-94C1-5AB863EF38D9}" type="presOf" srcId="{BFBA354B-A26B-4CBF-AA6C-D97C464FBBB3}" destId="{0EE5B05A-D558-45C8-95F3-70456509A590}" srcOrd="0" destOrd="0" presId="urn:microsoft.com/office/officeart/2005/8/layout/process2"/>
    <dgm:cxn modelId="{2BF6EE58-EC32-4AED-8A9B-2C353072EB35}" type="presOf" srcId="{53863E74-EEB9-46BB-A2D4-71529019E36A}" destId="{C287D750-BBFC-46F1-895D-D02E47BDE48B}" srcOrd="0" destOrd="0" presId="urn:microsoft.com/office/officeart/2005/8/layout/process2"/>
    <dgm:cxn modelId="{9190D9C8-6F39-43FA-A9D0-67C6846B72D2}" srcId="{53863E74-EEB9-46BB-A2D4-71529019E36A}" destId="{BFBA354B-A26B-4CBF-AA6C-D97C464FBBB3}" srcOrd="0" destOrd="0" parTransId="{7439DAA6-41E6-4187-9CE6-4EF06688F69F}" sibTransId="{1547EBAC-C2E4-4BAE-994A-71F6F5AA70BF}"/>
    <dgm:cxn modelId="{9F5451DF-AF1D-4310-A832-27D98BF1D896}" type="presOf" srcId="{1547EBAC-C2E4-4BAE-994A-71F6F5AA70BF}" destId="{CDBDE0DC-DB39-4824-8BDD-B8FD8AC2E34B}" srcOrd="1" destOrd="0" presId="urn:microsoft.com/office/officeart/2005/8/layout/process2"/>
    <dgm:cxn modelId="{908CBDB8-C005-4224-AD34-A5E4ECD3D700}" type="presParOf" srcId="{C287D750-BBFC-46F1-895D-D02E47BDE48B}" destId="{0EE5B05A-D558-45C8-95F3-70456509A590}" srcOrd="0" destOrd="0" presId="urn:microsoft.com/office/officeart/2005/8/layout/process2"/>
    <dgm:cxn modelId="{79CA5F46-42E1-4846-8D13-C609E8762729}" type="presParOf" srcId="{C287D750-BBFC-46F1-895D-D02E47BDE48B}" destId="{84E4E171-EEBC-495D-89EE-3324E80F8595}" srcOrd="1" destOrd="0" presId="urn:microsoft.com/office/officeart/2005/8/layout/process2"/>
    <dgm:cxn modelId="{8C09A842-36A1-4A0B-9E4C-310C875F1B7B}" type="presParOf" srcId="{84E4E171-EEBC-495D-89EE-3324E80F8595}" destId="{CDBDE0DC-DB39-4824-8BDD-B8FD8AC2E34B}" srcOrd="0" destOrd="0" presId="urn:microsoft.com/office/officeart/2005/8/layout/process2"/>
    <dgm:cxn modelId="{563782F5-EBB2-4D83-A00F-71966CCFE584}" type="presParOf" srcId="{C287D750-BBFC-46F1-895D-D02E47BDE48B}" destId="{6BE71593-EFAA-420A-B34D-1CC408D3F2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B05A-D558-45C8-95F3-70456509A590}">
      <dsp:nvSpPr>
        <dsp:cNvPr id="0" name=""/>
        <dsp:cNvSpPr/>
      </dsp:nvSpPr>
      <dsp:spPr>
        <a:xfrm flipH="1">
          <a:off x="1991345" y="518092"/>
          <a:ext cx="1550361" cy="89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sp:txBody>
      <dsp:txXfrm>
        <a:off x="2017425" y="544172"/>
        <a:ext cx="1498201" cy="838274"/>
      </dsp:txXfrm>
    </dsp:sp>
    <dsp:sp modelId="{84E4E171-EEBC-495D-89EE-3324E80F8595}">
      <dsp:nvSpPr>
        <dsp:cNvPr id="0" name=""/>
        <dsp:cNvSpPr/>
      </dsp:nvSpPr>
      <dsp:spPr>
        <a:xfrm rot="5376803">
          <a:off x="2278104" y="1618269"/>
          <a:ext cx="994482" cy="130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2383166" y="1772986"/>
        <a:ext cx="782346" cy="696137"/>
      </dsp:txXfrm>
    </dsp:sp>
    <dsp:sp modelId="{6BE71593-EFAA-420A-B34D-1CC408D3F2E7}">
      <dsp:nvSpPr>
        <dsp:cNvPr id="0" name=""/>
        <dsp:cNvSpPr/>
      </dsp:nvSpPr>
      <dsp:spPr>
        <a:xfrm>
          <a:off x="2054834" y="3131922"/>
          <a:ext cx="1458759" cy="9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Non-State (Soft)</a:t>
          </a:r>
        </a:p>
      </dsp:txBody>
      <dsp:txXfrm>
        <a:off x="2081344" y="3158432"/>
        <a:ext cx="1405739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Problem/Need for a decision/Assessment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process/calculation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Pakistan’s moving to China…!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</a:t>
            </a:r>
            <a:r>
              <a:rPr lang="en-US" sz="2200" dirty="0" err="1"/>
              <a:t>BoP</a:t>
            </a:r>
            <a:r>
              <a:rPr lang="en-US" sz="2200" dirty="0"/>
              <a:t>, global geopolitics, Indo-US relations)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(China, Russia, …..?)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(rational calculation – playing objectives vis-à-vis options)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(China as most rational option)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Domestic Factors:</a:t>
            </a:r>
            <a:r>
              <a:rPr lang="en-US" sz="2600" dirty="0">
                <a:solidFill>
                  <a:schemeClr val="tx1"/>
                </a:solidFill>
              </a:rPr>
              <a:t> Geography, Political System, Leadership, Public opinion, interest groups, Economic interests </a:t>
            </a:r>
            <a:r>
              <a:rPr lang="en-US" sz="2600" dirty="0">
                <a:solidFill>
                  <a:srgbClr val="FF0000"/>
                </a:solidFill>
              </a:rPr>
              <a:t>(China Russia, Hitler, Pak-Israel &amp; China).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Security: </a:t>
            </a:r>
            <a:r>
              <a:rPr lang="en-US" sz="2600" dirty="0">
                <a:solidFill>
                  <a:schemeClr val="tx1"/>
                </a:solidFill>
              </a:rPr>
              <a:t>Military capability, National Security Concerns, Alliances, and Security Commitments </a:t>
            </a:r>
            <a:r>
              <a:rPr lang="en-US" sz="2600" dirty="0">
                <a:solidFill>
                  <a:srgbClr val="FF0000"/>
                </a:solidFill>
              </a:rPr>
              <a:t>(Pak </a:t>
            </a:r>
            <a:r>
              <a:rPr lang="en-US" sz="2600" dirty="0" err="1">
                <a:solidFill>
                  <a:srgbClr val="FF0000"/>
                </a:solidFill>
              </a:rPr>
              <a:t>WoT</a:t>
            </a:r>
            <a:r>
              <a:rPr lang="en-US" sz="2600" dirty="0">
                <a:solidFill>
                  <a:srgbClr val="FF0000"/>
                </a:solidFill>
              </a:rPr>
              <a:t>, SEATO/CENTO).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Historical &amp; Cultural Factors: </a:t>
            </a:r>
            <a:r>
              <a:rPr lang="en-US" sz="2600" dirty="0">
                <a:solidFill>
                  <a:schemeClr val="tx1"/>
                </a:solidFill>
              </a:rPr>
              <a:t>Historical experience, and ideology </a:t>
            </a:r>
            <a:r>
              <a:rPr lang="en-US" sz="2600" dirty="0">
                <a:solidFill>
                  <a:srgbClr val="FF0000"/>
                </a:solidFill>
              </a:rPr>
              <a:t>(US Europe, Pak-India, Pak-Muslim world).</a:t>
            </a:r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International context: </a:t>
            </a:r>
            <a:r>
              <a:rPr lang="en-US" sz="2600" dirty="0">
                <a:solidFill>
                  <a:schemeClr val="tx1"/>
                </a:solidFill>
              </a:rPr>
              <a:t>Power dynamics &amp; Int structure, Int. institutions and norms </a:t>
            </a:r>
            <a:r>
              <a:rPr lang="en-US" sz="2600" dirty="0">
                <a:solidFill>
                  <a:srgbClr val="FF0000"/>
                </a:solidFill>
              </a:rPr>
              <a:t>(Polarity and geopolitics – Pak Us, Saudia-US).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4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is implemented through: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Treaties &amp; Agreements (bilateralism/multilateralism)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tools,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and security measures,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Public diplomacy and soft power,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Media narrative/communication strategies.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1" y="649357"/>
            <a:ext cx="9440681" cy="56984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FP Guiding Principle of Pakistan (QA M Ali Jinnah)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183" y="1391478"/>
            <a:ext cx="9388429" cy="5327374"/>
          </a:xfrm>
        </p:spPr>
        <p:txBody>
          <a:bodyPr>
            <a:normAutofit lnSpcReduction="10000"/>
          </a:bodyPr>
          <a:lstStyle/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Friendship with all and Enmity with none,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 &amp; Prosperity in the world.</a:t>
            </a:r>
          </a:p>
          <a:p>
            <a:pPr marL="0" indent="0" algn="just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Nutshell: 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Respect for sovereignty &amp; territorial integrity of all states,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Non-interference &amp; Non-aggression,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Peaceful settlements of the disputes.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Image, Identity problem, a normal rational state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regional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Citizen-centric economy, unemployment, food security, sectarianism, terrorism, societal harmony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&amp; economic 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Trade &amp; development, attracting FDI, economic diplomacy, innovation, and integration – ASEAN BRICS like.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rights protection </a:t>
            </a:r>
            <a:r>
              <a:rPr lang="en-US" sz="2400" dirty="0">
                <a:solidFill>
                  <a:schemeClr val="tx1"/>
                </a:solidFill>
              </a:rPr>
              <a:t>(state legitimacy)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Resource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Prosperity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Environmental Security (Sustainability and Mitigation)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24947"/>
            <a:ext cx="9622803" cy="543780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&amp; 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Resource Scarcity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2FDCC3-2E75-B647-DE73-8CE60803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436460"/>
              </p:ext>
            </p:extLst>
          </p:nvPr>
        </p:nvGraphicFramePr>
        <p:xfrm>
          <a:off x="5323858" y="905460"/>
          <a:ext cx="5533053" cy="56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(Leninist-Marxist Party)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Sur Inqilab 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(Red Revolution)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longest war in Afghanistan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 resilience or US lack of coherent strategy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decides to leave – 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leaves and Taliban captures Kabul August 15,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The return of Taliban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Relations,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AA6C-41A5-0FB7-A4EA-1816290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7" y="624110"/>
            <a:ext cx="9591836" cy="663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860A-0455-A0DD-CFCA-F932403F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776" y="1362269"/>
            <a:ext cx="9591836" cy="521581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1950 Afghans raid in Balochistan.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1955, Pak embassy in Kabul, Jalalabad &amp; Qandahar consulates were mob attacked over ONE UNIT. Severance of diplomatic relations.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invasion of Pakistan Sep. 1960-61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Batmalai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Bajaour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infiltration into 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Dir 1960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Khyber pass skirmish 1961.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77EA0-EA9B-9CCC-2126-881ECA3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7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b="1" dirty="0">
                <a:solidFill>
                  <a:schemeClr val="tx1"/>
                </a:solidFill>
              </a:rPr>
              <a:t>Military Support: </a:t>
            </a: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Economic Support: </a:t>
            </a:r>
            <a:r>
              <a:rPr lang="en-US" sz="2600" dirty="0">
                <a:solidFill>
                  <a:schemeClr val="tx1"/>
                </a:solidFill>
              </a:rPr>
              <a:t>Welcomed 4 million refugees, 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Diplomatic Support:</a:t>
            </a:r>
            <a:r>
              <a:rPr lang="en-US" sz="2600" dirty="0">
                <a:solidFill>
                  <a:schemeClr val="tx1"/>
                </a:solidFill>
              </a:rPr>
              <a:t> Denounced Soviet occupation and helped generate international response against Soviet invasion.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April1988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Support to Afghanistan: </a:t>
            </a:r>
            <a:r>
              <a:rPr lang="en-US" sz="2800" dirty="0">
                <a:solidFill>
                  <a:schemeClr val="tx1"/>
                </a:solidFill>
              </a:rPr>
              <a:t>Peshawar Accord April 1992 for the stability in Afghanistan.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Accord led to interim govt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However, this power sharing didn’t work and civil war broke out.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Afghan infighting gave way to the emergence of the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and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Recognition to Taliban.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The Taliban introduced the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Afghanistan becomes the host </a:t>
            </a:r>
            <a:r>
              <a:rPr lang="en-US" sz="2800">
                <a:solidFill>
                  <a:schemeClr val="tx1"/>
                </a:solidFill>
              </a:rPr>
              <a:t>of Al-Qaeda.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B7C6-741A-6F37-4421-582E6976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9" y="624110"/>
            <a:ext cx="9685143" cy="67284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controlled Afghanistan in 1997-2001</a:t>
            </a:r>
          </a:p>
        </p:txBody>
      </p:sp>
      <p:pic>
        <p:nvPicPr>
          <p:cNvPr id="7" name="Content Placeholder 6" descr="A map of the middle east">
            <a:extLst>
              <a:ext uri="{FF2B5EF4-FFF2-40B4-BE49-F238E27FC236}">
                <a16:creationId xmlns:a16="http://schemas.microsoft.com/office/drawing/2014/main" id="{F5F9F6FB-65EF-7295-1B9D-5E87B60ED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469" y="1472025"/>
            <a:ext cx="9685143" cy="513632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B026B-DAC8-E63B-DC0E-AB8FE57F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1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1" y="624110"/>
            <a:ext cx="9492932" cy="621594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490" y="1391478"/>
            <a:ext cx="9532121" cy="5100762"/>
          </a:xfrm>
        </p:spPr>
        <p:txBody>
          <a:bodyPr>
            <a:normAutofit/>
          </a:bodyPr>
          <a:lstStyle/>
          <a:p>
            <a:pPr lvl="0"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But, blamed for pursuing strategic depth in Afghanistan.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Karzai and Ghani frequently reiterated: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rgbClr val="FF0000"/>
                </a:solidFill>
              </a:rPr>
              <a:t>Afghan would never recognize Durand Line as international border</a:t>
            </a:r>
          </a:p>
          <a:p>
            <a:pPr algn="just"/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Indo-Afghan nexus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during this phase and terrorism as a foreign policy tool.  </a:t>
            </a:r>
          </a:p>
          <a:p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9024D-324D-4C08-BCAE-B27E54B8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213633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4706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took over Kabul on August 15, 2021 &amp; consolidated their control.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Optimism turned into gloom.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Terrorism (TTP &amp; IS)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Refugees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Border management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Trade to Central Asia increased since Taliban in Power 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Economic relations improved (coal, fruits, etc.)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Pak-Afghan relations: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Turbulent/subjective history (ontologically historical)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 (Indian question). </a:t>
            </a:r>
            <a:endParaRPr lang="en-US" sz="11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Recognition.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 (Pak should not spoil its goodwill)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trade, connectivity, and 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spc="-1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 and learn …. </a:t>
            </a:r>
          </a:p>
          <a:p>
            <a:pPr algn="just"/>
            <a:r>
              <a:rPr lang="en-US" sz="2800">
                <a:solidFill>
                  <a:schemeClr val="tx1"/>
                </a:solidFill>
              </a:rPr>
              <a:t>Track </a:t>
            </a:r>
            <a:r>
              <a:rPr lang="en-US" sz="2800" dirty="0">
                <a:solidFill>
                  <a:schemeClr val="tx1"/>
                </a:solidFill>
              </a:rPr>
              <a:t>I &amp; II dialogue (Trust Building)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Recognition (conditional) and diplomatic engagement for inclusive government.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should find ways to engage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Trilateral mechanism (Pak-Afghan-China)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Refugee and border management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Dispute resolution mechanism for shared destiny.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for counter-terrorism.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Connectivity – shared economic vision (CASA &amp; TAPI).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Engaging regional and global stakeholders.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Supreme authority to use force within a territory</a:t>
            </a:r>
          </a:p>
          <a:p>
            <a:r>
              <a:rPr lang="en-US" sz="2400" b="0" u="none" strike="noStrike" baseline="0" dirty="0">
                <a:solidFill>
                  <a:schemeClr val="tx1"/>
                </a:solidFill>
              </a:rPr>
              <a:t>A state’s supreme authority to manage internal affairs and foreign relations.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Historical roots: Westphalia 1648, ended ‘thirty years war’, and established principles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Territorial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Political Independence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Non-interference and Legal equality among states.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internal (rule within borders) and </a:t>
            </a:r>
            <a:r>
              <a:rPr lang="en-AU" sz="2400">
                <a:solidFill>
                  <a:schemeClr val="tx1"/>
                </a:solidFill>
              </a:rPr>
              <a:t>external (FP</a:t>
            </a:r>
            <a:r>
              <a:rPr lang="en-AU" sz="2400" dirty="0">
                <a:solidFill>
                  <a:schemeClr val="tx1"/>
                </a:solidFill>
              </a:rPr>
              <a:t>) 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indivisible, permanent, &amp; non-transferable. </a:t>
            </a:r>
            <a:r>
              <a:rPr lang="en-AU" sz="2400" b="1" dirty="0">
                <a:solidFill>
                  <a:schemeClr val="tx1"/>
                </a:solidFill>
              </a:rPr>
              <a:t>Rousseau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“Legitimate monopoly over the use of force” </a:t>
            </a:r>
            <a:r>
              <a:rPr lang="en-US" sz="2400" b="1" dirty="0">
                <a:solidFill>
                  <a:schemeClr val="tx1"/>
                </a:solidFill>
              </a:rPr>
              <a:t>Max Weber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USA, India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Pakistan, Afghanistan, etc. </a:t>
            </a:r>
          </a:p>
          <a:p>
            <a:pPr marL="0" indent="0">
              <a:buNone/>
            </a:pP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National Interests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Core/Primary/vital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(Survival against security threats) 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(Economy, ideology promotion, tech development, and diaspora, etc.)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(short-term stance over certain issues)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1" y="1255595"/>
            <a:ext cx="9443800" cy="550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393371"/>
            <a:ext cx="9647677" cy="52251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Power: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ability to influence other.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Nye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“It is essential for maintaining stability and peace”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H.  Morgenthau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“States are power-seekers and strive to maximize their relative power to prevent any other state from achieving hegemony. 														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Mearsheimer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theory asserts that a stable order is more likely when power is distributed among multiple states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to enforce its will upon other states.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64567"/>
            <a:ext cx="9521823" cy="52472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balancing (economy, weapons, etc.)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balancing (Alliances and Partnerships)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balancing (Diplomatic, economic, institutional)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Bandwagoning (align with the threat – Ukraine could go with Russia)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17659</TotalTime>
  <Words>2746</Words>
  <Application>Microsoft Office PowerPoint</Application>
  <PresentationFormat>Widescreen</PresentationFormat>
  <Paragraphs>333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Aptos</vt:lpstr>
      <vt:lpstr>Arial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National Interest</vt:lpstr>
      <vt:lpstr>PowerPoint Presentation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Implementation of Foreign Policy </vt:lpstr>
      <vt:lpstr>PowerPoint Presentation</vt:lpstr>
      <vt:lpstr>FP Guiding Principle of Pakistan (QA M Ali Jinnah)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PowerPoint Presentation</vt:lpstr>
      <vt:lpstr>Second Phase: 1979 to 1989</vt:lpstr>
      <vt:lpstr>  Third Phase 1989-1994</vt:lpstr>
      <vt:lpstr>  Fourth Phase: 1996 to 2001</vt:lpstr>
      <vt:lpstr>Taliban controlled Afghanistan in 1997-2001</vt:lpstr>
      <vt:lpstr>  Fifth Phase: 2001 to 2021</vt:lpstr>
      <vt:lpstr>PowerPoint Presentation</vt:lpstr>
      <vt:lpstr>  Latest Phase: Afghanistan under Taliban 2.O </vt:lpstr>
      <vt:lpstr> Pak-Afghan relations: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566</cp:revision>
  <cp:lastPrinted>2022-11-28T11:55:32Z</cp:lastPrinted>
  <dcterms:created xsi:type="dcterms:W3CDTF">2016-02-14T04:35:29Z</dcterms:created>
  <dcterms:modified xsi:type="dcterms:W3CDTF">2024-08-15T09:00:50Z</dcterms:modified>
</cp:coreProperties>
</file>