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57" r:id="rId3"/>
    <p:sldId id="258" r:id="rId4"/>
    <p:sldId id="259" r:id="rId5"/>
    <p:sldId id="260" r:id="rId6"/>
    <p:sldId id="261" r:id="rId7"/>
    <p:sldId id="262" r:id="rId8"/>
    <p:sldId id="274" r:id="rId9"/>
    <p:sldId id="275" r:id="rId10"/>
    <p:sldId id="276" r:id="rId11"/>
    <p:sldId id="277" r:id="rId12"/>
    <p:sldId id="263" r:id="rId13"/>
    <p:sldId id="264" r:id="rId14"/>
    <p:sldId id="265" r:id="rId15"/>
    <p:sldId id="266" r:id="rId16"/>
    <p:sldId id="267" r:id="rId17"/>
    <p:sldId id="268" r:id="rId18"/>
    <p:sldId id="270" r:id="rId19"/>
    <p:sldId id="269" r:id="rId20"/>
    <p:sldId id="271" r:id="rId21"/>
    <p:sldId id="272" r:id="rId22"/>
    <p:sldId id="27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6240873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471960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9230874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939348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8903364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9129319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826438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212026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2931279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953882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761845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490167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998825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644382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485993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3175606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7/1/2021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5881440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73303" y="721217"/>
            <a:ext cx="8915399" cy="1481070"/>
          </a:xfrm>
        </p:spPr>
        <p:txBody>
          <a:bodyPr>
            <a:normAutofit fontScale="90000"/>
          </a:bodyPr>
          <a:lstStyle/>
          <a:p>
            <a:pPr algn="ctr"/>
            <a:r>
              <a:rPr lang="en-US" dirty="0" smtClean="0">
                <a:latin typeface="Arial" panose="020B0604020202020204" pitchFamily="34" charset="0"/>
                <a:cs typeface="Arial" panose="020B0604020202020204" pitchFamily="34" charset="0"/>
              </a:rPr>
              <a:t>Section 2</a:t>
            </a:r>
            <a:br>
              <a:rPr lang="en-US" dirty="0" smtClean="0">
                <a:latin typeface="Arial" panose="020B0604020202020204" pitchFamily="34" charset="0"/>
                <a:cs typeface="Arial" panose="020B0604020202020204" pitchFamily="34" charset="0"/>
              </a:rPr>
            </a:br>
            <a:r>
              <a:rPr lang="en-US" dirty="0" err="1" smtClean="0">
                <a:latin typeface="Arial" panose="020B0604020202020204" pitchFamily="34" charset="0"/>
                <a:cs typeface="Arial" panose="020B0604020202020204" pitchFamily="34" charset="0"/>
              </a:rPr>
              <a:t>Seerah</a:t>
            </a:r>
            <a:r>
              <a:rPr lang="en-US" dirty="0" smtClean="0">
                <a:latin typeface="Arial" panose="020B0604020202020204" pitchFamily="34" charset="0"/>
                <a:cs typeface="Arial" panose="020B0604020202020204" pitchFamily="34" charset="0"/>
              </a:rPr>
              <a:t> of the Prophet (SAW)</a:t>
            </a:r>
            <a:endParaRPr lang="en-GB"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589213" y="3361387"/>
            <a:ext cx="8915399" cy="3296990"/>
          </a:xfrm>
        </p:spPr>
        <p:txBody>
          <a:bodyPr>
            <a:normAutofit/>
          </a:bodyPr>
          <a:lstStyle/>
          <a:p>
            <a:r>
              <a:rPr lang="en-US" sz="2400" b="1" dirty="0" smtClean="0">
                <a:latin typeface="Arial" panose="020B0604020202020204" pitchFamily="34" charset="0"/>
                <a:cs typeface="Arial" panose="020B0604020202020204" pitchFamily="34" charset="0"/>
              </a:rPr>
              <a:t>Prophet Muhammad (SAW) as a role model for;</a:t>
            </a:r>
          </a:p>
          <a:p>
            <a:pPr marL="342900" indent="-342900">
              <a:buAutoNum type="arabicPeriod"/>
            </a:pPr>
            <a:r>
              <a:rPr lang="en-US" sz="2400" b="1" dirty="0" smtClean="0">
                <a:latin typeface="Arial" panose="020B0604020202020204" pitchFamily="34" charset="0"/>
                <a:cs typeface="Arial" panose="020B0604020202020204" pitchFamily="34" charset="0"/>
              </a:rPr>
              <a:t>Individual</a:t>
            </a:r>
          </a:p>
          <a:p>
            <a:pPr marL="342900" indent="-342900">
              <a:buAutoNum type="arabicPeriod"/>
            </a:pPr>
            <a:r>
              <a:rPr lang="en-US" sz="2400" b="1" dirty="0" smtClean="0">
                <a:latin typeface="Arial" panose="020B0604020202020204" pitchFamily="34" charset="0"/>
                <a:cs typeface="Arial" panose="020B0604020202020204" pitchFamily="34" charset="0"/>
              </a:rPr>
              <a:t>Educator</a:t>
            </a:r>
          </a:p>
          <a:p>
            <a:pPr marL="342900" indent="-342900">
              <a:buAutoNum type="arabicPeriod"/>
            </a:pPr>
            <a:r>
              <a:rPr lang="en-US" sz="2400" b="1" dirty="0" smtClean="0">
                <a:latin typeface="Arial" panose="020B0604020202020204" pitchFamily="34" charset="0"/>
                <a:cs typeface="Arial" panose="020B0604020202020204" pitchFamily="34" charset="0"/>
              </a:rPr>
              <a:t>Military Strategist</a:t>
            </a:r>
          </a:p>
          <a:p>
            <a:pPr marL="342900" indent="-342900">
              <a:buAutoNum type="arabicPeriod"/>
            </a:pPr>
            <a:r>
              <a:rPr lang="en-US" sz="2400" b="1" dirty="0" smtClean="0">
                <a:latin typeface="Arial" panose="020B0604020202020204" pitchFamily="34" charset="0"/>
                <a:cs typeface="Arial" panose="020B0604020202020204" pitchFamily="34" charset="0"/>
              </a:rPr>
              <a:t>Diplomat</a:t>
            </a:r>
          </a:p>
          <a:p>
            <a:pPr marL="342900" indent="-342900">
              <a:buAutoNum type="arabicPeriod"/>
            </a:pPr>
            <a:r>
              <a:rPr lang="en-US" sz="2400" b="1" dirty="0" smtClean="0">
                <a:latin typeface="Arial" panose="020B0604020202020204" pitchFamily="34" charset="0"/>
                <a:cs typeface="Arial" panose="020B0604020202020204" pitchFamily="34" charset="0"/>
              </a:rPr>
              <a:t>Peace Maker</a:t>
            </a:r>
          </a:p>
          <a:p>
            <a:pPr marL="342900" indent="-342900">
              <a:buAutoNum type="arabicPeriod"/>
            </a:pPr>
            <a:endParaRPr lang="en-US" dirty="0" smtClean="0">
              <a:latin typeface="Arial" panose="020B0604020202020204" pitchFamily="34" charset="0"/>
              <a:cs typeface="Arial" panose="020B0604020202020204" pitchFamily="34" charset="0"/>
            </a:endParaRPr>
          </a:p>
          <a:p>
            <a:pPr marL="342900" indent="-342900">
              <a:buAutoNum type="arabicPeriod"/>
            </a:pPr>
            <a:endParaRPr lang="en-GB" dirty="0"/>
          </a:p>
        </p:txBody>
      </p:sp>
    </p:spTree>
    <p:extLst>
      <p:ext uri="{BB962C8B-B14F-4D97-AF65-F5344CB8AC3E}">
        <p14:creationId xmlns:p14="http://schemas.microsoft.com/office/powerpoint/2010/main" val="185691143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66808"/>
          </a:xfrm>
        </p:spPr>
        <p:txBody>
          <a:bodyPr/>
          <a:lstStyle/>
          <a:p>
            <a:pPr algn="ctr"/>
            <a:r>
              <a:rPr lang="en-US" dirty="0">
                <a:latin typeface="Arial" panose="020B0604020202020204" pitchFamily="34" charset="0"/>
                <a:cs typeface="Arial" panose="020B0604020202020204" pitchFamily="34" charset="0"/>
              </a:rPr>
              <a:t>Role Model for a Military Strategist</a:t>
            </a:r>
            <a:endParaRPr lang="en-GB" dirty="0"/>
          </a:p>
        </p:txBody>
      </p:sp>
      <p:sp>
        <p:nvSpPr>
          <p:cNvPr id="3" name="Content Placeholder 2"/>
          <p:cNvSpPr>
            <a:spLocks noGrp="1"/>
          </p:cNvSpPr>
          <p:nvPr>
            <p:ph idx="1"/>
          </p:nvPr>
        </p:nvSpPr>
        <p:spPr>
          <a:xfrm>
            <a:off x="2356833" y="1519707"/>
            <a:ext cx="9311425" cy="4984124"/>
          </a:xfrm>
        </p:spPr>
        <p:txBody>
          <a:bodyPr>
            <a:normAutofit lnSpcReduction="10000"/>
          </a:bodyPr>
          <a:lstStyle/>
          <a:p>
            <a:pPr marL="0" indent="0" algn="ctr">
              <a:buNone/>
            </a:pPr>
            <a:r>
              <a:rPr lang="en-US" sz="2000" b="1" dirty="0" smtClean="0">
                <a:latin typeface="Arial" panose="020B0604020202020204" pitchFamily="34" charset="0"/>
                <a:cs typeface="Arial" panose="020B0604020202020204" pitchFamily="34" charset="0"/>
              </a:rPr>
              <a:t>Introduction</a:t>
            </a:r>
          </a:p>
          <a:p>
            <a:pPr marL="0" indent="0">
              <a:buNone/>
            </a:pPr>
            <a:endParaRPr lang="en-US" sz="2000" b="1" dirty="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The word; ‘Jihad’ in literal sense means utilizing one’s all strength for the sake of Islam.</a:t>
            </a:r>
          </a:p>
          <a:p>
            <a:pPr>
              <a:buFontTx/>
              <a:buChar char="-"/>
            </a:pPr>
            <a:r>
              <a:rPr lang="en-US" dirty="0" smtClean="0">
                <a:latin typeface="Arial" panose="020B0604020202020204" pitchFamily="34" charset="0"/>
                <a:cs typeface="Arial" panose="020B0604020202020204" pitchFamily="34" charset="0"/>
              </a:rPr>
              <a:t>Can be through knowledge as well as waging war against non-Muslims</a:t>
            </a:r>
          </a:p>
          <a:p>
            <a:pPr>
              <a:buFontTx/>
              <a:buChar char="-"/>
            </a:pPr>
            <a:r>
              <a:rPr lang="en-US" dirty="0" smtClean="0">
                <a:latin typeface="Arial" panose="020B0604020202020204" pitchFamily="34" charset="0"/>
                <a:cs typeface="Arial" panose="020B0604020202020204" pitchFamily="34" charset="0"/>
              </a:rPr>
              <a:t>Jihad will only be considered actual Jihad if it is for the sake of Allah</a:t>
            </a:r>
          </a:p>
          <a:p>
            <a:pPr marL="0" indent="0">
              <a:buNone/>
            </a:pPr>
            <a:r>
              <a:rPr lang="en-US" dirty="0" smtClean="0">
                <a:latin typeface="Arial" panose="020B0604020202020204" pitchFamily="34" charset="0"/>
                <a:cs typeface="Arial" panose="020B0604020202020204" pitchFamily="34" charset="0"/>
              </a:rPr>
              <a:t>“A man </a:t>
            </a:r>
            <a:r>
              <a:rPr lang="en-US" dirty="0">
                <a:latin typeface="Arial" panose="020B0604020202020204" pitchFamily="34" charset="0"/>
                <a:cs typeface="Arial" panose="020B0604020202020204" pitchFamily="34" charset="0"/>
              </a:rPr>
              <a:t>asked the Messenger of Allah </a:t>
            </a:r>
            <a:r>
              <a:rPr lang="en-US" dirty="0" smtClean="0">
                <a:latin typeface="Arial" panose="020B0604020202020204" pitchFamily="34" charset="0"/>
                <a:cs typeface="Arial" panose="020B0604020202020204" pitchFamily="34" charset="0"/>
              </a:rPr>
              <a:t>about </a:t>
            </a:r>
            <a:r>
              <a:rPr lang="en-US" dirty="0">
                <a:latin typeface="Arial" panose="020B0604020202020204" pitchFamily="34" charset="0"/>
                <a:cs typeface="Arial" panose="020B0604020202020204" pitchFamily="34" charset="0"/>
              </a:rPr>
              <a:t>fighting in the way of Allah, the Exalted and Majestic, a man who fights out of rage or out of family pride. He raised his head towards him-and he did so because the man was standing and </a:t>
            </a:r>
            <a:r>
              <a:rPr lang="en-US" dirty="0" smtClean="0">
                <a:latin typeface="Arial" panose="020B0604020202020204" pitchFamily="34" charset="0"/>
                <a:cs typeface="Arial" panose="020B0604020202020204" pitchFamily="34" charset="0"/>
              </a:rPr>
              <a:t>said: “</a:t>
            </a:r>
            <a:r>
              <a:rPr lang="en-US" b="1" i="1" dirty="0" smtClean="0">
                <a:latin typeface="Arial" panose="020B0604020202020204" pitchFamily="34" charset="0"/>
                <a:cs typeface="Arial" panose="020B0604020202020204" pitchFamily="34" charset="0"/>
              </a:rPr>
              <a:t>Who </a:t>
            </a:r>
            <a:r>
              <a:rPr lang="en-US" b="1" i="1" dirty="0">
                <a:latin typeface="Arial" panose="020B0604020202020204" pitchFamily="34" charset="0"/>
                <a:cs typeface="Arial" panose="020B0604020202020204" pitchFamily="34" charset="0"/>
              </a:rPr>
              <a:t>fights that the word of Allah be </a:t>
            </a:r>
            <a:r>
              <a:rPr lang="en-US" b="1" i="1" dirty="0" smtClean="0">
                <a:latin typeface="Arial" panose="020B0604020202020204" pitchFamily="34" charset="0"/>
                <a:cs typeface="Arial" panose="020B0604020202020204" pitchFamily="34" charset="0"/>
              </a:rPr>
              <a:t>exalted, </a:t>
            </a:r>
            <a:r>
              <a:rPr lang="en-US" b="1" i="1" dirty="0">
                <a:latin typeface="Arial" panose="020B0604020202020204" pitchFamily="34" charset="0"/>
                <a:cs typeface="Arial" panose="020B0604020202020204" pitchFamily="34" charset="0"/>
              </a:rPr>
              <a:t>fights in the way of Allah</a:t>
            </a:r>
            <a:r>
              <a:rPr lang="en-US" dirty="0" smtClean="0">
                <a:latin typeface="Arial" panose="020B0604020202020204" pitchFamily="34" charset="0"/>
                <a:cs typeface="Arial" panose="020B0604020202020204" pitchFamily="34" charset="0"/>
              </a:rPr>
              <a:t>.” (Muslim)</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 The Prophet also emphasized that a win in battle field will only be by the grace of the All-Mighty. Himself remained in </a:t>
            </a:r>
            <a:r>
              <a:rPr lang="en-US" dirty="0" err="1" smtClean="0">
                <a:latin typeface="Arial" panose="020B0604020202020204" pitchFamily="34" charset="0"/>
                <a:cs typeface="Arial" panose="020B0604020202020204" pitchFamily="34" charset="0"/>
              </a:rPr>
              <a:t>dua</a:t>
            </a:r>
            <a:r>
              <a:rPr lang="en-US" dirty="0" smtClean="0">
                <a:latin typeface="Arial" panose="020B0604020202020204" pitchFamily="34" charset="0"/>
                <a:cs typeface="Arial" panose="020B0604020202020204" pitchFamily="34" charset="0"/>
              </a:rPr>
              <a:t> during the battle of </a:t>
            </a:r>
            <a:r>
              <a:rPr lang="en-US" dirty="0" err="1" smtClean="0">
                <a:latin typeface="Arial" panose="020B0604020202020204" pitchFamily="34" charset="0"/>
                <a:cs typeface="Arial" panose="020B0604020202020204" pitchFamily="34" charset="0"/>
              </a:rPr>
              <a:t>Badr</a:t>
            </a: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9993482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9561" y="824247"/>
            <a:ext cx="9607639" cy="5743977"/>
          </a:xfrm>
        </p:spPr>
        <p:txBody>
          <a:bodyPr/>
          <a:lstStyle/>
          <a:p>
            <a:pPr>
              <a:buFontTx/>
              <a:buChar char="-"/>
            </a:pPr>
            <a:r>
              <a:rPr lang="en-US" dirty="0" smtClean="0">
                <a:latin typeface="Arial" panose="020B0604020202020204" pitchFamily="34" charset="0"/>
                <a:cs typeface="Arial" panose="020B0604020202020204" pitchFamily="34" charset="0"/>
              </a:rPr>
              <a:t>Taught Manners of War to his Companions</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O you who believe! When you meet a force, stand firm, and remember God much, so that you may </a:t>
            </a:r>
            <a:r>
              <a:rPr lang="en-US" i="1" dirty="0" smtClean="0">
                <a:latin typeface="Arial" panose="020B0604020202020204" pitchFamily="34" charset="0"/>
                <a:cs typeface="Arial" panose="020B0604020202020204" pitchFamily="34" charset="0"/>
              </a:rPr>
              <a:t>prevail. And </a:t>
            </a:r>
            <a:r>
              <a:rPr lang="en-US" i="1" dirty="0">
                <a:latin typeface="Arial" panose="020B0604020202020204" pitchFamily="34" charset="0"/>
                <a:cs typeface="Arial" panose="020B0604020202020204" pitchFamily="34" charset="0"/>
              </a:rPr>
              <a:t>obey God and His Messenger, and do not dispute, lest you falter and lose your courage. And be steadfast. God is with the </a:t>
            </a:r>
            <a:r>
              <a:rPr lang="en-US" i="1" dirty="0" smtClean="0">
                <a:latin typeface="Arial" panose="020B0604020202020204" pitchFamily="34" charset="0"/>
                <a:cs typeface="Arial" panose="020B0604020202020204" pitchFamily="34" charset="0"/>
              </a:rPr>
              <a:t>steadfast. And </a:t>
            </a:r>
            <a:r>
              <a:rPr lang="en-US" i="1" dirty="0">
                <a:latin typeface="Arial" panose="020B0604020202020204" pitchFamily="34" charset="0"/>
                <a:cs typeface="Arial" panose="020B0604020202020204" pitchFamily="34" charset="0"/>
              </a:rPr>
              <a:t>do not be like those who left their homes boastfully, showing off before the people, and barring others from the path of God. God comprehends what they do</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(Al-</a:t>
            </a:r>
            <a:r>
              <a:rPr lang="en-US" dirty="0" err="1" smtClean="0">
                <a:latin typeface="Arial" panose="020B0604020202020204" pitchFamily="34" charset="0"/>
                <a:cs typeface="Arial" panose="020B0604020202020204" pitchFamily="34" charset="0"/>
              </a:rPr>
              <a:t>Anfal</a:t>
            </a:r>
            <a:r>
              <a:rPr lang="en-US" dirty="0" smtClean="0">
                <a:latin typeface="Arial" panose="020B0604020202020204" pitchFamily="34" charset="0"/>
                <a:cs typeface="Arial" panose="020B0604020202020204" pitchFamily="34" charset="0"/>
              </a:rPr>
              <a:t>: 45 – 47)</a:t>
            </a:r>
          </a:p>
          <a:p>
            <a:pPr marL="0" indent="0">
              <a:buNone/>
            </a:pPr>
            <a:endParaRPr lang="en-US" i="1" dirty="0">
              <a:latin typeface="Arial" panose="020B0604020202020204" pitchFamily="34" charset="0"/>
              <a:cs typeface="Arial" panose="020B0604020202020204" pitchFamily="34" charset="0"/>
            </a:endParaRPr>
          </a:p>
          <a:p>
            <a:pPr marL="0" indent="0">
              <a:buNone/>
            </a:pPr>
            <a:r>
              <a:rPr lang="en-US" b="1" u="sng" dirty="0" smtClean="0">
                <a:latin typeface="Arial" panose="020B0604020202020204" pitchFamily="34" charset="0"/>
                <a:cs typeface="Arial" panose="020B0604020202020204" pitchFamily="34" charset="0"/>
              </a:rPr>
              <a:t>Manners</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Stand firm</a:t>
            </a:r>
          </a:p>
          <a:p>
            <a:pPr>
              <a:buFont typeface="Wingdings" panose="05000000000000000000" pitchFamily="2" charset="2"/>
              <a:buChar char="Ø"/>
            </a:pPr>
            <a:r>
              <a:rPr lang="en-US" i="1" dirty="0" smtClean="0">
                <a:latin typeface="Arial" panose="020B0604020202020204" pitchFamily="34" charset="0"/>
                <a:cs typeface="Arial" panose="020B0604020202020204" pitchFamily="34" charset="0"/>
              </a:rPr>
              <a:t>Remember Allah</a:t>
            </a:r>
          </a:p>
          <a:p>
            <a:pPr>
              <a:buFont typeface="Wingdings" panose="05000000000000000000" pitchFamily="2" charset="2"/>
              <a:buChar char="Ø"/>
            </a:pPr>
            <a:r>
              <a:rPr lang="en-US" i="1" dirty="0" smtClean="0">
                <a:latin typeface="Arial" panose="020B0604020202020204" pitchFamily="34" charset="0"/>
                <a:cs typeface="Arial" panose="020B0604020202020204" pitchFamily="34" charset="0"/>
              </a:rPr>
              <a:t>Obedience to Allah and His Messenger SAW</a:t>
            </a:r>
          </a:p>
          <a:p>
            <a:pPr>
              <a:buFont typeface="Wingdings" panose="05000000000000000000" pitchFamily="2" charset="2"/>
              <a:buChar char="Ø"/>
            </a:pPr>
            <a:r>
              <a:rPr lang="en-US" i="1" dirty="0" smtClean="0">
                <a:latin typeface="Arial" panose="020B0604020202020204" pitchFamily="34" charset="0"/>
                <a:cs typeface="Arial" panose="020B0604020202020204" pitchFamily="34" charset="0"/>
              </a:rPr>
              <a:t>Do not dispute</a:t>
            </a:r>
          </a:p>
          <a:p>
            <a:pPr>
              <a:buFont typeface="Wingdings" panose="05000000000000000000" pitchFamily="2" charset="2"/>
              <a:buChar char="Ø"/>
            </a:pPr>
            <a:r>
              <a:rPr lang="en-US" i="1" dirty="0" smtClean="0">
                <a:latin typeface="Arial" panose="020B0604020202020204" pitchFamily="34" charset="0"/>
                <a:cs typeface="Arial" panose="020B0604020202020204" pitchFamily="34" charset="0"/>
              </a:rPr>
              <a:t>Patience</a:t>
            </a:r>
          </a:p>
          <a:p>
            <a:pPr>
              <a:buFont typeface="Wingdings" panose="05000000000000000000" pitchFamily="2" charset="2"/>
              <a:buChar char="Ø"/>
            </a:pPr>
            <a:r>
              <a:rPr lang="en-US" i="1" dirty="0" smtClean="0">
                <a:latin typeface="Arial" panose="020B0604020202020204" pitchFamily="34" charset="0"/>
                <a:cs typeface="Arial" panose="020B0604020202020204" pitchFamily="34" charset="0"/>
              </a:rPr>
              <a:t>Do not boast  </a:t>
            </a:r>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581928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3803" y="1313645"/>
            <a:ext cx="9491729" cy="5074276"/>
          </a:xfrm>
        </p:spPr>
        <p:txBody>
          <a:bodyPr>
            <a:normAutofit/>
          </a:bodyPr>
          <a:lstStyle/>
          <a:p>
            <a:pPr>
              <a:buAutoNum type="arabicPeriod"/>
            </a:pPr>
            <a:r>
              <a:rPr lang="en-US" b="1" dirty="0" smtClean="0">
                <a:latin typeface="Arial" panose="020B0604020202020204" pitchFamily="34" charset="0"/>
                <a:cs typeface="Arial" panose="020B0604020202020204" pitchFamily="34" charset="0"/>
              </a:rPr>
              <a:t>Used to consult his companions before every battle</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a:t>
            </a:r>
            <a:r>
              <a:rPr lang="en-US" dirty="0" err="1" smtClean="0">
                <a:latin typeface="Arial" panose="020B0604020202020204" pitchFamily="34" charset="0"/>
                <a:cs typeface="Arial" panose="020B0604020202020204" pitchFamily="34" charset="0"/>
              </a:rPr>
              <a:t>Badr</a:t>
            </a:r>
            <a:r>
              <a:rPr lang="en-US" dirty="0" smtClean="0">
                <a:latin typeface="Arial" panose="020B0604020202020204" pitchFamily="34" charset="0"/>
                <a:cs typeface="Arial" panose="020B0604020202020204" pitchFamily="34" charset="0"/>
              </a:rPr>
              <a:t> – Whether to fight or not</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a:t>
            </a:r>
            <a:r>
              <a:rPr lang="en-US" dirty="0" err="1" smtClean="0">
                <a:latin typeface="Arial" panose="020B0604020202020204" pitchFamily="34" charset="0"/>
                <a:cs typeface="Arial" panose="020B0604020202020204" pitchFamily="34" charset="0"/>
              </a:rPr>
              <a:t>Uhud</a:t>
            </a:r>
            <a:r>
              <a:rPr lang="en-US" dirty="0" smtClean="0">
                <a:latin typeface="Arial" panose="020B0604020202020204" pitchFamily="34" charset="0"/>
                <a:cs typeface="Arial" panose="020B0604020202020204" pitchFamily="34" charset="0"/>
              </a:rPr>
              <a:t> – Whether to fight inside or outside Madinah </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a:t>
            </a:r>
            <a:r>
              <a:rPr lang="en-US" dirty="0" err="1" smtClean="0">
                <a:latin typeface="Arial" panose="020B0604020202020204" pitchFamily="34" charset="0"/>
                <a:cs typeface="Arial" panose="020B0604020202020204" pitchFamily="34" charset="0"/>
              </a:rPr>
              <a:t>Khandaq</a:t>
            </a:r>
            <a:r>
              <a:rPr lang="en-US" dirty="0" smtClean="0">
                <a:latin typeface="Arial" panose="020B0604020202020204" pitchFamily="34" charset="0"/>
                <a:cs typeface="Arial" panose="020B0604020202020204" pitchFamily="34" charset="0"/>
              </a:rPr>
              <a:t> – How to tackle the large numbers of the enemy</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2. Espionage &amp; Intelligence activities</a:t>
            </a:r>
          </a:p>
          <a:p>
            <a:pPr>
              <a:buFontTx/>
              <a:buChar char="-"/>
            </a:pPr>
            <a:r>
              <a:rPr lang="en-US" dirty="0" smtClean="0">
                <a:latin typeface="Arial" panose="020B0604020202020204" pitchFamily="34" charset="0"/>
                <a:cs typeface="Arial" panose="020B0604020202020204" pitchFamily="34" charset="0"/>
              </a:rPr>
              <a:t>Acted as a spy himself before </a:t>
            </a:r>
            <a:r>
              <a:rPr lang="en-US" dirty="0" err="1" smtClean="0">
                <a:latin typeface="Arial" panose="020B0604020202020204" pitchFamily="34" charset="0"/>
                <a:cs typeface="Arial" panose="020B0604020202020204" pitchFamily="34" charset="0"/>
              </a:rPr>
              <a:t>Badr</a:t>
            </a:r>
            <a:endParaRPr lang="en-US" dirty="0" smtClean="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Sent </a:t>
            </a:r>
            <a:r>
              <a:rPr lang="en-US" dirty="0" err="1" smtClean="0">
                <a:latin typeface="Arial" panose="020B0604020202020204" pitchFamily="34" charset="0"/>
                <a:cs typeface="Arial" panose="020B0604020202020204" pitchFamily="34" charset="0"/>
              </a:rPr>
              <a:t>Huzaifa</a:t>
            </a:r>
            <a:r>
              <a:rPr lang="en-US" dirty="0" smtClean="0">
                <a:latin typeface="Arial" panose="020B0604020202020204" pitchFamily="34" charset="0"/>
                <a:cs typeface="Arial" panose="020B0604020202020204" pitchFamily="34" charset="0"/>
              </a:rPr>
              <a:t> R.A as a spy during </a:t>
            </a:r>
            <a:r>
              <a:rPr lang="en-US" dirty="0" err="1" smtClean="0">
                <a:latin typeface="Arial" panose="020B0604020202020204" pitchFamily="34" charset="0"/>
                <a:cs typeface="Arial" panose="020B0604020202020204" pitchFamily="34" charset="0"/>
              </a:rPr>
              <a:t>Khandaq</a:t>
            </a:r>
            <a:endParaRPr lang="en-US" dirty="0" smtClean="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Dr. </a:t>
            </a:r>
            <a:r>
              <a:rPr lang="en-US" dirty="0" err="1" smtClean="0">
                <a:latin typeface="Arial" panose="020B0604020202020204" pitchFamily="34" charset="0"/>
                <a:cs typeface="Arial" panose="020B0604020202020204" pitchFamily="34" charset="0"/>
              </a:rPr>
              <a:t>Hamidullah’s</a:t>
            </a:r>
            <a:r>
              <a:rPr lang="en-US" dirty="0" smtClean="0">
                <a:latin typeface="Arial" panose="020B0604020202020204" pitchFamily="34" charset="0"/>
                <a:cs typeface="Arial" panose="020B0604020202020204" pitchFamily="34" charset="0"/>
              </a:rPr>
              <a:t> paper; </a:t>
            </a:r>
            <a:r>
              <a:rPr lang="en-US" b="1" i="1" dirty="0" smtClean="0">
                <a:latin typeface="Arial" panose="020B0604020202020204" pitchFamily="34" charset="0"/>
                <a:cs typeface="Arial" panose="020B0604020202020204" pitchFamily="34" charset="0"/>
              </a:rPr>
              <a:t>“Military intelligence during the lifetime of the Prophet SAW”</a:t>
            </a:r>
            <a:r>
              <a:rPr lang="en-US" dirty="0" smtClean="0">
                <a:latin typeface="Arial" panose="020B0604020202020204" pitchFamily="34" charset="0"/>
                <a:cs typeface="Arial" panose="020B0604020202020204" pitchFamily="34" charset="0"/>
              </a:rPr>
              <a:t> </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a:t>
            </a:r>
            <a:r>
              <a:rPr lang="en-US" b="1" dirty="0" smtClean="0">
                <a:latin typeface="Arial" panose="020B0604020202020204" pitchFamily="34" charset="0"/>
                <a:cs typeface="Arial" panose="020B0604020202020204" pitchFamily="34" charset="0"/>
              </a:rPr>
              <a:t>. Extremely Secretive</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Never used to describe his route except to the closest of his companions </a:t>
            </a:r>
            <a:endParaRPr lang="en-GB" dirty="0">
              <a:latin typeface="Arial" panose="020B0604020202020204" pitchFamily="34" charset="0"/>
              <a:cs typeface="Arial" panose="020B0604020202020204" pitchFamily="34" charset="0"/>
            </a:endParaRPr>
          </a:p>
        </p:txBody>
      </p:sp>
      <p:sp>
        <p:nvSpPr>
          <p:cNvPr id="4" name="Title 1"/>
          <p:cNvSpPr>
            <a:spLocks noGrp="1"/>
          </p:cNvSpPr>
          <p:nvPr>
            <p:ph type="title"/>
          </p:nvPr>
        </p:nvSpPr>
        <p:spPr>
          <a:xfrm>
            <a:off x="2592925" y="482442"/>
            <a:ext cx="8911687" cy="741051"/>
          </a:xfrm>
        </p:spPr>
        <p:txBody>
          <a:bodyPr/>
          <a:lstStyle/>
          <a:p>
            <a:r>
              <a:rPr lang="en-US" dirty="0" smtClean="0">
                <a:latin typeface="Arial" panose="020B0604020202020204" pitchFamily="34" charset="0"/>
                <a:cs typeface="Arial" panose="020B0604020202020204" pitchFamily="34" charset="0"/>
              </a:rPr>
              <a:t>Role Model for a Military Strategist</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945954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6682" y="682580"/>
            <a:ext cx="9478850" cy="5718220"/>
          </a:xfrm>
        </p:spPr>
        <p:txBody>
          <a:bodyPr>
            <a:normAutofit lnSpcReduction="10000"/>
          </a:bodyPr>
          <a:lstStyle/>
          <a:p>
            <a:pPr marL="0" indent="0">
              <a:buNone/>
            </a:pPr>
            <a:r>
              <a:rPr lang="en-US" b="1" dirty="0" smtClean="0">
                <a:latin typeface="Arial" panose="020B0604020202020204" pitchFamily="34" charset="0"/>
                <a:cs typeface="Arial" panose="020B0604020202020204" pitchFamily="34" charset="0"/>
              </a:rPr>
              <a:t>4. A staunch believer in Meritocracy</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The commanders appointed were always those who had expertise in military expeditions, even if they accepted Islam late, such as Khalid bin </a:t>
            </a:r>
            <a:r>
              <a:rPr lang="en-US" dirty="0" err="1" smtClean="0">
                <a:latin typeface="Arial" panose="020B0604020202020204" pitchFamily="34" charset="0"/>
                <a:cs typeface="Arial" panose="020B0604020202020204" pitchFamily="34" charset="0"/>
              </a:rPr>
              <a:t>Waleed</a:t>
            </a:r>
            <a:r>
              <a:rPr lang="en-US" dirty="0" smtClean="0">
                <a:latin typeface="Arial" panose="020B0604020202020204" pitchFamily="34" charset="0"/>
                <a:cs typeface="Arial" panose="020B0604020202020204" pitchFamily="34" charset="0"/>
              </a:rPr>
              <a:t> and Amar bin Aas R.A</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Appointed </a:t>
            </a:r>
            <a:r>
              <a:rPr lang="en-US" dirty="0" err="1" smtClean="0">
                <a:latin typeface="Arial" panose="020B0604020202020204" pitchFamily="34" charset="0"/>
                <a:cs typeface="Arial" panose="020B0604020202020204" pitchFamily="34" charset="0"/>
              </a:rPr>
              <a:t>Usama</a:t>
            </a:r>
            <a:r>
              <a:rPr lang="en-US" dirty="0" smtClean="0">
                <a:latin typeface="Arial" panose="020B0604020202020204" pitchFamily="34" charset="0"/>
                <a:cs typeface="Arial" panose="020B0604020202020204" pitchFamily="34" charset="0"/>
              </a:rPr>
              <a:t> bin Zaid R.A as a commander of an extremely important battle even though he was just 18 years old, and even though the army consisted of many senior companions.</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5. Acknowledged the fact that the use of trickery is valid in war</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W</a:t>
            </a:r>
            <a:r>
              <a:rPr lang="en-US" i="1" dirty="0" smtClean="0">
                <a:latin typeface="Arial" panose="020B0604020202020204" pitchFamily="34" charset="0"/>
                <a:cs typeface="Arial" panose="020B0604020202020204" pitchFamily="34" charset="0"/>
              </a:rPr>
              <a:t>ar </a:t>
            </a:r>
            <a:r>
              <a:rPr lang="en-US" i="1" dirty="0" smtClean="0">
                <a:latin typeface="Arial" panose="020B0604020202020204" pitchFamily="34" charset="0"/>
                <a:cs typeface="Arial" panose="020B0604020202020204" pitchFamily="34" charset="0"/>
              </a:rPr>
              <a:t>is </a:t>
            </a:r>
            <a:r>
              <a:rPr lang="en-US" i="1" dirty="0" smtClean="0">
                <a:latin typeface="Arial" panose="020B0604020202020204" pitchFamily="34" charset="0"/>
                <a:cs typeface="Arial" panose="020B0604020202020204" pitchFamily="34" charset="0"/>
              </a:rPr>
              <a:t>deception</a:t>
            </a:r>
            <a:r>
              <a:rPr lang="en-US" dirty="0" smtClean="0">
                <a:latin typeface="Arial" panose="020B0604020202020204" pitchFamily="34" charset="0"/>
                <a:cs typeface="Arial" panose="020B0604020202020204" pitchFamily="34" charset="0"/>
              </a:rPr>
              <a:t>.” (Bukhari, Muslim, Abu Dawood, Ibn Maajah)</a:t>
            </a:r>
            <a:r>
              <a:rPr lang="ar-SA"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One of the main reasons behind victory in </a:t>
            </a:r>
            <a:r>
              <a:rPr lang="en-US" dirty="0" err="1" smtClean="0">
                <a:latin typeface="Arial" panose="020B0604020202020204" pitchFamily="34" charset="0"/>
                <a:cs typeface="Arial" panose="020B0604020202020204" pitchFamily="34" charset="0"/>
              </a:rPr>
              <a:t>Khandaq</a:t>
            </a:r>
            <a:endParaRPr lang="en-US" dirty="0" smtClean="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6. Encouraged and commanded material preparation for a war</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“Prepare against them whatever force you can, and the trained horses whereby you frighten Allah’s enemy and your own enemy.” (Al-</a:t>
            </a:r>
            <a:r>
              <a:rPr lang="en-US" dirty="0" err="1" smtClean="0">
                <a:latin typeface="Arial" panose="020B0604020202020204" pitchFamily="34" charset="0"/>
                <a:cs typeface="Arial" panose="020B0604020202020204" pitchFamily="34" charset="0"/>
              </a:rPr>
              <a:t>Anfal</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60)</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Called for donations before </a:t>
            </a:r>
            <a:r>
              <a:rPr lang="en-US" dirty="0" err="1" smtClean="0">
                <a:latin typeface="Arial" panose="020B0604020202020204" pitchFamily="34" charset="0"/>
                <a:cs typeface="Arial" panose="020B0604020202020204" pitchFamily="34" charset="0"/>
              </a:rPr>
              <a:t>Tabuk</a:t>
            </a:r>
            <a:r>
              <a:rPr lang="en-US" dirty="0" smtClean="0">
                <a:latin typeface="Arial" panose="020B0604020202020204" pitchFamily="34" charset="0"/>
                <a:cs typeface="Arial" panose="020B0604020202020204" pitchFamily="34" charset="0"/>
              </a:rPr>
              <a:t> expedition</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074172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6682" y="682580"/>
            <a:ext cx="9478850" cy="5718220"/>
          </a:xfrm>
        </p:spPr>
        <p:txBody>
          <a:bodyPr>
            <a:normAutofit/>
          </a:bodyPr>
          <a:lstStyle/>
          <a:p>
            <a:pPr marL="0" indent="0">
              <a:buNone/>
            </a:pPr>
            <a:r>
              <a:rPr lang="en-US" b="1" dirty="0" smtClean="0">
                <a:latin typeface="Arial" panose="020B0604020202020204" pitchFamily="34" charset="0"/>
                <a:cs typeface="Arial" panose="020B0604020202020204" pitchFamily="34" charset="0"/>
              </a:rPr>
              <a:t>7. Praised his companions who fought bravely</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a:t>
            </a:r>
            <a:r>
              <a:rPr lang="en-US" i="1" dirty="0" smtClean="0">
                <a:latin typeface="Arial" panose="020B0604020202020204" pitchFamily="34" charset="0"/>
                <a:cs typeface="Arial" panose="020B0604020202020204" pitchFamily="34" charset="0"/>
              </a:rPr>
              <a:t>O </a:t>
            </a:r>
            <a:r>
              <a:rPr lang="en-US" i="1" dirty="0" err="1">
                <a:latin typeface="Arial" panose="020B0604020202020204" pitchFamily="34" charset="0"/>
                <a:cs typeface="Arial" panose="020B0604020202020204" pitchFamily="34" charset="0"/>
              </a:rPr>
              <a:t>Sa`d</a:t>
            </a:r>
            <a:r>
              <a:rPr lang="en-US" i="1" dirty="0">
                <a:latin typeface="Arial" panose="020B0604020202020204" pitchFamily="34" charset="0"/>
                <a:cs typeface="Arial" panose="020B0604020202020204" pitchFamily="34" charset="0"/>
              </a:rPr>
              <a:t> throw (arrows)! Let my father and mother be sacrificed for </a:t>
            </a:r>
            <a:r>
              <a:rPr lang="en-US" i="1" dirty="0" smtClean="0">
                <a:latin typeface="Arial" panose="020B0604020202020204" pitchFamily="34" charset="0"/>
                <a:cs typeface="Arial" panose="020B0604020202020204" pitchFamily="34" charset="0"/>
              </a:rPr>
              <a:t>you.” </a:t>
            </a:r>
            <a:r>
              <a:rPr lang="en-US" dirty="0" smtClean="0">
                <a:latin typeface="Arial" panose="020B0604020202020204" pitchFamily="34" charset="0"/>
                <a:cs typeface="Arial" panose="020B0604020202020204" pitchFamily="34" charset="0"/>
              </a:rPr>
              <a:t>(Bukhari &amp; </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Muslim)</a:t>
            </a: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8</a:t>
            </a:r>
            <a:r>
              <a:rPr lang="en-US" b="1" dirty="0" smtClean="0">
                <a:latin typeface="Arial" panose="020B0604020202020204" pitchFamily="34" charset="0"/>
                <a:cs typeface="Arial" panose="020B0604020202020204" pitchFamily="34" charset="0"/>
              </a:rPr>
              <a:t>. Accepted innovative ways of battle even if they were invented by non-Muslims</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The digging of trench in </a:t>
            </a:r>
            <a:r>
              <a:rPr lang="en-US" dirty="0" err="1" smtClean="0">
                <a:latin typeface="Arial" panose="020B0604020202020204" pitchFamily="34" charset="0"/>
                <a:cs typeface="Arial" panose="020B0604020202020204" pitchFamily="34" charset="0"/>
              </a:rPr>
              <a:t>Khandaq</a:t>
            </a:r>
            <a:endParaRPr lang="en-US" dirty="0" smtClean="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Use of catapult during the siege of </a:t>
            </a:r>
            <a:r>
              <a:rPr lang="en-US" dirty="0" err="1" smtClean="0">
                <a:latin typeface="Arial" panose="020B0604020202020204" pitchFamily="34" charset="0"/>
                <a:cs typeface="Arial" panose="020B0604020202020204" pitchFamily="34" charset="0"/>
              </a:rPr>
              <a:t>Taif</a:t>
            </a:r>
            <a:endParaRPr lang="en-US" dirty="0" smtClean="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20178288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4440" y="263501"/>
            <a:ext cx="8911687" cy="689535"/>
          </a:xfrm>
        </p:spPr>
        <p:txBody>
          <a:bodyPr/>
          <a:lstStyle/>
          <a:p>
            <a:r>
              <a:rPr lang="en-US" dirty="0" smtClean="0">
                <a:latin typeface="Arial" panose="020B0604020202020204" pitchFamily="34" charset="0"/>
                <a:cs typeface="Arial" panose="020B0604020202020204" pitchFamily="34" charset="0"/>
              </a:rPr>
              <a:t>Role Model for a Diplomat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15166" y="1249251"/>
            <a:ext cx="9517488" cy="5499279"/>
          </a:xfrm>
        </p:spPr>
        <p:txBody>
          <a:bodyPr>
            <a:normAutofit lnSpcReduction="10000"/>
          </a:bodyPr>
          <a:lstStyle/>
          <a:p>
            <a:pPr marL="0" indent="0">
              <a:buNone/>
            </a:pPr>
            <a:r>
              <a:rPr lang="en-US" sz="1900" b="1" dirty="0" smtClean="0">
                <a:latin typeface="Arial" panose="020B0604020202020204" pitchFamily="34" charset="0"/>
                <a:cs typeface="Arial" panose="020B0604020202020204" pitchFamily="34" charset="0"/>
              </a:rPr>
              <a:t>Diplomacy - </a:t>
            </a:r>
            <a:r>
              <a:rPr lang="en-US" sz="1900" dirty="0">
                <a:latin typeface="Arial" panose="020B0604020202020204" pitchFamily="34" charset="0"/>
                <a:cs typeface="Arial" panose="020B0604020202020204" pitchFamily="34" charset="0"/>
              </a:rPr>
              <a:t>the profession, activity, or skill of managing international relations, typically by a country's representatives abroad</a:t>
            </a:r>
            <a:r>
              <a:rPr lang="en-US" sz="1900" dirty="0" smtClean="0">
                <a:latin typeface="Arial" panose="020B0604020202020204" pitchFamily="34" charset="0"/>
                <a:cs typeface="Arial" panose="020B0604020202020204" pitchFamily="34" charset="0"/>
              </a:rPr>
              <a:t>.</a:t>
            </a:r>
          </a:p>
          <a:p>
            <a:pPr marL="0" indent="0">
              <a:buNone/>
            </a:pPr>
            <a:endParaRPr lang="en-US" sz="1900" b="1" dirty="0" smtClean="0">
              <a:latin typeface="Arial" panose="020B0604020202020204" pitchFamily="34" charset="0"/>
              <a:cs typeface="Arial" panose="020B0604020202020204" pitchFamily="34" charset="0"/>
            </a:endParaRPr>
          </a:p>
          <a:p>
            <a:pPr>
              <a:buFontTx/>
              <a:buChar char="-"/>
            </a:pPr>
            <a:r>
              <a:rPr lang="en-US" sz="1900" dirty="0" smtClean="0">
                <a:latin typeface="Arial" panose="020B0604020202020204" pitchFamily="34" charset="0"/>
                <a:cs typeface="Arial" panose="020B0604020202020204" pitchFamily="34" charset="0"/>
              </a:rPr>
              <a:t>The Prophet SAW was a highly skilled diplomat</a:t>
            </a:r>
          </a:p>
          <a:p>
            <a:pPr>
              <a:buFontTx/>
              <a:buChar char="-"/>
            </a:pPr>
            <a:r>
              <a:rPr lang="en-US" sz="1900" dirty="0" smtClean="0">
                <a:latin typeface="Arial" panose="020B0604020202020204" pitchFamily="34" charset="0"/>
                <a:cs typeface="Arial" panose="020B0604020202020204" pitchFamily="34" charset="0"/>
              </a:rPr>
              <a:t>Portrayed his diplomatic activities during his propagation of Islam through writing letters, sending gifts and ambassadors to other tribes and countries.</a:t>
            </a:r>
          </a:p>
          <a:p>
            <a:pPr>
              <a:buFontTx/>
              <a:buChar char="-"/>
            </a:pPr>
            <a:r>
              <a:rPr lang="en-US" sz="1900" dirty="0" smtClean="0">
                <a:latin typeface="Arial" panose="020B0604020202020204" pitchFamily="34" charset="0"/>
                <a:cs typeface="Arial" panose="020B0604020202020204" pitchFamily="34" charset="0"/>
              </a:rPr>
              <a:t>While he remained diplomatic in Makkah as well, his actual prowess in diplomacy was seen after his migration to Madinah when he himself established an Islamic state.</a:t>
            </a:r>
          </a:p>
          <a:p>
            <a:pPr>
              <a:buFontTx/>
              <a:buChar char="-"/>
            </a:pPr>
            <a:endParaRPr lang="en-US" sz="1900" dirty="0">
              <a:latin typeface="Arial" panose="020B0604020202020204" pitchFamily="34" charset="0"/>
              <a:cs typeface="Arial" panose="020B0604020202020204" pitchFamily="34" charset="0"/>
            </a:endParaRPr>
          </a:p>
          <a:p>
            <a:pPr>
              <a:buFont typeface="Wingdings" panose="05000000000000000000" pitchFamily="2" charset="2"/>
              <a:buChar char="v"/>
            </a:pPr>
            <a:r>
              <a:rPr lang="en-US" sz="1900" b="1" dirty="0" smtClean="0">
                <a:latin typeface="Arial" panose="020B0604020202020204" pitchFamily="34" charset="0"/>
                <a:cs typeface="Arial" panose="020B0604020202020204" pitchFamily="34" charset="0"/>
              </a:rPr>
              <a:t>Diplomatic Activities in Makkah</a:t>
            </a:r>
          </a:p>
          <a:p>
            <a:pPr marL="0" indent="0">
              <a:buNone/>
            </a:pPr>
            <a:r>
              <a:rPr lang="en-US" sz="1900" b="1" dirty="0" smtClean="0">
                <a:latin typeface="Arial" panose="020B0604020202020204" pitchFamily="34" charset="0"/>
                <a:cs typeface="Arial" panose="020B0604020202020204" pitchFamily="34" charset="0"/>
              </a:rPr>
              <a:t>1. </a:t>
            </a:r>
            <a:r>
              <a:rPr lang="en-US" sz="1900" b="1" dirty="0" err="1" smtClean="0">
                <a:latin typeface="Arial" panose="020B0604020202020204" pitchFamily="34" charset="0"/>
                <a:cs typeface="Arial" panose="020B0604020202020204" pitchFamily="34" charset="0"/>
              </a:rPr>
              <a:t>Hilf</a:t>
            </a:r>
            <a:r>
              <a:rPr lang="en-US" sz="1900" b="1" dirty="0" smtClean="0">
                <a:latin typeface="Arial" panose="020B0604020202020204" pitchFamily="34" charset="0"/>
                <a:cs typeface="Arial" panose="020B0604020202020204" pitchFamily="34" charset="0"/>
              </a:rPr>
              <a:t> ul </a:t>
            </a:r>
            <a:r>
              <a:rPr lang="en-US" sz="1900" b="1" dirty="0" err="1" smtClean="0">
                <a:latin typeface="Arial" panose="020B0604020202020204" pitchFamily="34" charset="0"/>
                <a:cs typeface="Arial" panose="020B0604020202020204" pitchFamily="34" charset="0"/>
              </a:rPr>
              <a:t>Fudool</a:t>
            </a:r>
            <a:endParaRPr lang="en-US" sz="1900" b="1" dirty="0" smtClean="0">
              <a:latin typeface="Arial" panose="020B0604020202020204" pitchFamily="34" charset="0"/>
              <a:cs typeface="Arial" panose="020B0604020202020204" pitchFamily="34" charset="0"/>
            </a:endParaRPr>
          </a:p>
          <a:p>
            <a:pPr marL="0" indent="0">
              <a:buNone/>
            </a:pPr>
            <a:r>
              <a:rPr lang="en-US" sz="1900" dirty="0" smtClean="0">
                <a:latin typeface="Arial" panose="020B0604020202020204" pitchFamily="34" charset="0"/>
                <a:cs typeface="Arial" panose="020B0604020202020204" pitchFamily="34" charset="0"/>
              </a:rPr>
              <a:t>     Single point agenda; “the oppressed will be provided with justice.” </a:t>
            </a:r>
          </a:p>
          <a:p>
            <a:pPr marL="0" indent="0">
              <a:buNone/>
            </a:pPr>
            <a:r>
              <a:rPr lang="en-US" sz="1900" dirty="0">
                <a:latin typeface="Arial" panose="020B0604020202020204" pitchFamily="34" charset="0"/>
                <a:cs typeface="Arial" panose="020B0604020202020204" pitchFamily="34" charset="0"/>
              </a:rPr>
              <a:t> </a:t>
            </a:r>
            <a:r>
              <a:rPr lang="en-US" sz="1900" dirty="0" smtClean="0">
                <a:latin typeface="Arial" panose="020B0604020202020204" pitchFamily="34" charset="0"/>
                <a:cs typeface="Arial" panose="020B0604020202020204" pitchFamily="34" charset="0"/>
              </a:rPr>
              <a:t>    The Prophet SAW was a part of it while he was a teenager, and remained honored all his life to have been a part of such a pact. Used to say that if I were called to another such pact, I’ll surely attend it.</a:t>
            </a:r>
            <a:r>
              <a:rPr lang="en-US"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92140922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09103" y="656823"/>
            <a:ext cx="9684913" cy="6091707"/>
          </a:xfrm>
        </p:spPr>
        <p:txBody>
          <a:bodyPr>
            <a:normAutofit/>
          </a:bodyPr>
          <a:lstStyle/>
          <a:p>
            <a:pPr marL="0" indent="0">
              <a:buNone/>
            </a:pPr>
            <a:r>
              <a:rPr lang="en-US" b="1" dirty="0" smtClean="0">
                <a:latin typeface="Arial" panose="020B0604020202020204" pitchFamily="34" charset="0"/>
                <a:cs typeface="Arial" panose="020B0604020202020204" pitchFamily="34" charset="0"/>
              </a:rPr>
              <a:t>2. Declaration of Prophet hood</a:t>
            </a:r>
          </a:p>
          <a:p>
            <a:pPr>
              <a:buFontTx/>
              <a:buChar char="-"/>
            </a:pPr>
            <a:r>
              <a:rPr lang="en-US" dirty="0" smtClean="0">
                <a:latin typeface="Arial" panose="020B0604020202020204" pitchFamily="34" charset="0"/>
                <a:cs typeface="Arial" panose="020B0604020202020204" pitchFamily="34" charset="0"/>
              </a:rPr>
              <a:t>how he invited his family members over a meal to talk to them about Allah and his prophet hood</a:t>
            </a:r>
          </a:p>
          <a:p>
            <a:pPr>
              <a:buFontTx/>
              <a:buChar char="-"/>
            </a:pPr>
            <a:r>
              <a:rPr lang="en-US" dirty="0" smtClean="0">
                <a:latin typeface="Arial" panose="020B0604020202020204" pitchFamily="34" charset="0"/>
                <a:cs typeface="Arial" panose="020B0604020202020204" pitchFamily="34" charset="0"/>
              </a:rPr>
              <a:t>how </a:t>
            </a:r>
            <a:r>
              <a:rPr lang="en-US" dirty="0">
                <a:latin typeface="Arial" panose="020B0604020202020204" pitchFamily="34" charset="0"/>
                <a:cs typeface="Arial" panose="020B0604020202020204" pitchFamily="34" charset="0"/>
              </a:rPr>
              <a:t>he gathered everyone at Makkah and tried to convince them of his prophet  hood.</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3. Constant contact with pilgrims who came to Makkah in </a:t>
            </a:r>
            <a:r>
              <a:rPr lang="en-US" b="1" dirty="0" err="1" smtClean="0">
                <a:latin typeface="Arial" panose="020B0604020202020204" pitchFamily="34" charset="0"/>
                <a:cs typeface="Arial" panose="020B0604020202020204" pitchFamily="34" charset="0"/>
              </a:rPr>
              <a:t>Zil</a:t>
            </a:r>
            <a:r>
              <a:rPr lang="en-US" b="1" dirty="0" smtClean="0">
                <a:latin typeface="Arial" panose="020B0604020202020204" pitchFamily="34" charset="0"/>
                <a:cs typeface="Arial" panose="020B0604020202020204" pitchFamily="34" charset="0"/>
              </a:rPr>
              <a:t> </a:t>
            </a:r>
            <a:r>
              <a:rPr lang="en-US" b="1" dirty="0" err="1" smtClean="0">
                <a:latin typeface="Arial" panose="020B0604020202020204" pitchFamily="34" charset="0"/>
                <a:cs typeface="Arial" panose="020B0604020202020204" pitchFamily="34" charset="0"/>
              </a:rPr>
              <a:t>Hijjah</a:t>
            </a:r>
            <a:endParaRPr lang="en-US" b="1"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4. Displayed height of tolerance &amp; patience</a:t>
            </a:r>
          </a:p>
          <a:p>
            <a:pPr marL="0" indent="0">
              <a:buNone/>
            </a:pPr>
            <a:r>
              <a:rPr lang="en-US" b="1" dirty="0" smtClean="0">
                <a:latin typeface="Arial" panose="020B0604020202020204" pitchFamily="34" charset="0"/>
                <a:cs typeface="Arial" panose="020B0604020202020204" pitchFamily="34" charset="0"/>
              </a:rPr>
              <a:t>5. Journey to </a:t>
            </a:r>
            <a:r>
              <a:rPr lang="en-US" b="1" dirty="0" err="1" smtClean="0">
                <a:latin typeface="Arial" panose="020B0604020202020204" pitchFamily="34" charset="0"/>
                <a:cs typeface="Arial" panose="020B0604020202020204" pitchFamily="34" charset="0"/>
              </a:rPr>
              <a:t>Taif</a:t>
            </a:r>
            <a:r>
              <a:rPr lang="en-US" b="1" dirty="0" smtClean="0">
                <a:latin typeface="Arial" panose="020B0604020202020204" pitchFamily="34" charset="0"/>
                <a:cs typeface="Arial" panose="020B0604020202020204" pitchFamily="34" charset="0"/>
              </a:rPr>
              <a:t> </a:t>
            </a:r>
          </a:p>
          <a:p>
            <a:pPr marL="0" indent="0">
              <a:buNone/>
            </a:pPr>
            <a:r>
              <a:rPr lang="en-US" b="1" dirty="0" smtClean="0">
                <a:latin typeface="Arial" panose="020B0604020202020204" pitchFamily="34" charset="0"/>
                <a:cs typeface="Arial" panose="020B0604020202020204" pitchFamily="34" charset="0"/>
              </a:rPr>
              <a:t>6. Two </a:t>
            </a:r>
            <a:r>
              <a:rPr lang="en-US" b="1" dirty="0" err="1" smtClean="0">
                <a:latin typeface="Arial" panose="020B0604020202020204" pitchFamily="34" charset="0"/>
                <a:cs typeface="Arial" panose="020B0604020202020204" pitchFamily="34" charset="0"/>
              </a:rPr>
              <a:t>Aqabah</a:t>
            </a:r>
            <a:r>
              <a:rPr lang="en-US" b="1" dirty="0" smtClean="0">
                <a:latin typeface="Arial" panose="020B0604020202020204" pitchFamily="34" charset="0"/>
                <a:cs typeface="Arial" panose="020B0604020202020204" pitchFamily="34" charset="0"/>
              </a:rPr>
              <a:t> Pledges </a:t>
            </a:r>
          </a:p>
          <a:p>
            <a:pPr>
              <a:buFontTx/>
              <a:buChar char="-"/>
            </a:pPr>
            <a:r>
              <a:rPr lang="en-US" dirty="0" smtClean="0">
                <a:latin typeface="Arial" panose="020B0604020202020204" pitchFamily="34" charset="0"/>
                <a:cs typeface="Arial" panose="020B0604020202020204" pitchFamily="34" charset="0"/>
              </a:rPr>
              <a:t>1</a:t>
            </a:r>
            <a:r>
              <a:rPr lang="en-US" baseline="30000" dirty="0" smtClean="0">
                <a:latin typeface="Arial" panose="020B0604020202020204" pitchFamily="34" charset="0"/>
                <a:cs typeface="Arial" panose="020B0604020202020204" pitchFamily="34" charset="0"/>
              </a:rPr>
              <a:t>st</a:t>
            </a:r>
            <a:r>
              <a:rPr lang="en-US" dirty="0" smtClean="0">
                <a:latin typeface="Arial" panose="020B0604020202020204" pitchFamily="34" charset="0"/>
                <a:cs typeface="Arial" panose="020B0604020202020204" pitchFamily="34" charset="0"/>
              </a:rPr>
              <a:t> Pledge – 12</a:t>
            </a:r>
            <a:r>
              <a:rPr lang="en-US" baseline="30000" dirty="0" smtClean="0">
                <a:latin typeface="Arial" panose="020B0604020202020204" pitchFamily="34" charset="0"/>
                <a:cs typeface="Arial" panose="020B0604020202020204" pitchFamily="34" charset="0"/>
              </a:rPr>
              <a:t>th</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Nabavi</a:t>
            </a:r>
            <a:r>
              <a:rPr lang="en-US" dirty="0" smtClean="0">
                <a:latin typeface="Arial" panose="020B0604020202020204" pitchFamily="34" charset="0"/>
                <a:cs typeface="Arial" panose="020B0604020202020204" pitchFamily="34" charset="0"/>
              </a:rPr>
              <a:t>; 12 people from Madinah accepted Islam</a:t>
            </a:r>
          </a:p>
          <a:p>
            <a:pPr>
              <a:buFontTx/>
              <a:buChar char="-"/>
            </a:pPr>
            <a:r>
              <a:rPr lang="en-US" dirty="0" smtClean="0">
                <a:latin typeface="Arial" panose="020B0604020202020204" pitchFamily="34" charset="0"/>
                <a:cs typeface="Arial" panose="020B0604020202020204" pitchFamily="34" charset="0"/>
              </a:rPr>
              <a:t>2</a:t>
            </a:r>
            <a:r>
              <a:rPr lang="en-US" baseline="30000" dirty="0" smtClean="0">
                <a:latin typeface="Arial" panose="020B0604020202020204" pitchFamily="34" charset="0"/>
                <a:cs typeface="Arial" panose="020B0604020202020204" pitchFamily="34" charset="0"/>
              </a:rPr>
              <a:t>nd</a:t>
            </a:r>
            <a:r>
              <a:rPr lang="en-US" dirty="0" smtClean="0">
                <a:latin typeface="Arial" panose="020B0604020202020204" pitchFamily="34" charset="0"/>
                <a:cs typeface="Arial" panose="020B0604020202020204" pitchFamily="34" charset="0"/>
              </a:rPr>
              <a:t> Pledge – 13</a:t>
            </a:r>
            <a:r>
              <a:rPr lang="en-US" baseline="30000" dirty="0" smtClean="0">
                <a:latin typeface="Arial" panose="020B0604020202020204" pitchFamily="34" charset="0"/>
                <a:cs typeface="Arial" panose="020B0604020202020204" pitchFamily="34" charset="0"/>
              </a:rPr>
              <a:t>th</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Nabavi</a:t>
            </a:r>
            <a:r>
              <a:rPr lang="en-US" dirty="0" smtClean="0">
                <a:latin typeface="Arial" panose="020B0604020202020204" pitchFamily="34" charset="0"/>
                <a:cs typeface="Arial" panose="020B0604020202020204" pitchFamily="34" charset="0"/>
              </a:rPr>
              <a:t>; 75 people</a:t>
            </a:r>
            <a:r>
              <a:rPr lang="en-US" b="1"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from Madinah accepted </a:t>
            </a:r>
            <a:r>
              <a:rPr lang="en-US" dirty="0" smtClean="0">
                <a:latin typeface="Arial" panose="020B0604020202020204" pitchFamily="34" charset="0"/>
                <a:cs typeface="Arial" panose="020B0604020202020204" pitchFamily="34" charset="0"/>
              </a:rPr>
              <a:t>Islam and invited the Prophet SAW to their town. The Prophet asked them for complete submission, and in return, assured them that he would always remain with them. Appointed 12 representatives from each of the 12 tribes in Madinah</a:t>
            </a:r>
            <a:endParaRPr lang="en-US" b="1" dirty="0" smtClean="0">
              <a:latin typeface="Arial" panose="020B0604020202020204" pitchFamily="34" charset="0"/>
              <a:cs typeface="Arial" panose="020B0604020202020204" pitchFamily="34" charset="0"/>
            </a:endParaRPr>
          </a:p>
          <a:p>
            <a:pPr marL="0" indent="0">
              <a:buNone/>
            </a:pPr>
            <a:r>
              <a:rPr lang="en-US" b="1" dirty="0"/>
              <a:t> </a:t>
            </a:r>
            <a:r>
              <a:rPr lang="en-US" b="1" dirty="0" smtClean="0"/>
              <a:t>   </a:t>
            </a:r>
            <a:endParaRPr lang="en-GB" b="1" dirty="0"/>
          </a:p>
        </p:txBody>
      </p:sp>
    </p:spTree>
    <p:extLst>
      <p:ext uri="{BB962C8B-B14F-4D97-AF65-F5344CB8AC3E}">
        <p14:creationId xmlns:p14="http://schemas.microsoft.com/office/powerpoint/2010/main" val="247639357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7893" y="489397"/>
            <a:ext cx="9620518" cy="6078828"/>
          </a:xfrm>
        </p:spPr>
        <p:txBody>
          <a:bodyPr/>
          <a:lstStyle/>
          <a:p>
            <a:pPr>
              <a:buFont typeface="Wingdings" panose="05000000000000000000" pitchFamily="2" charset="2"/>
              <a:buChar char="v"/>
            </a:pPr>
            <a:r>
              <a:rPr lang="en-US" b="1" dirty="0" smtClean="0">
                <a:latin typeface="Arial" panose="020B0604020202020204" pitchFamily="34" charset="0"/>
                <a:cs typeface="Arial" panose="020B0604020202020204" pitchFamily="34" charset="0"/>
              </a:rPr>
              <a:t>Diplomatic Activities at Madinah</a:t>
            </a:r>
          </a:p>
          <a:p>
            <a:pPr>
              <a:buAutoNum type="arabicPeriod"/>
            </a:pPr>
            <a:r>
              <a:rPr lang="en-US" b="1" dirty="0" smtClean="0">
                <a:latin typeface="Arial" panose="020B0604020202020204" pitchFamily="34" charset="0"/>
                <a:cs typeface="Arial" panose="020B0604020202020204" pitchFamily="34" charset="0"/>
              </a:rPr>
              <a:t>Charter of Madinah</a:t>
            </a:r>
          </a:p>
          <a:p>
            <a:pPr>
              <a:buFontTx/>
              <a:buChar char="-"/>
            </a:pPr>
            <a:r>
              <a:rPr lang="en-US" dirty="0" smtClean="0">
                <a:latin typeface="Arial" panose="020B0604020202020204" pitchFamily="34" charset="0"/>
                <a:cs typeface="Arial" panose="020B0604020202020204" pitchFamily="34" charset="0"/>
              </a:rPr>
              <a:t>First one between him and his companions.</a:t>
            </a:r>
          </a:p>
          <a:p>
            <a:pPr>
              <a:buFontTx/>
              <a:buChar char="-"/>
            </a:pPr>
            <a:r>
              <a:rPr lang="en-US" dirty="0" smtClean="0">
                <a:latin typeface="Arial" panose="020B0604020202020204" pitchFamily="34" charset="0"/>
                <a:cs typeface="Arial" panose="020B0604020202020204" pitchFamily="34" charset="0"/>
              </a:rPr>
              <a:t>Consisted of 25 articles</a:t>
            </a:r>
          </a:p>
          <a:p>
            <a:pPr>
              <a:buFontTx/>
              <a:buChar char="-"/>
            </a:pPr>
            <a:r>
              <a:rPr lang="en-US" dirty="0" smtClean="0">
                <a:latin typeface="Arial" panose="020B0604020202020204" pitchFamily="34" charset="0"/>
                <a:cs typeface="Arial" panose="020B0604020202020204" pitchFamily="34" charset="0"/>
              </a:rPr>
              <a:t>Many modern scholars have termed it as the first ever written constitution in human history</a:t>
            </a:r>
          </a:p>
          <a:p>
            <a:pPr>
              <a:buFontTx/>
              <a:buChar char="-"/>
            </a:pPr>
            <a:r>
              <a:rPr lang="en-US" dirty="0" smtClean="0">
                <a:latin typeface="Arial" panose="020B0604020202020204" pitchFamily="34" charset="0"/>
                <a:cs typeface="Arial" panose="020B0604020202020204" pitchFamily="34" charset="0"/>
              </a:rPr>
              <a:t>1</a:t>
            </a:r>
            <a:r>
              <a:rPr lang="en-US" baseline="30000" dirty="0" smtClean="0">
                <a:latin typeface="Arial" panose="020B0604020202020204" pitchFamily="34" charset="0"/>
                <a:cs typeface="Arial" panose="020B0604020202020204" pitchFamily="34" charset="0"/>
              </a:rPr>
              <a:t>st</a:t>
            </a:r>
            <a:r>
              <a:rPr lang="en-US" dirty="0" smtClean="0">
                <a:latin typeface="Arial" panose="020B0604020202020204" pitchFamily="34" charset="0"/>
                <a:cs typeface="Arial" panose="020B0604020202020204" pitchFamily="34" charset="0"/>
              </a:rPr>
              <a:t> article ensured unity, and the last article confirmed the Prophet’s person as the final authority.</a:t>
            </a:r>
          </a:p>
          <a:p>
            <a:pPr>
              <a:buFontTx/>
              <a:buChar char="-"/>
            </a:pPr>
            <a:r>
              <a:rPr lang="en-US" dirty="0" smtClean="0">
                <a:latin typeface="Arial" panose="020B0604020202020204" pitchFamily="34" charset="0"/>
                <a:cs typeface="Arial" panose="020B0604020202020204" pitchFamily="34" charset="0"/>
              </a:rPr>
              <a:t>Second charter included the Jews living in the outskirts of Madinah</a:t>
            </a:r>
          </a:p>
          <a:p>
            <a:pPr>
              <a:buFontTx/>
              <a:buChar char="-"/>
            </a:pPr>
            <a:r>
              <a:rPr lang="en-US" dirty="0" smtClean="0">
                <a:latin typeface="Arial" panose="020B0604020202020204" pitchFamily="34" charset="0"/>
                <a:cs typeface="Arial" panose="020B0604020202020204" pitchFamily="34" charset="0"/>
              </a:rPr>
              <a:t>Added 24 articles</a:t>
            </a:r>
          </a:p>
          <a:p>
            <a:pPr>
              <a:buFontTx/>
              <a:buChar char="-"/>
            </a:pPr>
            <a:r>
              <a:rPr lang="en-US" dirty="0" smtClean="0">
                <a:latin typeface="Arial" panose="020B0604020202020204" pitchFamily="34" charset="0"/>
                <a:cs typeface="Arial" panose="020B0604020202020204" pitchFamily="34" charset="0"/>
              </a:rPr>
              <a:t>In such a manner, he succeeded in creating Madinah a multi-religious, multi-cultural and multi-tribal society.</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2. Effective Foreign Policy</a:t>
            </a:r>
          </a:p>
          <a:p>
            <a:pPr>
              <a:buFontTx/>
              <a:buChar char="-"/>
            </a:pPr>
            <a:r>
              <a:rPr lang="en-US" dirty="0" smtClean="0">
                <a:latin typeface="Arial" panose="020B0604020202020204" pitchFamily="34" charset="0"/>
                <a:cs typeface="Arial" panose="020B0604020202020204" pitchFamily="34" charset="0"/>
              </a:rPr>
              <a:t>Aim was to secure Muslims</a:t>
            </a:r>
          </a:p>
          <a:p>
            <a:pPr>
              <a:buFontTx/>
              <a:buChar char="-"/>
            </a:pPr>
            <a:r>
              <a:rPr lang="en-US" dirty="0" smtClean="0">
                <a:latin typeface="Arial" panose="020B0604020202020204" pitchFamily="34" charset="0"/>
                <a:cs typeface="Arial" panose="020B0604020202020204" pitchFamily="34" charset="0"/>
              </a:rPr>
              <a:t>Umar R.A was given charge     </a:t>
            </a:r>
            <a:r>
              <a:rPr lang="en-US" b="1" dirty="0" smtClean="0">
                <a:latin typeface="Arial" panose="020B0604020202020204" pitchFamily="34" charset="0"/>
                <a:cs typeface="Arial" panose="020B0604020202020204" pitchFamily="34" charset="0"/>
              </a:rPr>
              <a:t> </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961378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7893" y="489396"/>
            <a:ext cx="9620518" cy="6272011"/>
          </a:xfrm>
        </p:spPr>
        <p:txBody>
          <a:bodyPr>
            <a:normAutofit lnSpcReduction="10000"/>
          </a:bodyPr>
          <a:lstStyle/>
          <a:p>
            <a:pPr>
              <a:buFontTx/>
              <a:buChar char="-"/>
            </a:pPr>
            <a:r>
              <a:rPr lang="en-US" b="1" dirty="0" smtClean="0">
                <a:latin typeface="Arial" panose="020B0604020202020204" pitchFamily="34" charset="0"/>
                <a:cs typeface="Arial" panose="020B0604020202020204" pitchFamily="34" charset="0"/>
              </a:rPr>
              <a:t>3 principles of foreign policy</a:t>
            </a:r>
          </a:p>
          <a:p>
            <a:pPr marL="400050" indent="-400050">
              <a:buAutoNum type="romanLcPeriod"/>
            </a:pPr>
            <a:r>
              <a:rPr lang="en-US" dirty="0" err="1" smtClean="0">
                <a:latin typeface="Arial" panose="020B0604020202020204" pitchFamily="34" charset="0"/>
                <a:cs typeface="Arial" panose="020B0604020202020204" pitchFamily="34" charset="0"/>
              </a:rPr>
              <a:t>Da’wah</a:t>
            </a:r>
            <a:endParaRPr lang="en-US" dirty="0" smtClean="0">
              <a:latin typeface="Arial" panose="020B0604020202020204" pitchFamily="34" charset="0"/>
              <a:cs typeface="Arial" panose="020B0604020202020204" pitchFamily="34" charset="0"/>
            </a:endParaRPr>
          </a:p>
          <a:p>
            <a:pPr marL="400050" indent="-400050">
              <a:buAutoNum type="romanLcPeriod"/>
            </a:pPr>
            <a:r>
              <a:rPr lang="en-US" dirty="0" smtClean="0">
                <a:latin typeface="Arial" panose="020B0604020202020204" pitchFamily="34" charset="0"/>
                <a:cs typeface="Arial" panose="020B0604020202020204" pitchFamily="34" charset="0"/>
              </a:rPr>
              <a:t>Peace</a:t>
            </a:r>
          </a:p>
          <a:p>
            <a:pPr marL="400050" indent="-400050">
              <a:buAutoNum type="romanLcPeriod"/>
            </a:pPr>
            <a:r>
              <a:rPr lang="en-US" dirty="0" smtClean="0">
                <a:latin typeface="Arial" panose="020B0604020202020204" pitchFamily="34" charset="0"/>
                <a:cs typeface="Arial" panose="020B0604020202020204" pitchFamily="34" charset="0"/>
              </a:rPr>
              <a:t>Recognition of Muslims as a force to be reckoned with</a:t>
            </a:r>
            <a:r>
              <a:rPr lang="en-US" b="1" dirty="0" smtClean="0">
                <a:latin typeface="Arial" panose="020B0604020202020204" pitchFamily="34" charset="0"/>
                <a:cs typeface="Arial" panose="020B0604020202020204" pitchFamily="34" charset="0"/>
              </a:rPr>
              <a:t> </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3. Treaty of </a:t>
            </a:r>
            <a:r>
              <a:rPr lang="en-US" b="1" dirty="0" err="1" smtClean="0">
                <a:latin typeface="Arial" panose="020B0604020202020204" pitchFamily="34" charset="0"/>
                <a:cs typeface="Arial" panose="020B0604020202020204" pitchFamily="34" charset="0"/>
              </a:rPr>
              <a:t>Hudaibiyyah</a:t>
            </a:r>
            <a:endParaRPr lang="en-US" b="1" dirty="0" smtClean="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The mere fact that there was a treaty helped in building a recognition of Muslims</a:t>
            </a:r>
          </a:p>
          <a:p>
            <a:pPr>
              <a:buFontTx/>
              <a:buChar char="-"/>
            </a:pPr>
            <a:r>
              <a:rPr lang="en-US" dirty="0" smtClean="0">
                <a:latin typeface="Arial" panose="020B0604020202020204" pitchFamily="34" charset="0"/>
                <a:cs typeface="Arial" panose="020B0604020202020204" pitchFamily="34" charset="0"/>
              </a:rPr>
              <a:t>On the outset, it was against the Muslims, but in reality it proved to be more beneficial for them.</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4. Correspondence with other Kings and Rulers</a:t>
            </a:r>
            <a:r>
              <a:rPr lang="en-US" dirty="0" smtClean="0">
                <a:latin typeface="Arial" panose="020B0604020202020204" pitchFamily="34" charset="0"/>
                <a:cs typeface="Arial" panose="020B0604020202020204" pitchFamily="34" charset="0"/>
              </a:rPr>
              <a:t> </a:t>
            </a:r>
          </a:p>
          <a:p>
            <a:pPr>
              <a:buFontTx/>
              <a:buChar char="-"/>
            </a:pPr>
            <a:r>
              <a:rPr lang="en-US" dirty="0" smtClean="0">
                <a:latin typeface="Arial" panose="020B0604020202020204" pitchFamily="34" charset="0"/>
                <a:cs typeface="Arial" panose="020B0604020202020204" pitchFamily="34" charset="0"/>
              </a:rPr>
              <a:t>Sent letters to the rulers of </a:t>
            </a:r>
            <a:r>
              <a:rPr lang="en-US" dirty="0" err="1" smtClean="0">
                <a:latin typeface="Arial" panose="020B0604020202020204" pitchFamily="34" charset="0"/>
                <a:cs typeface="Arial" panose="020B0604020202020204" pitchFamily="34" charset="0"/>
              </a:rPr>
              <a:t>Abissinya</a:t>
            </a:r>
            <a:r>
              <a:rPr lang="en-US" dirty="0" smtClean="0">
                <a:latin typeface="Arial" panose="020B0604020202020204" pitchFamily="34" charset="0"/>
                <a:cs typeface="Arial" panose="020B0604020202020204" pitchFamily="34" charset="0"/>
              </a:rPr>
              <a:t>, Rome, Persia, Egypt, Bahrain, Oman etc.</a:t>
            </a:r>
          </a:p>
          <a:p>
            <a:pPr>
              <a:buFontTx/>
              <a:buChar char="-"/>
            </a:pPr>
            <a:r>
              <a:rPr lang="en-US" dirty="0" smtClean="0">
                <a:latin typeface="Arial" panose="020B0604020202020204" pitchFamily="34" charset="0"/>
                <a:cs typeface="Arial" panose="020B0604020202020204" pitchFamily="34" charset="0"/>
              </a:rPr>
              <a:t>Sent his messengers along with gifts</a:t>
            </a:r>
            <a:r>
              <a:rPr lang="en-GB" dirty="0" smtClean="0">
                <a:latin typeface="Arial" panose="020B0604020202020204" pitchFamily="34" charset="0"/>
                <a:cs typeface="Arial" panose="020B0604020202020204" pitchFamily="34" charset="0"/>
              </a:rPr>
              <a:t>. Heavily emphasised on this practice.</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5. Established a Guesthouse for Guests</a:t>
            </a:r>
          </a:p>
          <a:p>
            <a:pPr marL="0" indent="0">
              <a:buNone/>
            </a:pPr>
            <a:r>
              <a:rPr lang="en-US" dirty="0" smtClean="0">
                <a:latin typeface="Arial" panose="020B0604020202020204" pitchFamily="34" charset="0"/>
                <a:cs typeface="Arial" panose="020B0604020202020204" pitchFamily="34" charset="0"/>
              </a:rPr>
              <a:t>- Dressed formally to meet them. They were welcomed warmly and treated in the best possible manner</a:t>
            </a:r>
          </a:p>
        </p:txBody>
      </p:sp>
    </p:spTree>
    <p:extLst>
      <p:ext uri="{BB962C8B-B14F-4D97-AF65-F5344CB8AC3E}">
        <p14:creationId xmlns:p14="http://schemas.microsoft.com/office/powerpoint/2010/main" val="20200057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63777"/>
          </a:xfrm>
        </p:spPr>
        <p:txBody>
          <a:bodyPr/>
          <a:lstStyle/>
          <a:p>
            <a:r>
              <a:rPr lang="en-US" dirty="0" smtClean="0">
                <a:latin typeface="Arial" panose="020B0604020202020204" pitchFamily="34" charset="0"/>
                <a:cs typeface="Arial" panose="020B0604020202020204" pitchFamily="34" charset="0"/>
              </a:rPr>
              <a:t>Role Model for a Peace Maker</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893193" y="1429555"/>
            <a:ext cx="9955369" cy="5112913"/>
          </a:xfrm>
        </p:spPr>
        <p:txBody>
          <a:bodyPr/>
          <a:lstStyle/>
          <a:p>
            <a:pPr>
              <a:buFont typeface="Wingdings" panose="05000000000000000000" pitchFamily="2" charset="2"/>
              <a:buChar char="v"/>
            </a:pPr>
            <a:r>
              <a:rPr lang="en-US" dirty="0" smtClean="0">
                <a:latin typeface="Arial" panose="020B0604020202020204" pitchFamily="34" charset="0"/>
                <a:cs typeface="Arial" panose="020B0604020202020204" pitchFamily="34" charset="0"/>
              </a:rPr>
              <a:t>Start with the Quranic verse (after the general introduction);</a:t>
            </a:r>
          </a:p>
          <a:p>
            <a:pPr marL="0" indent="0">
              <a:buNone/>
            </a:pPr>
            <a:r>
              <a:rPr lang="en-US" b="1" i="1" dirty="0" smtClean="0">
                <a:latin typeface="Arial" panose="020B0604020202020204" pitchFamily="34" charset="0"/>
                <a:cs typeface="Arial" panose="020B0604020202020204" pitchFamily="34" charset="0"/>
              </a:rPr>
              <a:t>“And we have not sent you but as </a:t>
            </a:r>
            <a:r>
              <a:rPr lang="en-US" b="1" i="1" u="sng" dirty="0" smtClean="0">
                <a:latin typeface="Arial" panose="020B0604020202020204" pitchFamily="34" charset="0"/>
                <a:cs typeface="Arial" panose="020B0604020202020204" pitchFamily="34" charset="0"/>
              </a:rPr>
              <a:t>mercy</a:t>
            </a:r>
            <a:r>
              <a:rPr lang="en-US" b="1" i="1" dirty="0" smtClean="0">
                <a:latin typeface="Arial" panose="020B0604020202020204" pitchFamily="34" charset="0"/>
                <a:cs typeface="Arial" panose="020B0604020202020204" pitchFamily="34" charset="0"/>
              </a:rPr>
              <a:t> for all worlds.” </a:t>
            </a:r>
            <a:r>
              <a:rPr lang="en-US" dirty="0" smtClean="0">
                <a:latin typeface="Arial" panose="020B0604020202020204" pitchFamily="34" charset="0"/>
                <a:cs typeface="Arial" panose="020B0604020202020204" pitchFamily="34" charset="0"/>
              </a:rPr>
              <a:t>(Al-</a:t>
            </a:r>
            <a:r>
              <a:rPr lang="en-US" dirty="0" err="1" smtClean="0">
                <a:latin typeface="Arial" panose="020B0604020202020204" pitchFamily="34" charset="0"/>
                <a:cs typeface="Arial" panose="020B0604020202020204" pitchFamily="34" charset="0"/>
              </a:rPr>
              <a:t>Anbiyaa</a:t>
            </a:r>
            <a:r>
              <a:rPr lang="en-US" dirty="0" smtClean="0">
                <a:latin typeface="Arial" panose="020B0604020202020204" pitchFamily="34" charset="0"/>
                <a:cs typeface="Arial" panose="020B0604020202020204" pitchFamily="34" charset="0"/>
              </a:rPr>
              <a:t> – 107)</a:t>
            </a:r>
          </a:p>
          <a:p>
            <a:pPr marL="0" indent="0">
              <a:buNone/>
            </a:pPr>
            <a:endParaRPr lang="en-US" b="1" i="1" dirty="0">
              <a:latin typeface="Arial" panose="020B0604020202020204" pitchFamily="34" charset="0"/>
              <a:cs typeface="Arial" panose="020B0604020202020204" pitchFamily="34" charset="0"/>
            </a:endParaRPr>
          </a:p>
          <a:p>
            <a:pPr>
              <a:buAutoNum type="arabicPeriod"/>
            </a:pPr>
            <a:r>
              <a:rPr lang="en-US" b="1" dirty="0" smtClean="0">
                <a:latin typeface="Arial" panose="020B0604020202020204" pitchFamily="34" charset="0"/>
                <a:cs typeface="Arial" panose="020B0604020202020204" pitchFamily="34" charset="0"/>
              </a:rPr>
              <a:t>Remained peaceful at Makkah despite what he and his companions faced at the hands of </a:t>
            </a:r>
            <a:r>
              <a:rPr lang="en-US" b="1" dirty="0" err="1" smtClean="0">
                <a:latin typeface="Arial" panose="020B0604020202020204" pitchFamily="34" charset="0"/>
                <a:cs typeface="Arial" panose="020B0604020202020204" pitchFamily="34" charset="0"/>
              </a:rPr>
              <a:t>Quraish</a:t>
            </a:r>
            <a:endParaRPr lang="en-US" b="1" dirty="0" smtClean="0">
              <a:latin typeface="Arial" panose="020B0604020202020204" pitchFamily="34" charset="0"/>
              <a:cs typeface="Arial" panose="020B0604020202020204" pitchFamily="34" charset="0"/>
            </a:endParaRPr>
          </a:p>
          <a:p>
            <a:pPr>
              <a:buAutoNum type="arabicPeriod"/>
            </a:pPr>
            <a:r>
              <a:rPr lang="en-US" b="1" dirty="0" smtClean="0">
                <a:latin typeface="Arial" panose="020B0604020202020204" pitchFamily="34" charset="0"/>
                <a:cs typeface="Arial" panose="020B0604020202020204" pitchFamily="34" charset="0"/>
              </a:rPr>
              <a:t>Established brotherhood between </a:t>
            </a:r>
            <a:r>
              <a:rPr lang="en-US" b="1" dirty="0" err="1" smtClean="0">
                <a:latin typeface="Arial" panose="020B0604020202020204" pitchFamily="34" charset="0"/>
                <a:cs typeface="Arial" panose="020B0604020202020204" pitchFamily="34" charset="0"/>
              </a:rPr>
              <a:t>Muhajireen</a:t>
            </a:r>
            <a:r>
              <a:rPr lang="en-US" b="1" dirty="0" smtClean="0">
                <a:latin typeface="Arial" panose="020B0604020202020204" pitchFamily="34" charset="0"/>
                <a:cs typeface="Arial" panose="020B0604020202020204" pitchFamily="34" charset="0"/>
              </a:rPr>
              <a:t> and Ansaar</a:t>
            </a:r>
          </a:p>
          <a:p>
            <a:pPr>
              <a:buAutoNum type="arabicPeriod"/>
            </a:pPr>
            <a:r>
              <a:rPr lang="en-US" b="1" dirty="0" smtClean="0">
                <a:latin typeface="Arial" panose="020B0604020202020204" pitchFamily="34" charset="0"/>
                <a:cs typeface="Arial" panose="020B0604020202020204" pitchFamily="34" charset="0"/>
              </a:rPr>
              <a:t>Charter of Madinah; a successful attempt at ensuring peace</a:t>
            </a:r>
          </a:p>
          <a:p>
            <a:pPr>
              <a:buAutoNum type="arabicPeriod"/>
            </a:pPr>
            <a:r>
              <a:rPr lang="en-US" b="1" dirty="0" smtClean="0">
                <a:latin typeface="Arial" panose="020B0604020202020204" pitchFamily="34" charset="0"/>
                <a:cs typeface="Arial" panose="020B0604020202020204" pitchFamily="34" charset="0"/>
              </a:rPr>
              <a:t>Treaty of </a:t>
            </a:r>
            <a:r>
              <a:rPr lang="en-US" b="1" dirty="0" err="1" smtClean="0">
                <a:latin typeface="Arial" panose="020B0604020202020204" pitchFamily="34" charset="0"/>
                <a:cs typeface="Arial" panose="020B0604020202020204" pitchFamily="34" charset="0"/>
              </a:rPr>
              <a:t>Hudaibiyyah</a:t>
            </a:r>
            <a:endParaRPr lang="en-US" b="1" dirty="0" smtClean="0">
              <a:latin typeface="Arial" panose="020B0604020202020204" pitchFamily="34" charset="0"/>
              <a:cs typeface="Arial" panose="020B0604020202020204" pitchFamily="34" charset="0"/>
            </a:endParaRPr>
          </a:p>
          <a:p>
            <a:pPr>
              <a:buAutoNum type="arabicPeriod"/>
            </a:pPr>
            <a:r>
              <a:rPr lang="en-US" b="1" dirty="0" smtClean="0">
                <a:latin typeface="Arial" panose="020B0604020202020204" pitchFamily="34" charset="0"/>
                <a:cs typeface="Arial" panose="020B0604020202020204" pitchFamily="34" charset="0"/>
              </a:rPr>
              <a:t>Diplomatic activities at Madinah</a:t>
            </a:r>
          </a:p>
          <a:p>
            <a:pPr marL="0" indent="0">
              <a:buNone/>
            </a:pPr>
            <a:r>
              <a:rPr lang="en-US" dirty="0" smtClean="0">
                <a:latin typeface="Arial" panose="020B0604020202020204" pitchFamily="34" charset="0"/>
                <a:cs typeface="Arial" panose="020B0604020202020204" pitchFamily="34" charset="0"/>
              </a:rPr>
              <a:t>*mention these in detail</a:t>
            </a:r>
          </a:p>
          <a:p>
            <a:pPr marL="0" indent="0">
              <a:buNone/>
            </a:pPr>
            <a:r>
              <a:rPr lang="en-US" b="1" dirty="0" smtClean="0">
                <a:latin typeface="Arial" panose="020B0604020202020204" pitchFamily="34" charset="0"/>
                <a:cs typeface="Arial" panose="020B0604020202020204" pitchFamily="34" charset="0"/>
              </a:rPr>
              <a:t>6. His attitude towards </a:t>
            </a:r>
            <a:r>
              <a:rPr lang="en-US" b="1" dirty="0" err="1" smtClean="0">
                <a:latin typeface="Arial" panose="020B0604020202020204" pitchFamily="34" charset="0"/>
                <a:cs typeface="Arial" panose="020B0604020202020204" pitchFamily="34" charset="0"/>
              </a:rPr>
              <a:t>Quraish</a:t>
            </a:r>
            <a:r>
              <a:rPr lang="en-US" b="1" dirty="0" smtClean="0">
                <a:latin typeface="Arial" panose="020B0604020202020204" pitchFamily="34" charset="0"/>
                <a:cs typeface="Arial" panose="020B0604020202020204" pitchFamily="34" charset="0"/>
              </a:rPr>
              <a:t> after the conquest of Makkah</a:t>
            </a:r>
          </a:p>
          <a:p>
            <a:pPr marL="0" indent="0">
              <a:buNone/>
            </a:pPr>
            <a:r>
              <a:rPr lang="en-US" b="1" dirty="0" smtClean="0">
                <a:latin typeface="Arial" panose="020B0604020202020204" pitchFamily="34" charset="0"/>
                <a:cs typeface="Arial" panose="020B0604020202020204" pitchFamily="34" charset="0"/>
              </a:rPr>
              <a:t>7. Promoted peace in his last sermon at Hajj</a:t>
            </a:r>
          </a:p>
          <a:p>
            <a:pPr>
              <a:buAutoNum type="arabicPeriod"/>
            </a:pPr>
            <a:endParaRPr lang="en-GB" b="1" dirty="0" smtClean="0">
              <a:latin typeface="Arial" panose="020B0604020202020204" pitchFamily="34" charset="0"/>
              <a:cs typeface="Arial" panose="020B0604020202020204" pitchFamily="34" charset="0"/>
            </a:endParaRPr>
          </a:p>
          <a:p>
            <a:pPr>
              <a:buAutoNum type="arabicPeriod"/>
            </a:pPr>
            <a:endParaRPr lang="en-US"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988534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Past Paper Questions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661375"/>
            <a:ext cx="8915400" cy="4997002"/>
          </a:xfrm>
        </p:spPr>
        <p:txBody>
          <a:bodyPr>
            <a:normAutofit/>
          </a:bodyPr>
          <a:lstStyle/>
          <a:p>
            <a:r>
              <a:rPr lang="en-US" sz="2000" dirty="0">
                <a:latin typeface="Arial" panose="020B0604020202020204" pitchFamily="34" charset="0"/>
                <a:cs typeface="Arial" panose="020B0604020202020204" pitchFamily="34" charset="0"/>
              </a:rPr>
              <a:t>Describe the characteristics of Military strategist in the light of </a:t>
            </a:r>
            <a:r>
              <a:rPr lang="en-US" sz="2000" dirty="0" err="1">
                <a:latin typeface="Arial" panose="020B0604020202020204" pitchFamily="34" charset="0"/>
                <a:cs typeface="Arial" panose="020B0604020202020204" pitchFamily="34" charset="0"/>
              </a:rPr>
              <a:t>Sirah</a:t>
            </a:r>
            <a:r>
              <a:rPr lang="en-US" sz="2000" dirty="0">
                <a:latin typeface="Arial" panose="020B0604020202020204" pitchFamily="34" charset="0"/>
                <a:cs typeface="Arial" panose="020B0604020202020204" pitchFamily="34" charset="0"/>
              </a:rPr>
              <a:t> of Muhammad (PBUH) with </a:t>
            </a:r>
            <a:r>
              <a:rPr lang="en-US" sz="2000" dirty="0" smtClean="0">
                <a:latin typeface="Arial" panose="020B0604020202020204" pitchFamily="34" charset="0"/>
                <a:cs typeface="Arial" panose="020B0604020202020204" pitchFamily="34" charset="0"/>
              </a:rPr>
              <a:t>arguments. (2016)</a:t>
            </a:r>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Elucidate </a:t>
            </a:r>
            <a:r>
              <a:rPr lang="en-US" sz="2000" dirty="0">
                <a:latin typeface="Arial" panose="020B0604020202020204" pitchFamily="34" charset="0"/>
                <a:cs typeface="Arial" panose="020B0604020202020204" pitchFamily="34" charset="0"/>
              </a:rPr>
              <a:t>how the Prophet of Islam (Peace be upon him) exemplified him as the greatest peace maker in the world by making reconciliation with pagans, Jews and </a:t>
            </a:r>
            <a:r>
              <a:rPr lang="en-US" sz="2000" dirty="0" smtClean="0">
                <a:latin typeface="Arial" panose="020B0604020202020204" pitchFamily="34" charset="0"/>
                <a:cs typeface="Arial" panose="020B0604020202020204" pitchFamily="34" charset="0"/>
              </a:rPr>
              <a:t>Christians. (2017)</a:t>
            </a:r>
          </a:p>
          <a:p>
            <a:r>
              <a:rPr lang="en-US" sz="2000" dirty="0">
                <a:latin typeface="Arial" panose="020B0604020202020204" pitchFamily="34" charset="0"/>
                <a:cs typeface="Arial" panose="020B0604020202020204" pitchFamily="34" charset="0"/>
              </a:rPr>
              <a:t>The Holy </a:t>
            </a:r>
            <a:r>
              <a:rPr lang="en-US" sz="2000" dirty="0" smtClean="0">
                <a:latin typeface="Arial" panose="020B0604020202020204" pitchFamily="34" charset="0"/>
                <a:cs typeface="Arial" panose="020B0604020202020204" pitchFamily="34" charset="0"/>
              </a:rPr>
              <a:t>Prophet is </a:t>
            </a:r>
            <a:r>
              <a:rPr lang="en-US" sz="2000" dirty="0">
                <a:latin typeface="Arial" panose="020B0604020202020204" pitchFamily="34" charset="0"/>
                <a:cs typeface="Arial" panose="020B0604020202020204" pitchFamily="34" charset="0"/>
              </a:rPr>
              <a:t>the prophet of peace and safety. Explain with </a:t>
            </a:r>
            <a:r>
              <a:rPr lang="en-US" sz="2000" dirty="0" smtClean="0">
                <a:latin typeface="Arial" panose="020B0604020202020204" pitchFamily="34" charset="0"/>
                <a:cs typeface="Arial" panose="020B0604020202020204" pitchFamily="34" charset="0"/>
              </a:rPr>
              <a:t>arguments. (2018)</a:t>
            </a:r>
          </a:p>
          <a:p>
            <a:r>
              <a:rPr lang="en-US" sz="2000" dirty="0">
                <a:latin typeface="Arial" panose="020B0604020202020204" pitchFamily="34" charset="0"/>
                <a:cs typeface="Arial" panose="020B0604020202020204" pitchFamily="34" charset="0"/>
              </a:rPr>
              <a:t>Give a general estimate of Holy Prophet's (pbuh) character in the battle fields as commander</a:t>
            </a:r>
            <a:r>
              <a:rPr lang="en-US" sz="2000" dirty="0" smtClean="0">
                <a:latin typeface="Arial" panose="020B0604020202020204" pitchFamily="34" charset="0"/>
                <a:cs typeface="Arial" panose="020B0604020202020204" pitchFamily="34" charset="0"/>
              </a:rPr>
              <a:t>. (2019)</a:t>
            </a:r>
          </a:p>
          <a:p>
            <a:r>
              <a:rPr lang="en-US" sz="2000" dirty="0">
                <a:latin typeface="Arial" panose="020B0604020202020204" pitchFamily="34" charset="0"/>
                <a:cs typeface="Arial" panose="020B0604020202020204" pitchFamily="34" charset="0"/>
              </a:rPr>
              <a:t>Discuss the status and grade of “Tolerance and </a:t>
            </a:r>
            <a:r>
              <a:rPr lang="en-US" sz="2000" dirty="0" err="1">
                <a:latin typeface="Arial" panose="020B0604020202020204" pitchFamily="34" charset="0"/>
                <a:cs typeface="Arial" panose="020B0604020202020204" pitchFamily="34" charset="0"/>
              </a:rPr>
              <a:t>Forgivness</a:t>
            </a:r>
            <a:r>
              <a:rPr lang="en-US" sz="2000" dirty="0">
                <a:latin typeface="Arial" panose="020B0604020202020204" pitchFamily="34" charset="0"/>
                <a:cs typeface="Arial" panose="020B0604020202020204" pitchFamily="34" charset="0"/>
              </a:rPr>
              <a:t>” in the life of the </a:t>
            </a:r>
            <a:r>
              <a:rPr lang="en-US" sz="2000" dirty="0" smtClean="0">
                <a:latin typeface="Arial" panose="020B0604020202020204" pitchFamily="34" charset="0"/>
                <a:cs typeface="Arial" panose="020B0604020202020204" pitchFamily="34" charset="0"/>
              </a:rPr>
              <a:t>Holy Prophet. (2020)</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333023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9409" y="624110"/>
            <a:ext cx="9315204" cy="1280890"/>
          </a:xfrm>
        </p:spPr>
        <p:txBody>
          <a:bodyPr/>
          <a:lstStyle/>
          <a:p>
            <a:r>
              <a:rPr lang="en-US" dirty="0" smtClean="0">
                <a:latin typeface="Arial" panose="020B0604020202020204" pitchFamily="34" charset="0"/>
                <a:cs typeface="Arial" panose="020B0604020202020204" pitchFamily="34" charset="0"/>
              </a:rPr>
              <a:t>Conclusion (can be applied for each aspect)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099256" y="2133600"/>
            <a:ext cx="9697791" cy="4447504"/>
          </a:xfrm>
        </p:spPr>
        <p:txBody>
          <a:bodyPr/>
          <a:lstStyle/>
          <a:p>
            <a:pPr>
              <a:buFont typeface="Wingdings" panose="05000000000000000000" pitchFamily="2" charset="2"/>
              <a:buChar char="v"/>
            </a:pPr>
            <a:r>
              <a:rPr lang="en-US" dirty="0" smtClean="0">
                <a:latin typeface="Arial" panose="020B0604020202020204" pitchFamily="34" charset="0"/>
                <a:cs typeface="Arial" panose="020B0604020202020204" pitchFamily="34" charset="0"/>
              </a:rPr>
              <a:t>Mention the view of some non-Muslim scholars regarding our Prophet SAW</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i="1" dirty="0" smtClean="0">
                <a:latin typeface="Arial" panose="020B0604020202020204" pitchFamily="34" charset="0"/>
                <a:cs typeface="Arial" panose="020B0604020202020204" pitchFamily="34" charset="0"/>
              </a:rPr>
              <a:t>Jules </a:t>
            </a:r>
            <a:r>
              <a:rPr lang="en-US" b="1" i="1" dirty="0" err="1" smtClean="0">
                <a:latin typeface="Arial" panose="020B0604020202020204" pitchFamily="34" charset="0"/>
                <a:cs typeface="Arial" panose="020B0604020202020204" pitchFamily="34" charset="0"/>
              </a:rPr>
              <a:t>Masserman</a:t>
            </a:r>
            <a:r>
              <a:rPr lang="en-US" b="1" i="1" dirty="0" smtClean="0">
                <a:latin typeface="Arial" panose="020B0604020202020204" pitchFamily="34" charset="0"/>
                <a:cs typeface="Arial" panose="020B0604020202020204" pitchFamily="34" charset="0"/>
              </a:rPr>
              <a:t>; a psychoanalyst from the U.S</a:t>
            </a:r>
          </a:p>
          <a:p>
            <a:pPr>
              <a:buFontTx/>
              <a:buChar char="-"/>
            </a:pPr>
            <a:r>
              <a:rPr lang="en-US" dirty="0" smtClean="0">
                <a:latin typeface="Arial" panose="020B0604020202020204" pitchFamily="34" charset="0"/>
                <a:cs typeface="Arial" panose="020B0604020202020204" pitchFamily="34" charset="0"/>
              </a:rPr>
              <a:t>Laid down a criterion for the assessment of great leadership;</a:t>
            </a:r>
          </a:p>
          <a:p>
            <a:pPr>
              <a:buAutoNum type="arabicPeriod"/>
            </a:pPr>
            <a:r>
              <a:rPr lang="en-US" dirty="0" smtClean="0">
                <a:latin typeface="Arial" panose="020B0604020202020204" pitchFamily="34" charset="0"/>
                <a:cs typeface="Arial" panose="020B0604020202020204" pitchFamily="34" charset="0"/>
              </a:rPr>
              <a:t>Provide for the well-being of the led</a:t>
            </a:r>
          </a:p>
          <a:p>
            <a:pPr>
              <a:buAutoNum type="arabicPeriod"/>
            </a:pPr>
            <a:r>
              <a:rPr lang="en-US" dirty="0" smtClean="0">
                <a:latin typeface="Arial" panose="020B0604020202020204" pitchFamily="34" charset="0"/>
                <a:cs typeface="Arial" panose="020B0604020202020204" pitchFamily="34" charset="0"/>
              </a:rPr>
              <a:t>Provide a social organization in which people feel secure</a:t>
            </a:r>
          </a:p>
          <a:p>
            <a:pPr>
              <a:buAutoNum type="arabicPeriod"/>
            </a:pPr>
            <a:r>
              <a:rPr lang="en-US" dirty="0" smtClean="0">
                <a:latin typeface="Arial" panose="020B0604020202020204" pitchFamily="34" charset="0"/>
                <a:cs typeface="Arial" panose="020B0604020202020204" pitchFamily="34" charset="0"/>
              </a:rPr>
              <a:t>Provide them with one set of beliefs.</a:t>
            </a:r>
          </a:p>
          <a:p>
            <a:pPr marL="0" indent="0">
              <a:buNone/>
            </a:pPr>
            <a:r>
              <a:rPr lang="en-US" b="1" i="1" dirty="0" smtClean="0">
                <a:latin typeface="Arial" panose="020B0604020202020204" pitchFamily="34" charset="0"/>
                <a:cs typeface="Arial" panose="020B0604020202020204" pitchFamily="34" charset="0"/>
              </a:rPr>
              <a:t>“Perhaps the greatest leader of all times was Muhammad.” </a:t>
            </a:r>
            <a:r>
              <a:rPr lang="en-US" dirty="0" smtClean="0">
                <a:latin typeface="Arial" panose="020B0604020202020204" pitchFamily="34" charset="0"/>
                <a:cs typeface="Arial" panose="020B0604020202020204" pitchFamily="34" charset="0"/>
              </a:rPr>
              <a:t>(Time Magazine, July1974)</a:t>
            </a:r>
          </a:p>
          <a:p>
            <a:pPr marL="0" indent="0">
              <a:buNone/>
            </a:pPr>
            <a:r>
              <a:rPr lang="en-US" dirty="0" smtClean="0">
                <a:latin typeface="Arial" panose="020B0604020202020204" pitchFamily="34" charset="0"/>
                <a:cs typeface="Arial" panose="020B0604020202020204" pitchFamily="34" charset="0"/>
              </a:rPr>
              <a:t> </a:t>
            </a:r>
            <a:endParaRPr lang="en-US" b="1" i="1" dirty="0" smtClean="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091117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2592" y="862885"/>
            <a:ext cx="9122020" cy="5615188"/>
          </a:xfrm>
        </p:spPr>
        <p:txBody>
          <a:bodyPr/>
          <a:lstStyle/>
          <a:p>
            <a:pPr>
              <a:buFont typeface="Wingdings" panose="05000000000000000000" pitchFamily="2" charset="2"/>
              <a:buChar char="v"/>
            </a:pPr>
            <a:r>
              <a:rPr lang="en-US" b="1" i="1" dirty="0" smtClean="0">
                <a:latin typeface="Arial" panose="020B0604020202020204" pitchFamily="34" charset="0"/>
                <a:cs typeface="Arial" panose="020B0604020202020204" pitchFamily="34" charset="0"/>
              </a:rPr>
              <a:t>Thomas Carlyle; a Scottish historian</a:t>
            </a:r>
          </a:p>
          <a:p>
            <a:pPr marL="0" indent="0">
              <a:buNone/>
            </a:pPr>
            <a:r>
              <a:rPr lang="en-US" i="1" dirty="0" smtClean="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He was just, truthful, smart, pure, magnanimous and present-minded; his face was radiant as if he had lights within him to illuminate the darkest of nights; he was a great man by nature who was not educated in a school nor nurtured by a teacher as he was not in need of any of this</a:t>
            </a:r>
            <a:r>
              <a:rPr lang="en-US" i="1" dirty="0" smtClean="0">
                <a:latin typeface="Arial" panose="020B0604020202020204" pitchFamily="34" charset="0"/>
                <a:cs typeface="Arial" panose="020B0604020202020204" pitchFamily="34" charset="0"/>
              </a:rPr>
              <a:t>.”</a:t>
            </a:r>
          </a:p>
          <a:p>
            <a:pPr marL="0" indent="0">
              <a:buNone/>
            </a:pPr>
            <a:endParaRPr lang="en-US" i="1" dirty="0">
              <a:latin typeface="Arial" panose="020B0604020202020204" pitchFamily="34" charset="0"/>
              <a:cs typeface="Arial" panose="020B0604020202020204" pitchFamily="34" charset="0"/>
            </a:endParaRPr>
          </a:p>
          <a:p>
            <a:pPr marL="0" indent="0">
              <a:buNone/>
            </a:pPr>
            <a:endParaRPr lang="en-US" i="1" dirty="0" smtClean="0">
              <a:latin typeface="Arial" panose="020B0604020202020204" pitchFamily="34" charset="0"/>
              <a:cs typeface="Arial" panose="020B0604020202020204" pitchFamily="34" charset="0"/>
            </a:endParaRPr>
          </a:p>
          <a:p>
            <a:pPr>
              <a:buFont typeface="Wingdings" panose="05000000000000000000" pitchFamily="2" charset="2"/>
              <a:buChar char="v"/>
            </a:pPr>
            <a:r>
              <a:rPr lang="en-US" b="1" i="1" dirty="0" err="1" smtClean="0">
                <a:latin typeface="Arial" panose="020B0604020202020204" pitchFamily="34" charset="0"/>
                <a:cs typeface="Arial" panose="020B0604020202020204" pitchFamily="34" charset="0"/>
              </a:rPr>
              <a:t>Micheal</a:t>
            </a:r>
            <a:r>
              <a:rPr lang="en-US" b="1" i="1" dirty="0" smtClean="0">
                <a:latin typeface="Arial" panose="020B0604020202020204" pitchFamily="34" charset="0"/>
                <a:cs typeface="Arial" panose="020B0604020202020204" pitchFamily="34" charset="0"/>
              </a:rPr>
              <a:t> Hart; American astrophysicist</a:t>
            </a:r>
          </a:p>
          <a:p>
            <a:pPr>
              <a:buFontTx/>
              <a:buChar char="-"/>
            </a:pPr>
            <a:r>
              <a:rPr lang="en-US" dirty="0" smtClean="0">
                <a:latin typeface="Arial" panose="020B0604020202020204" pitchFamily="34" charset="0"/>
                <a:cs typeface="Arial" panose="020B0604020202020204" pitchFamily="34" charset="0"/>
              </a:rPr>
              <a:t>Wrote; </a:t>
            </a:r>
            <a:r>
              <a:rPr lang="en-US" i="1" dirty="0" smtClean="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The 100: A Ranking of the Most Influential Persons in </a:t>
            </a:r>
            <a:r>
              <a:rPr lang="en-US" i="1" dirty="0" smtClean="0">
                <a:latin typeface="Arial" panose="020B0604020202020204" pitchFamily="34" charset="0"/>
                <a:cs typeface="Arial" panose="020B0604020202020204" pitchFamily="34" charset="0"/>
              </a:rPr>
              <a:t>History”</a:t>
            </a:r>
          </a:p>
          <a:p>
            <a:pPr>
              <a:buFontTx/>
              <a:buChar char="-"/>
            </a:pPr>
            <a:r>
              <a:rPr lang="en-US" dirty="0" smtClean="0">
                <a:latin typeface="Arial" panose="020B0604020202020204" pitchFamily="34" charset="0"/>
                <a:cs typeface="Arial" panose="020B0604020202020204" pitchFamily="34" charset="0"/>
              </a:rPr>
              <a:t>Ranked Muhammad first</a:t>
            </a:r>
          </a:p>
          <a:p>
            <a:pPr marL="0" indent="0">
              <a:buNone/>
            </a:pPr>
            <a:endParaRPr lang="en-US" dirty="0">
              <a:latin typeface="Arial" panose="020B0604020202020204" pitchFamily="34" charset="0"/>
              <a:cs typeface="Arial" panose="020B0604020202020204" pitchFamily="34" charset="0"/>
            </a:endParaRPr>
          </a:p>
          <a:p>
            <a:pPr marL="0" indent="0">
              <a:buNone/>
            </a:pPr>
            <a:r>
              <a:rPr lang="en-US" i="1" dirty="0" smtClean="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My choice of Muhammad to lead the list of the world's most influential persons may surprise some readers and may be questioned by others, but he was the only man in history who was supremely successful on both the religious and secular level.”</a:t>
            </a:r>
          </a:p>
          <a:p>
            <a:pPr marL="0" indent="0">
              <a:buNone/>
            </a:pPr>
            <a:endParaRPr lang="en-US" i="1" dirty="0" smtClean="0"/>
          </a:p>
          <a:p>
            <a:pPr marL="0" indent="0">
              <a:buNone/>
            </a:pPr>
            <a:endParaRPr lang="en-US" i="1" dirty="0"/>
          </a:p>
          <a:p>
            <a:pPr marL="0" indent="0">
              <a:buNone/>
            </a:pPr>
            <a:endParaRPr lang="en-US" i="1" dirty="0" smtClean="0"/>
          </a:p>
          <a:p>
            <a:pPr marL="0" indent="0">
              <a:buNone/>
            </a:pPr>
            <a:endParaRPr lang="en-US" i="1" dirty="0"/>
          </a:p>
          <a:p>
            <a:pPr marL="0" indent="0">
              <a:buNone/>
            </a:pPr>
            <a:endParaRPr lang="en-GB" dirty="0"/>
          </a:p>
        </p:txBody>
      </p:sp>
    </p:spTree>
    <p:extLst>
      <p:ext uri="{BB962C8B-B14F-4D97-AF65-F5344CB8AC3E}">
        <p14:creationId xmlns:p14="http://schemas.microsoft.com/office/powerpoint/2010/main" val="204755091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69839"/>
          </a:xfrm>
        </p:spPr>
        <p:txBody>
          <a:bodyPr/>
          <a:lstStyle/>
          <a:p>
            <a:r>
              <a:rPr lang="en-US" dirty="0" smtClean="0">
                <a:latin typeface="Arial" panose="020B0604020202020204" pitchFamily="34" charset="0"/>
                <a:cs typeface="Arial" panose="020B0604020202020204" pitchFamily="34" charset="0"/>
              </a:rPr>
              <a:t>Recommended Readings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66682" y="1635617"/>
            <a:ext cx="9237930" cy="4275605"/>
          </a:xfrm>
        </p:spPr>
        <p:txBody>
          <a:bodyPr>
            <a:normAutofit lnSpcReduction="10000"/>
          </a:bodyPr>
          <a:lstStyle/>
          <a:p>
            <a:pPr>
              <a:lnSpc>
                <a:spcPct val="200000"/>
              </a:lnSpc>
              <a:buFont typeface="Wingdings" panose="05000000000000000000" pitchFamily="2" charset="2"/>
              <a:buChar char="v"/>
            </a:pPr>
            <a:r>
              <a:rPr lang="en-US" sz="2000" dirty="0" smtClean="0">
                <a:latin typeface="Arial" panose="020B0604020202020204" pitchFamily="34" charset="0"/>
                <a:cs typeface="Arial" panose="020B0604020202020204" pitchFamily="34" charset="0"/>
              </a:rPr>
              <a:t>‘</a:t>
            </a:r>
            <a:r>
              <a:rPr lang="en-US" sz="2000" dirty="0" err="1" smtClean="0">
                <a:latin typeface="Arial" panose="020B0604020202020204" pitchFamily="34" charset="0"/>
                <a:cs typeface="Arial" panose="020B0604020202020204" pitchFamily="34" charset="0"/>
              </a:rPr>
              <a:t>Seerat</a:t>
            </a:r>
            <a:r>
              <a:rPr lang="en-US" sz="2000" dirty="0" smtClean="0">
                <a:latin typeface="Arial" panose="020B0604020202020204" pitchFamily="34" charset="0"/>
                <a:cs typeface="Arial" panose="020B0604020202020204" pitchFamily="34" charset="0"/>
              </a:rPr>
              <a:t> ul Mustafa’ by </a:t>
            </a:r>
            <a:r>
              <a:rPr lang="en-US" sz="2000" dirty="0" err="1" smtClean="0">
                <a:latin typeface="Arial" panose="020B0604020202020204" pitchFamily="34" charset="0"/>
                <a:cs typeface="Arial" panose="020B0604020202020204" pitchFamily="34" charset="0"/>
              </a:rPr>
              <a:t>Maulana</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Idrees</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Kandhalwi</a:t>
            </a:r>
            <a:endParaRPr lang="en-US" sz="2000" dirty="0" smtClean="0">
              <a:latin typeface="Arial" panose="020B0604020202020204" pitchFamily="34" charset="0"/>
              <a:cs typeface="Arial" panose="020B0604020202020204" pitchFamily="34" charset="0"/>
            </a:endParaRPr>
          </a:p>
          <a:p>
            <a:pPr>
              <a:lnSpc>
                <a:spcPct val="200000"/>
              </a:lnSpc>
              <a:buFont typeface="Wingdings" panose="05000000000000000000" pitchFamily="2" charset="2"/>
              <a:buChar char="v"/>
            </a:pPr>
            <a:r>
              <a:rPr lang="en-US" sz="2000" dirty="0" smtClean="0">
                <a:latin typeface="Arial" panose="020B0604020202020204" pitchFamily="34" charset="0"/>
                <a:cs typeface="Arial" panose="020B0604020202020204" pitchFamily="34" charset="0"/>
              </a:rPr>
              <a:t>‘</a:t>
            </a:r>
            <a:r>
              <a:rPr lang="en-US" sz="2000" dirty="0" err="1" smtClean="0">
                <a:latin typeface="Arial" panose="020B0604020202020204" pitchFamily="34" charset="0"/>
                <a:cs typeface="Arial" panose="020B0604020202020204" pitchFamily="34" charset="0"/>
              </a:rPr>
              <a:t>Seerat</a:t>
            </a:r>
            <a:r>
              <a:rPr lang="en-US" sz="2000" dirty="0" smtClean="0">
                <a:latin typeface="Arial" panose="020B0604020202020204" pitchFamily="34" charset="0"/>
                <a:cs typeface="Arial" panose="020B0604020202020204" pitchFamily="34" charset="0"/>
              </a:rPr>
              <a:t> un </a:t>
            </a:r>
            <a:r>
              <a:rPr lang="en-US" sz="2000" dirty="0" err="1" smtClean="0">
                <a:latin typeface="Arial" panose="020B0604020202020204" pitchFamily="34" charset="0"/>
                <a:cs typeface="Arial" panose="020B0604020202020204" pitchFamily="34" charset="0"/>
              </a:rPr>
              <a:t>Nabi</a:t>
            </a:r>
            <a:r>
              <a:rPr lang="en-US" sz="2000" dirty="0" smtClean="0">
                <a:latin typeface="Arial" panose="020B0604020202020204" pitchFamily="34" charset="0"/>
                <a:cs typeface="Arial" panose="020B0604020202020204" pitchFamily="34" charset="0"/>
              </a:rPr>
              <a:t>’ by </a:t>
            </a:r>
            <a:r>
              <a:rPr lang="en-US" sz="2000" dirty="0" err="1" smtClean="0">
                <a:latin typeface="Arial" panose="020B0604020202020204" pitchFamily="34" charset="0"/>
                <a:cs typeface="Arial" panose="020B0604020202020204" pitchFamily="34" charset="0"/>
              </a:rPr>
              <a:t>Allama</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Shibli</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Nomani</a:t>
            </a:r>
            <a:r>
              <a:rPr lang="en-US" sz="2000" dirty="0" smtClean="0">
                <a:latin typeface="Arial" panose="020B0604020202020204" pitchFamily="34" charset="0"/>
                <a:cs typeface="Arial" panose="020B0604020202020204" pitchFamily="34" charset="0"/>
              </a:rPr>
              <a:t> &amp; Syed </a:t>
            </a:r>
            <a:r>
              <a:rPr lang="en-US" sz="2000" dirty="0" err="1" smtClean="0">
                <a:latin typeface="Arial" panose="020B0604020202020204" pitchFamily="34" charset="0"/>
                <a:cs typeface="Arial" panose="020B0604020202020204" pitchFamily="34" charset="0"/>
              </a:rPr>
              <a:t>Suleman</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Nadawi</a:t>
            </a:r>
            <a:endParaRPr lang="en-US" sz="2000" dirty="0" smtClean="0">
              <a:latin typeface="Arial" panose="020B0604020202020204" pitchFamily="34" charset="0"/>
              <a:cs typeface="Arial" panose="020B0604020202020204" pitchFamily="34" charset="0"/>
            </a:endParaRPr>
          </a:p>
          <a:p>
            <a:pPr>
              <a:lnSpc>
                <a:spcPct val="200000"/>
              </a:lnSpc>
              <a:buFont typeface="Wingdings" panose="05000000000000000000" pitchFamily="2" charset="2"/>
              <a:buChar char="v"/>
            </a:pPr>
            <a:r>
              <a:rPr lang="en-US" sz="2000" dirty="0" smtClean="0">
                <a:latin typeface="Arial" panose="020B0604020202020204" pitchFamily="34" charset="0"/>
                <a:cs typeface="Arial" panose="020B0604020202020204" pitchFamily="34" charset="0"/>
              </a:rPr>
              <a:t>‘</a:t>
            </a:r>
            <a:r>
              <a:rPr lang="en-US" sz="2000" dirty="0" err="1" smtClean="0">
                <a:latin typeface="Arial" panose="020B0604020202020204" pitchFamily="34" charset="0"/>
                <a:cs typeface="Arial" panose="020B0604020202020204" pitchFamily="34" charset="0"/>
              </a:rPr>
              <a:t>Ar-Raheeq</a:t>
            </a:r>
            <a:r>
              <a:rPr lang="en-US" sz="2000" dirty="0" smtClean="0">
                <a:latin typeface="Arial" panose="020B0604020202020204" pitchFamily="34" charset="0"/>
                <a:cs typeface="Arial" panose="020B0604020202020204" pitchFamily="34" charset="0"/>
              </a:rPr>
              <a:t> ul </a:t>
            </a:r>
            <a:r>
              <a:rPr lang="en-US" sz="2000" dirty="0" err="1" smtClean="0">
                <a:latin typeface="Arial" panose="020B0604020202020204" pitchFamily="34" charset="0"/>
                <a:cs typeface="Arial" panose="020B0604020202020204" pitchFamily="34" charset="0"/>
              </a:rPr>
              <a:t>Makhtum</a:t>
            </a:r>
            <a:r>
              <a:rPr lang="en-US" sz="2000" dirty="0" smtClean="0">
                <a:latin typeface="Arial" panose="020B0604020202020204" pitchFamily="34" charset="0"/>
                <a:cs typeface="Arial" panose="020B0604020202020204" pitchFamily="34" charset="0"/>
              </a:rPr>
              <a:t>’ by </a:t>
            </a:r>
            <a:r>
              <a:rPr lang="en-US" sz="2000" dirty="0" err="1" smtClean="0">
                <a:latin typeface="Arial" panose="020B0604020202020204" pitchFamily="34" charset="0"/>
                <a:cs typeface="Arial" panose="020B0604020202020204" pitchFamily="34" charset="0"/>
              </a:rPr>
              <a:t>Maulana</a:t>
            </a:r>
            <a:r>
              <a:rPr lang="en-US" sz="2000" dirty="0" smtClean="0">
                <a:latin typeface="Arial" panose="020B0604020202020204" pitchFamily="34" charset="0"/>
                <a:cs typeface="Arial" panose="020B0604020202020204" pitchFamily="34" charset="0"/>
              </a:rPr>
              <a:t> Safi </a:t>
            </a:r>
            <a:r>
              <a:rPr lang="en-US" sz="2000" dirty="0" err="1" smtClean="0">
                <a:latin typeface="Arial" panose="020B0604020202020204" pitchFamily="34" charset="0"/>
                <a:cs typeface="Arial" panose="020B0604020202020204" pitchFamily="34" charset="0"/>
              </a:rPr>
              <a:t>ur</a:t>
            </a:r>
            <a:r>
              <a:rPr lang="en-US" sz="2000" dirty="0" smtClean="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a:t>
            </a:r>
            <a:r>
              <a:rPr lang="en-US" sz="2000" dirty="0" err="1" smtClean="0">
                <a:latin typeface="Arial" panose="020B0604020202020204" pitchFamily="34" charset="0"/>
                <a:cs typeface="Arial" panose="020B0604020202020204" pitchFamily="34" charset="0"/>
              </a:rPr>
              <a:t>ehman</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Mubarakpoori</a:t>
            </a:r>
            <a:endParaRPr lang="en-US" sz="2000" dirty="0" smtClean="0">
              <a:latin typeface="Arial" panose="020B0604020202020204" pitchFamily="34" charset="0"/>
              <a:cs typeface="Arial" panose="020B0604020202020204" pitchFamily="34" charset="0"/>
            </a:endParaRPr>
          </a:p>
          <a:p>
            <a:pPr>
              <a:lnSpc>
                <a:spcPct val="200000"/>
              </a:lnSpc>
              <a:buFontTx/>
              <a:buChar char="-"/>
            </a:pPr>
            <a:r>
              <a:rPr lang="en-US" sz="2000" dirty="0" smtClean="0">
                <a:latin typeface="Arial" panose="020B0604020202020204" pitchFamily="34" charset="0"/>
                <a:cs typeface="Arial" panose="020B0604020202020204" pitchFamily="34" charset="0"/>
              </a:rPr>
              <a:t>Translated in English as ‘The Sealed Nectar’</a:t>
            </a:r>
          </a:p>
          <a:p>
            <a:pPr>
              <a:lnSpc>
                <a:spcPct val="200000"/>
              </a:lnSpc>
              <a:buFont typeface="Wingdings" panose="05000000000000000000" pitchFamily="2" charset="2"/>
              <a:buChar char="v"/>
            </a:pPr>
            <a:r>
              <a:rPr lang="en-US" sz="2000" dirty="0" smtClean="0">
                <a:latin typeface="Arial" panose="020B0604020202020204" pitchFamily="34" charset="0"/>
                <a:cs typeface="Arial" panose="020B0604020202020204" pitchFamily="34" charset="0"/>
              </a:rPr>
              <a:t>‘</a:t>
            </a:r>
            <a:r>
              <a:rPr lang="en-US" sz="2000" dirty="0" err="1" smtClean="0">
                <a:latin typeface="Arial" panose="020B0604020202020204" pitchFamily="34" charset="0"/>
                <a:cs typeface="Arial" panose="020B0604020202020204" pitchFamily="34" charset="0"/>
              </a:rPr>
              <a:t>Muhaazarat</a:t>
            </a:r>
            <a:r>
              <a:rPr lang="en-US" sz="2000" dirty="0" smtClean="0">
                <a:latin typeface="Arial" panose="020B0604020202020204" pitchFamily="34" charset="0"/>
                <a:cs typeface="Arial" panose="020B0604020202020204" pitchFamily="34" charset="0"/>
              </a:rPr>
              <a:t>-e-</a:t>
            </a:r>
            <a:r>
              <a:rPr lang="en-US" sz="2000" dirty="0" err="1" smtClean="0">
                <a:latin typeface="Arial" panose="020B0604020202020204" pitchFamily="34" charset="0"/>
                <a:cs typeface="Arial" panose="020B0604020202020204" pitchFamily="34" charset="0"/>
              </a:rPr>
              <a:t>Seerat</a:t>
            </a:r>
            <a:r>
              <a:rPr lang="en-US" sz="2000" dirty="0" smtClean="0">
                <a:latin typeface="Arial" panose="020B0604020202020204" pitchFamily="34" charset="0"/>
                <a:cs typeface="Arial" panose="020B0604020202020204" pitchFamily="34" charset="0"/>
              </a:rPr>
              <a:t>’ by Doctor </a:t>
            </a:r>
            <a:r>
              <a:rPr lang="en-US" sz="2000" dirty="0" err="1" smtClean="0">
                <a:latin typeface="Arial" panose="020B0604020202020204" pitchFamily="34" charset="0"/>
                <a:cs typeface="Arial" panose="020B0604020202020204" pitchFamily="34" charset="0"/>
              </a:rPr>
              <a:t>Mahmood</a:t>
            </a:r>
            <a:r>
              <a:rPr lang="en-US" sz="2000" dirty="0" smtClean="0">
                <a:latin typeface="Arial" panose="020B0604020202020204" pitchFamily="34" charset="0"/>
                <a:cs typeface="Arial" panose="020B0604020202020204" pitchFamily="34" charset="0"/>
              </a:rPr>
              <a:t> Ahmed Ghazi</a:t>
            </a:r>
            <a:endParaRPr lang="en-US" sz="2000" dirty="0">
              <a:latin typeface="Arial" panose="020B0604020202020204" pitchFamily="34" charset="0"/>
              <a:cs typeface="Arial" panose="020B0604020202020204" pitchFamily="34" charset="0"/>
            </a:endParaRPr>
          </a:p>
          <a:p>
            <a:pPr>
              <a:lnSpc>
                <a:spcPct val="200000"/>
              </a:lnSpc>
              <a:buFont typeface="Wingdings" panose="05000000000000000000" pitchFamily="2" charset="2"/>
              <a:buChar char="v"/>
            </a:pPr>
            <a:r>
              <a:rPr lang="en-US" sz="2000" dirty="0" smtClean="0">
                <a:latin typeface="Arial" panose="020B0604020202020204" pitchFamily="34" charset="0"/>
                <a:cs typeface="Arial" panose="020B0604020202020204" pitchFamily="34" charset="0"/>
              </a:rPr>
              <a:t>‘Muhammad; His Life Based on the Earliest Sources’ by Martin Lings</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608017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0925" y="624110"/>
            <a:ext cx="9263687" cy="1011507"/>
          </a:xfrm>
        </p:spPr>
        <p:txBody>
          <a:bodyPr>
            <a:normAutofit fontScale="90000"/>
          </a:bodyPr>
          <a:lstStyle/>
          <a:p>
            <a:r>
              <a:rPr lang="en-US" dirty="0" smtClean="0">
                <a:latin typeface="Arial" panose="020B0604020202020204" pitchFamily="34" charset="0"/>
                <a:cs typeface="Arial" panose="020B0604020202020204" pitchFamily="34" charset="0"/>
              </a:rPr>
              <a:t>INTRODUCTION (can be applied for each aspect)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34107" y="1880314"/>
            <a:ext cx="9530366" cy="4816699"/>
          </a:xfrm>
        </p:spPr>
        <p:txBody>
          <a:bodyPr>
            <a:normAutofit lnSpcReduction="10000"/>
          </a:bodyPr>
          <a:lstStyle/>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The main text book of Islam is the Quran</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Quran has to be taught to us by a ‘person’. When ever Allah sent one of His books, He sent a Prophet along with it so that he could teach it to the people.</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Mufti </a:t>
            </a:r>
            <a:r>
              <a:rPr lang="en-US" dirty="0" err="1" smtClean="0">
                <a:latin typeface="Arial" panose="020B0604020202020204" pitchFamily="34" charset="0"/>
                <a:cs typeface="Arial" panose="020B0604020202020204" pitchFamily="34" charset="0"/>
              </a:rPr>
              <a:t>Shafi</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Usmani</a:t>
            </a:r>
            <a:r>
              <a:rPr lang="en-US" dirty="0" smtClean="0">
                <a:latin typeface="Arial" panose="020B0604020202020204" pitchFamily="34" charset="0"/>
                <a:cs typeface="Arial" panose="020B0604020202020204" pitchFamily="34" charset="0"/>
              </a:rPr>
              <a:t> in his Tafseer; “</a:t>
            </a:r>
            <a:r>
              <a:rPr lang="en-US" dirty="0" err="1" smtClean="0">
                <a:latin typeface="Arial" panose="020B0604020202020204" pitchFamily="34" charset="0"/>
                <a:cs typeface="Arial" panose="020B0604020202020204" pitchFamily="34" charset="0"/>
              </a:rPr>
              <a:t>Ma’arif</a:t>
            </a:r>
            <a:r>
              <a:rPr lang="en-US" dirty="0" smtClean="0">
                <a:latin typeface="Arial" panose="020B0604020202020204" pitchFamily="34" charset="0"/>
                <a:cs typeface="Arial" panose="020B0604020202020204" pitchFamily="34" charset="0"/>
              </a:rPr>
              <a:t> ul Quran” says that only a human can teach and train another human.</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A person asked Aisha R.A. about the character of the Prophet SAW. She said; “Don’t you read the Quran?” The person replied in positive. Upon this she said: “The character of the Prophet SAW was the Quran.” (Muslim)</a:t>
            </a:r>
            <a:endParaRPr lang="en-GB" dirty="0" smtClean="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Therefore, the Prophet SAW was Quran personified.</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Quran gives various commandments such as daily prayers, fasting, zakat etc. but does not tell us how to perform them. The Prophet SAW tells us how.</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“O you who believe, obey Allah and obey the Messenger.” (An-</a:t>
            </a:r>
            <a:r>
              <a:rPr lang="en-US" dirty="0" err="1" smtClean="0">
                <a:latin typeface="Arial" panose="020B0604020202020204" pitchFamily="34" charset="0"/>
                <a:cs typeface="Arial" panose="020B0604020202020204" pitchFamily="34" charset="0"/>
              </a:rPr>
              <a:t>Nisaa</a:t>
            </a:r>
            <a:r>
              <a:rPr lang="en-US" dirty="0" smtClean="0">
                <a:latin typeface="Arial" panose="020B0604020202020204" pitchFamily="34" charset="0"/>
                <a:cs typeface="Arial" panose="020B0604020202020204" pitchFamily="34" charset="0"/>
              </a:rPr>
              <a:t>)</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“There is indeed a good model for you in the Messenger of Allah – for the one who has hope in Allah and the Last day, and remembers Allah profusely.” (Al-</a:t>
            </a:r>
            <a:r>
              <a:rPr lang="en-US" dirty="0" err="1" smtClean="0">
                <a:latin typeface="Arial" panose="020B0604020202020204" pitchFamily="34" charset="0"/>
                <a:cs typeface="Arial" panose="020B0604020202020204" pitchFamily="34" charset="0"/>
              </a:rPr>
              <a:t>Ahzab</a:t>
            </a:r>
            <a:r>
              <a:rPr lang="en-US"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91692223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66808"/>
          </a:xfrm>
        </p:spPr>
        <p:txBody>
          <a:bodyPr/>
          <a:lstStyle/>
          <a:p>
            <a:r>
              <a:rPr lang="en-US" dirty="0" smtClean="0">
                <a:latin typeface="Arial" panose="020B0604020202020204" pitchFamily="34" charset="0"/>
                <a:cs typeface="Arial" panose="020B0604020202020204" pitchFamily="34" charset="0"/>
              </a:rPr>
              <a:t>Role Model for an Individual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1" y="1416676"/>
            <a:ext cx="9220715" cy="5151550"/>
          </a:xfrm>
        </p:spPr>
        <p:txBody>
          <a:bodyPr/>
          <a:lstStyle/>
          <a:p>
            <a:pPr marL="0" indent="0">
              <a:buNone/>
            </a:pPr>
            <a:r>
              <a:rPr lang="en-US" b="1" dirty="0" smtClean="0">
                <a:latin typeface="Arial" panose="020B0604020202020204" pitchFamily="34" charset="0"/>
                <a:cs typeface="Arial" panose="020B0604020202020204" pitchFamily="34" charset="0"/>
              </a:rPr>
              <a:t>1. A person of high moral values</a:t>
            </a:r>
            <a:r>
              <a:rPr lang="en-GB" b="1" dirty="0" smtClean="0">
                <a:latin typeface="Arial" panose="020B0604020202020204" pitchFamily="34" charset="0"/>
                <a:cs typeface="Arial" panose="020B0604020202020204" pitchFamily="34" charset="0"/>
              </a:rPr>
              <a:t> as acknowledged by Allah</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“And you are surely on an excellent standard of character.” (Al-</a:t>
            </a:r>
            <a:r>
              <a:rPr lang="en-US" dirty="0" err="1" smtClean="0">
                <a:latin typeface="Arial" panose="020B0604020202020204" pitchFamily="34" charset="0"/>
                <a:cs typeface="Arial" panose="020B0604020202020204" pitchFamily="34" charset="0"/>
              </a:rPr>
              <a:t>Qalam</a:t>
            </a:r>
            <a:r>
              <a:rPr lang="en-US" dirty="0" smtClean="0">
                <a:latin typeface="Arial" panose="020B0604020202020204" pitchFamily="34" charset="0"/>
                <a:cs typeface="Arial" panose="020B0604020202020204" pitchFamily="34" charset="0"/>
              </a:rPr>
              <a:t>)</a:t>
            </a:r>
          </a:p>
          <a:p>
            <a:pPr marL="0" indent="0">
              <a:buNone/>
            </a:pPr>
            <a:r>
              <a:rPr lang="en-US" b="1" dirty="0" smtClean="0">
                <a:latin typeface="Arial" panose="020B0604020202020204" pitchFamily="34" charset="0"/>
                <a:cs typeface="Arial" panose="020B0604020202020204" pitchFamily="34" charset="0"/>
              </a:rPr>
              <a:t>2.  ‘Truthful’ and ‘Honest’ as declared by the pagans of Makkah.</a:t>
            </a:r>
          </a:p>
          <a:p>
            <a:pPr marL="0" indent="0">
              <a:buNone/>
            </a:pPr>
            <a:r>
              <a:rPr lang="en-US" b="1" dirty="0" smtClean="0">
                <a:latin typeface="Arial" panose="020B0604020202020204" pitchFamily="34" charset="0"/>
                <a:cs typeface="Arial" panose="020B0604020202020204" pitchFamily="34" charset="0"/>
              </a:rPr>
              <a:t>3. A Kind father</a:t>
            </a: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    - His attitude towards Fatimah R.A and Zaid bin </a:t>
            </a:r>
            <a:r>
              <a:rPr lang="en-US" dirty="0" err="1" smtClean="0">
                <a:latin typeface="Arial" panose="020B0604020202020204" pitchFamily="34" charset="0"/>
                <a:cs typeface="Arial" panose="020B0604020202020204" pitchFamily="34" charset="0"/>
              </a:rPr>
              <a:t>Haritha</a:t>
            </a:r>
            <a:r>
              <a:rPr lang="en-US" dirty="0" smtClean="0">
                <a:latin typeface="Arial" panose="020B0604020202020204" pitchFamily="34" charset="0"/>
                <a:cs typeface="Arial" panose="020B0604020202020204" pitchFamily="34" charset="0"/>
              </a:rPr>
              <a:t> R.A</a:t>
            </a:r>
          </a:p>
          <a:p>
            <a:pPr marL="0" indent="0">
              <a:buNone/>
            </a:pPr>
            <a:r>
              <a:rPr lang="en-US" b="1" dirty="0" smtClean="0">
                <a:latin typeface="Arial" panose="020B0604020202020204" pitchFamily="34" charset="0"/>
                <a:cs typeface="Arial" panose="020B0604020202020204" pitchFamily="34" charset="0"/>
              </a:rPr>
              <a:t>4. A Loving Grandfather</a:t>
            </a:r>
            <a:endParaRPr lang="en-US" b="1" dirty="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    - His attitude towards Hassan &amp; </a:t>
            </a:r>
            <a:r>
              <a:rPr lang="en-US" dirty="0" err="1" smtClean="0">
                <a:latin typeface="Arial" panose="020B0604020202020204" pitchFamily="34" charset="0"/>
                <a:cs typeface="Arial" panose="020B0604020202020204" pitchFamily="34" charset="0"/>
              </a:rPr>
              <a:t>Hussain</a:t>
            </a:r>
            <a:r>
              <a:rPr lang="en-US" dirty="0" smtClean="0">
                <a:latin typeface="Arial" panose="020B0604020202020204" pitchFamily="34" charset="0"/>
                <a:cs typeface="Arial" panose="020B0604020202020204" pitchFamily="34" charset="0"/>
              </a:rPr>
              <a:t> R.A</a:t>
            </a:r>
          </a:p>
          <a:p>
            <a:pPr marL="0" indent="0">
              <a:buNone/>
            </a:pPr>
            <a:r>
              <a:rPr lang="en-US" b="1" dirty="0" smtClean="0">
                <a:latin typeface="Arial" panose="020B0604020202020204" pitchFamily="34" charset="0"/>
                <a:cs typeface="Arial" panose="020B0604020202020204" pitchFamily="34" charset="0"/>
              </a:rPr>
              <a:t>5. An Ideal Husband</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- 11 wives. 9 at a time and all kept all of them happy</a:t>
            </a:r>
          </a:p>
          <a:p>
            <a:pPr marL="0" indent="0">
              <a:buNone/>
            </a:pPr>
            <a:r>
              <a:rPr lang="en-US" dirty="0" smtClean="0">
                <a:latin typeface="Arial" panose="020B0604020202020204" pitchFamily="34" charset="0"/>
                <a:cs typeface="Arial" panose="020B0604020202020204" pitchFamily="34" charset="0"/>
              </a:rPr>
              <a:t>    - Specific time between </a:t>
            </a:r>
            <a:r>
              <a:rPr lang="en-US" dirty="0" err="1" smtClean="0">
                <a:latin typeface="Arial" panose="020B0604020202020204" pitchFamily="34" charset="0"/>
                <a:cs typeface="Arial" panose="020B0604020202020204" pitchFamily="34" charset="0"/>
              </a:rPr>
              <a:t>Asr</a:t>
            </a:r>
            <a:r>
              <a:rPr lang="en-US" dirty="0" smtClean="0">
                <a:latin typeface="Arial" panose="020B0604020202020204" pitchFamily="34" charset="0"/>
                <a:cs typeface="Arial" panose="020B0604020202020204" pitchFamily="34" charset="0"/>
              </a:rPr>
              <a:t> and </a:t>
            </a:r>
            <a:r>
              <a:rPr lang="en-US" dirty="0" err="1" smtClean="0">
                <a:latin typeface="Arial" panose="020B0604020202020204" pitchFamily="34" charset="0"/>
                <a:cs typeface="Arial" panose="020B0604020202020204" pitchFamily="34" charset="0"/>
              </a:rPr>
              <a:t>Maghrib</a:t>
            </a:r>
            <a:r>
              <a:rPr lang="en-US" dirty="0" smtClean="0">
                <a:latin typeface="Arial" panose="020B0604020202020204" pitchFamily="34" charset="0"/>
                <a:cs typeface="Arial" panose="020B0604020202020204" pitchFamily="34" charset="0"/>
              </a:rPr>
              <a:t> for his wives</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Ever smiling face</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Incident with Omar R.A</a:t>
            </a:r>
          </a:p>
        </p:txBody>
      </p:sp>
    </p:spTree>
    <p:extLst>
      <p:ext uri="{BB962C8B-B14F-4D97-AF65-F5344CB8AC3E}">
        <p14:creationId xmlns:p14="http://schemas.microsoft.com/office/powerpoint/2010/main" val="226427982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1077" y="540913"/>
            <a:ext cx="9517486" cy="6130343"/>
          </a:xfrm>
        </p:spPr>
        <p:txBody>
          <a:bodyPr>
            <a:normAutofit lnSpcReduction="10000"/>
          </a:bodyPr>
          <a:lstStyle/>
          <a:p>
            <a:pPr marL="0" indent="0">
              <a:buNone/>
            </a:pPr>
            <a:r>
              <a:rPr lang="en-US" b="1" dirty="0" smtClean="0">
                <a:latin typeface="Arial" panose="020B0604020202020204" pitchFamily="34" charset="0"/>
                <a:cs typeface="Arial" panose="020B0604020202020204" pitchFamily="34" charset="0"/>
              </a:rPr>
              <a:t>6. A </a:t>
            </a:r>
            <a:r>
              <a:rPr lang="en-US" b="1" dirty="0">
                <a:latin typeface="Arial" panose="020B0604020202020204" pitchFamily="34" charset="0"/>
                <a:cs typeface="Arial" panose="020B0604020202020204" pitchFamily="34" charset="0"/>
              </a:rPr>
              <a:t>F</a:t>
            </a:r>
            <a:r>
              <a:rPr lang="en-US" b="1" dirty="0" smtClean="0">
                <a:latin typeface="Arial" panose="020B0604020202020204" pitchFamily="34" charset="0"/>
                <a:cs typeface="Arial" panose="020B0604020202020204" pitchFamily="34" charset="0"/>
              </a:rPr>
              <a:t>riendly Father-in-law</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Incident with Ali and Fatimah R.A when the two quarreled</a:t>
            </a:r>
          </a:p>
          <a:p>
            <a:pPr marL="0" indent="0">
              <a:buNone/>
            </a:pPr>
            <a:r>
              <a:rPr lang="en-US" b="1" dirty="0" smtClean="0">
                <a:latin typeface="Arial" panose="020B0604020202020204" pitchFamily="34" charset="0"/>
                <a:cs typeface="Arial" panose="020B0604020202020204" pitchFamily="34" charset="0"/>
              </a:rPr>
              <a:t>7. A Considerate </a:t>
            </a:r>
            <a:r>
              <a:rPr lang="en-US" b="1" dirty="0">
                <a:latin typeface="Arial" panose="020B0604020202020204" pitchFamily="34" charset="0"/>
                <a:cs typeface="Arial" panose="020B0604020202020204" pitchFamily="34" charset="0"/>
              </a:rPr>
              <a:t>N</a:t>
            </a:r>
            <a:r>
              <a:rPr lang="en-US" b="1" dirty="0" smtClean="0">
                <a:latin typeface="Arial" panose="020B0604020202020204" pitchFamily="34" charset="0"/>
                <a:cs typeface="Arial" panose="020B0604020202020204" pitchFamily="34" charset="0"/>
              </a:rPr>
              <a:t>eighbor</a:t>
            </a:r>
            <a:r>
              <a:rPr lang="en-US" dirty="0" smtClean="0">
                <a:latin typeface="Arial" panose="020B0604020202020204" pitchFamily="34" charset="0"/>
                <a:cs typeface="Arial" panose="020B0604020202020204" pitchFamily="34" charset="0"/>
              </a:rPr>
              <a:t> </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a:t>
            </a:r>
            <a:r>
              <a:rPr lang="en-US" dirty="0" err="1" smtClean="0">
                <a:latin typeface="Arial" panose="020B0604020202020204" pitchFamily="34" charset="0"/>
                <a:cs typeface="Arial" panose="020B0604020202020204" pitchFamily="34" charset="0"/>
              </a:rPr>
              <a:t>Jibreel</a:t>
            </a:r>
            <a:r>
              <a:rPr lang="en-US" dirty="0" smtClean="0">
                <a:latin typeface="Arial" panose="020B0604020202020204" pitchFamily="34" charset="0"/>
                <a:cs typeface="Arial" panose="020B0604020202020204" pitchFamily="34" charset="0"/>
              </a:rPr>
              <a:t> kept recommending me about treating neighbors in a kind and polite manner so much so that I thought he would make them heirs. (Bukhari)</a:t>
            </a:r>
            <a:endParaRPr lang="en-US" dirty="0" smtClean="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a:t>
            </a:r>
            <a:r>
              <a:rPr lang="en-US" i="1" dirty="0" smtClean="0">
                <a:latin typeface="Arial" panose="020B0604020202020204" pitchFamily="34" charset="0"/>
                <a:cs typeface="Arial" panose="020B0604020202020204" pitchFamily="34" charset="0"/>
              </a:rPr>
              <a:t>O </a:t>
            </a:r>
            <a:r>
              <a:rPr lang="en-US" i="1" dirty="0" smtClean="0">
                <a:latin typeface="Arial" panose="020B0604020202020204" pitchFamily="34" charset="0"/>
                <a:cs typeface="Arial" panose="020B0604020202020204" pitchFamily="34" charset="0"/>
              </a:rPr>
              <a:t>Abu </a:t>
            </a:r>
            <a:r>
              <a:rPr lang="en-US" i="1" dirty="0" err="1" smtClean="0">
                <a:latin typeface="Arial" panose="020B0604020202020204" pitchFamily="34" charset="0"/>
                <a:cs typeface="Arial" panose="020B0604020202020204" pitchFamily="34" charset="0"/>
              </a:rPr>
              <a:t>Dharr</a:t>
            </a:r>
            <a:r>
              <a:rPr lang="en-US" i="1" dirty="0" smtClean="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when you prepare the broth, add water to that and give that (as a present) to your </a:t>
            </a:r>
            <a:r>
              <a:rPr lang="en-US" i="1" dirty="0" smtClean="0">
                <a:latin typeface="Arial" panose="020B0604020202020204" pitchFamily="34" charset="0"/>
                <a:cs typeface="Arial" panose="020B0604020202020204" pitchFamily="34" charset="0"/>
              </a:rPr>
              <a:t>neighbor</a:t>
            </a:r>
            <a:r>
              <a:rPr lang="en-US" dirty="0" smtClean="0">
                <a:latin typeface="Arial" panose="020B0604020202020204" pitchFamily="34" charset="0"/>
                <a:cs typeface="Arial" panose="020B0604020202020204" pitchFamily="34" charset="0"/>
              </a:rPr>
              <a:t>.” (Muslim)</a:t>
            </a:r>
            <a:endParaRPr lang="en-US"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8. A Perfect Friend</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Routine after </a:t>
            </a:r>
            <a:r>
              <a:rPr lang="en-US" dirty="0" err="1" smtClean="0">
                <a:latin typeface="Arial" panose="020B0604020202020204" pitchFamily="34" charset="0"/>
                <a:cs typeface="Arial" panose="020B0604020202020204" pitchFamily="34" charset="0"/>
              </a:rPr>
              <a:t>Fajr</a:t>
            </a:r>
            <a:endParaRPr lang="en-US" dirty="0" smtClean="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How he spoke to Jabir R.A about his </a:t>
            </a:r>
            <a:r>
              <a:rPr lang="en-US" dirty="0" smtClean="0">
                <a:latin typeface="Arial" panose="020B0604020202020204" pitchFamily="34" charset="0"/>
                <a:cs typeface="Arial" panose="020B0604020202020204" pitchFamily="34" charset="0"/>
              </a:rPr>
              <a:t>marriage</a:t>
            </a:r>
            <a:r>
              <a:rPr lang="ar-SA"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(Muslim)</a:t>
            </a:r>
            <a:endParaRPr lang="en-US"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9. Grateful &amp; Patient</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Taught to say </a:t>
            </a:r>
            <a:r>
              <a:rPr lang="en-US" dirty="0" err="1" smtClean="0">
                <a:latin typeface="Arial" panose="020B0604020202020204" pitchFamily="34" charset="0"/>
                <a:cs typeface="Arial" panose="020B0604020202020204" pitchFamily="34" charset="0"/>
              </a:rPr>
              <a:t>Jazak</a:t>
            </a:r>
            <a:r>
              <a:rPr lang="en-US" dirty="0" smtClean="0">
                <a:latin typeface="Arial" panose="020B0604020202020204" pitchFamily="34" charset="0"/>
                <a:cs typeface="Arial" panose="020B0604020202020204" pitchFamily="34" charset="0"/>
              </a:rPr>
              <a:t> Allah</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a:t>
            </a:r>
            <a:r>
              <a:rPr lang="en-US" i="1" dirty="0" smtClean="0">
                <a:latin typeface="Arial" panose="020B0604020202020204" pitchFamily="34" charset="0"/>
                <a:cs typeface="Arial" panose="020B0604020202020204" pitchFamily="34" charset="0"/>
              </a:rPr>
              <a:t>He </a:t>
            </a:r>
            <a:r>
              <a:rPr lang="en-US" i="1" dirty="0">
                <a:latin typeface="Arial" panose="020B0604020202020204" pitchFamily="34" charset="0"/>
                <a:cs typeface="Arial" panose="020B0604020202020204" pitchFamily="34" charset="0"/>
              </a:rPr>
              <a:t>who does not thank the people is not thankful to Allah</a:t>
            </a:r>
            <a:r>
              <a:rPr lang="en-US" dirty="0" smtClean="0">
                <a:latin typeface="Arial" panose="020B0604020202020204" pitchFamily="34" charset="0"/>
                <a:cs typeface="Arial" panose="020B0604020202020204" pitchFamily="34" charset="0"/>
              </a:rPr>
              <a:t>.” (Abu Dawood)   </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His </a:t>
            </a:r>
            <a:r>
              <a:rPr lang="en-US" dirty="0">
                <a:latin typeface="Arial" panose="020B0604020202020204" pitchFamily="34" charset="0"/>
                <a:cs typeface="Arial" panose="020B0604020202020204" pitchFamily="34" charset="0"/>
              </a:rPr>
              <a:t>patience in Makkah</a:t>
            </a:r>
          </a:p>
          <a:p>
            <a:pPr marL="0" indent="0">
              <a:buNone/>
            </a:pPr>
            <a:r>
              <a:rPr lang="en-US"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Journey to </a:t>
            </a:r>
            <a:r>
              <a:rPr lang="en-US" dirty="0" err="1">
                <a:latin typeface="Arial" panose="020B0604020202020204" pitchFamily="34" charset="0"/>
                <a:cs typeface="Arial" panose="020B0604020202020204" pitchFamily="34" charset="0"/>
              </a:rPr>
              <a:t>T</a:t>
            </a:r>
            <a:r>
              <a:rPr lang="en-US" dirty="0" err="1" smtClean="0">
                <a:latin typeface="Arial" panose="020B0604020202020204" pitchFamily="34" charset="0"/>
                <a:cs typeface="Arial" panose="020B0604020202020204" pitchFamily="34" charset="0"/>
              </a:rPr>
              <a:t>aif</a:t>
            </a: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a:t>
            </a:r>
            <a:r>
              <a:rPr lang="en-US" i="1" dirty="0" smtClean="0">
                <a:latin typeface="Arial" panose="020B0604020202020204" pitchFamily="34" charset="0"/>
                <a:cs typeface="Arial" panose="020B0604020202020204" pitchFamily="34" charset="0"/>
              </a:rPr>
              <a:t>I </a:t>
            </a:r>
            <a:r>
              <a:rPr lang="en-US" i="1" dirty="0">
                <a:latin typeface="Arial" panose="020B0604020202020204" pitchFamily="34" charset="0"/>
                <a:cs typeface="Arial" panose="020B0604020202020204" pitchFamily="34" charset="0"/>
              </a:rPr>
              <a:t>have been tortured for the sake of Allah as no one else has, and I have suffered fear </a:t>
            </a:r>
            <a:r>
              <a:rPr lang="en-US" i="1" dirty="0" smtClean="0">
                <a:latin typeface="Arial" panose="020B0604020202020204" pitchFamily="34" charset="0"/>
                <a:cs typeface="Arial" panose="020B0604020202020204" pitchFamily="34" charset="0"/>
              </a:rPr>
              <a:t> for </a:t>
            </a:r>
            <a:r>
              <a:rPr lang="en-US" i="1" dirty="0">
                <a:latin typeface="Arial" panose="020B0604020202020204" pitchFamily="34" charset="0"/>
                <a:cs typeface="Arial" panose="020B0604020202020204" pitchFamily="34" charset="0"/>
              </a:rPr>
              <a:t>the sake of Allah as no one else has</a:t>
            </a:r>
            <a:r>
              <a:rPr lang="en-US" dirty="0" smtClean="0">
                <a:latin typeface="Arial" panose="020B0604020202020204" pitchFamily="34" charset="0"/>
                <a:cs typeface="Arial" panose="020B0604020202020204" pitchFamily="34" charset="0"/>
              </a:rPr>
              <a:t>.” (Ibn Maajah)</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76718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43955" y="437882"/>
            <a:ext cx="9401577" cy="6053070"/>
          </a:xfrm>
        </p:spPr>
        <p:txBody>
          <a:bodyPr/>
          <a:lstStyle/>
          <a:p>
            <a:pPr marL="0" indent="0">
              <a:buNone/>
            </a:pPr>
            <a:r>
              <a:rPr lang="en-US" b="1" dirty="0" smtClean="0">
                <a:latin typeface="Arial" panose="020B0604020202020204" pitchFamily="34" charset="0"/>
                <a:cs typeface="Arial" panose="020B0604020202020204" pitchFamily="34" charset="0"/>
              </a:rPr>
              <a:t>10. A Caring Human Being</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His attitude with slaves (Made Zaid bin </a:t>
            </a:r>
            <a:r>
              <a:rPr lang="en-US" dirty="0" err="1" smtClean="0">
                <a:latin typeface="Arial" panose="020B0604020202020204" pitchFamily="34" charset="0"/>
                <a:cs typeface="Arial" panose="020B0604020202020204" pitchFamily="34" charset="0"/>
              </a:rPr>
              <a:t>Haritha</a:t>
            </a:r>
            <a:r>
              <a:rPr lang="en-US" dirty="0" smtClean="0">
                <a:latin typeface="Arial" panose="020B0604020202020204" pitchFamily="34" charset="0"/>
                <a:cs typeface="Arial" panose="020B0604020202020204" pitchFamily="34" charset="0"/>
              </a:rPr>
              <a:t> his son)</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No one of you becomes a true believer until he likes for his brother what he likes </a:t>
            </a:r>
            <a:r>
              <a:rPr lang="en-US" dirty="0" smtClean="0">
                <a:latin typeface="Arial" panose="020B0604020202020204" pitchFamily="34" charset="0"/>
                <a:cs typeface="Arial" panose="020B0604020202020204" pitchFamily="34" charset="0"/>
              </a:rPr>
              <a:t>for</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himself.” (Bukhari &amp; Muslim)</a:t>
            </a:r>
            <a:endParaRPr lang="en-US"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11. Took Utmost Care of his Hygiene</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White color was his favorite and used to keep it clean</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Regular use of </a:t>
            </a:r>
            <a:r>
              <a:rPr lang="en-US" dirty="0" err="1" smtClean="0">
                <a:latin typeface="Arial" panose="020B0604020202020204" pitchFamily="34" charset="0"/>
                <a:cs typeface="Arial" panose="020B0604020202020204" pitchFamily="34" charset="0"/>
              </a:rPr>
              <a:t>Miswak</a:t>
            </a:r>
            <a:endParaRPr lang="en-US" dirty="0" smtClean="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Regular oiling and combing of his hair and beard</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a:t>
            </a:r>
            <a:r>
              <a:rPr lang="en-US" i="1" dirty="0" smtClean="0">
                <a:latin typeface="Arial" panose="020B0604020202020204" pitchFamily="34" charset="0"/>
                <a:cs typeface="Arial" panose="020B0604020202020204" pitchFamily="34" charset="0"/>
              </a:rPr>
              <a:t>Purity </a:t>
            </a:r>
            <a:r>
              <a:rPr lang="en-US" i="1" dirty="0" smtClean="0">
                <a:latin typeface="Arial" panose="020B0604020202020204" pitchFamily="34" charset="0"/>
                <a:cs typeface="Arial" panose="020B0604020202020204" pitchFamily="34" charset="0"/>
              </a:rPr>
              <a:t>is half the </a:t>
            </a:r>
            <a:r>
              <a:rPr lang="en-US" i="1" dirty="0" smtClean="0">
                <a:latin typeface="Arial" panose="020B0604020202020204" pitchFamily="34" charset="0"/>
                <a:cs typeface="Arial" panose="020B0604020202020204" pitchFamily="34" charset="0"/>
              </a:rPr>
              <a:t>faith.” </a:t>
            </a:r>
            <a:r>
              <a:rPr lang="en-US" dirty="0" smtClean="0">
                <a:latin typeface="Arial" panose="020B0604020202020204" pitchFamily="34" charset="0"/>
                <a:cs typeface="Arial" panose="020B0604020202020204" pitchFamily="34" charset="0"/>
              </a:rPr>
              <a:t>(Muslim)</a:t>
            </a:r>
            <a:endParaRPr lang="en-US"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12. A Balanced Personality</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A devoted worshiper</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A family guy</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A friend in need</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Perfect preacher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502479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61236" y="1191295"/>
            <a:ext cx="9491729" cy="5705341"/>
          </a:xfrm>
        </p:spPr>
        <p:txBody>
          <a:bodyPr>
            <a:normAutofit fontScale="25000" lnSpcReduction="20000"/>
          </a:bodyPr>
          <a:lstStyle/>
          <a:p>
            <a:pPr marL="0" indent="0" algn="ctr">
              <a:buNone/>
            </a:pPr>
            <a:r>
              <a:rPr lang="en-US" sz="5600" b="1" dirty="0" smtClean="0">
                <a:latin typeface="Arial" panose="020B0604020202020204" pitchFamily="34" charset="0"/>
                <a:cs typeface="Arial" panose="020B0604020202020204" pitchFamily="34" charset="0"/>
              </a:rPr>
              <a:t>Importance of Education</a:t>
            </a:r>
          </a:p>
          <a:p>
            <a:pPr marL="0" indent="0">
              <a:buNone/>
            </a:pPr>
            <a:endParaRPr lang="en-US" sz="56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5600" dirty="0" smtClean="0">
                <a:latin typeface="Arial" panose="020B0604020202020204" pitchFamily="34" charset="0"/>
                <a:cs typeface="Arial" panose="020B0604020202020204" pitchFamily="34" charset="0"/>
              </a:rPr>
              <a:t>One of the primary duties of the Prophet SAW</a:t>
            </a:r>
          </a:p>
          <a:p>
            <a:pPr marL="0" indent="0">
              <a:buNone/>
            </a:pPr>
            <a:endParaRPr lang="en-US" sz="5600" dirty="0">
              <a:latin typeface="Arial" panose="020B0604020202020204" pitchFamily="34" charset="0"/>
              <a:cs typeface="Arial" panose="020B0604020202020204" pitchFamily="34" charset="0"/>
            </a:endParaRPr>
          </a:p>
          <a:p>
            <a:pPr marL="0" indent="0">
              <a:buNone/>
            </a:pPr>
            <a:r>
              <a:rPr lang="en-US" sz="5600" dirty="0" smtClean="0">
                <a:latin typeface="Arial" panose="020B0604020202020204" pitchFamily="34" charset="0"/>
                <a:cs typeface="Arial" panose="020B0604020202020204" pitchFamily="34" charset="0"/>
              </a:rPr>
              <a:t>“</a:t>
            </a:r>
            <a:r>
              <a:rPr lang="en-US" sz="5600" b="1" i="1" dirty="0" smtClean="0">
                <a:latin typeface="Arial" panose="020B0604020202020204" pitchFamily="34" charset="0"/>
                <a:cs typeface="Arial" panose="020B0604020202020204" pitchFamily="34" charset="0"/>
              </a:rPr>
              <a:t>I have been sent as a teacher.” </a:t>
            </a:r>
            <a:r>
              <a:rPr lang="en-US" sz="5600" b="1" dirty="0" smtClean="0">
                <a:latin typeface="Arial" panose="020B0604020202020204" pitchFamily="34" charset="0"/>
                <a:cs typeface="Arial" panose="020B0604020202020204" pitchFamily="34" charset="0"/>
              </a:rPr>
              <a:t>(Daarmi)</a:t>
            </a:r>
          </a:p>
          <a:p>
            <a:pPr>
              <a:buFont typeface="Wingdings" panose="05000000000000000000" pitchFamily="2" charset="2"/>
              <a:buChar char="Ø"/>
            </a:pPr>
            <a:r>
              <a:rPr lang="en-US" sz="5600" dirty="0" smtClean="0">
                <a:latin typeface="Arial" panose="020B0604020202020204" pitchFamily="34" charset="0"/>
                <a:cs typeface="Arial" panose="020B0604020202020204" pitchFamily="34" charset="0"/>
              </a:rPr>
              <a:t>Presented religion as a religious obligation</a:t>
            </a:r>
          </a:p>
          <a:p>
            <a:pPr>
              <a:buFont typeface="Wingdings" panose="05000000000000000000" pitchFamily="2" charset="2"/>
              <a:buChar char="Ø"/>
            </a:pPr>
            <a:r>
              <a:rPr lang="en-US" sz="5600" dirty="0" smtClean="0">
                <a:latin typeface="Arial" panose="020B0604020202020204" pitchFamily="34" charset="0"/>
                <a:cs typeface="Arial" panose="020B0604020202020204" pitchFamily="34" charset="0"/>
              </a:rPr>
              <a:t>Taught </a:t>
            </a:r>
            <a:r>
              <a:rPr lang="en-US" sz="5600" dirty="0" err="1" smtClean="0">
                <a:latin typeface="Arial" panose="020B0604020202020204" pitchFamily="34" charset="0"/>
                <a:cs typeface="Arial" panose="020B0604020202020204" pitchFamily="34" charset="0"/>
              </a:rPr>
              <a:t>duas</a:t>
            </a:r>
            <a:r>
              <a:rPr lang="en-US" sz="5600" dirty="0" smtClean="0">
                <a:latin typeface="Arial" panose="020B0604020202020204" pitchFamily="34" charset="0"/>
                <a:cs typeface="Arial" panose="020B0604020202020204" pitchFamily="34" charset="0"/>
              </a:rPr>
              <a:t> to increase </a:t>
            </a:r>
            <a:r>
              <a:rPr lang="en-US" sz="5600" dirty="0" smtClean="0">
                <a:latin typeface="Arial" panose="020B0604020202020204" pitchFamily="34" charset="0"/>
                <a:cs typeface="Arial" panose="020B0604020202020204" pitchFamily="34" charset="0"/>
              </a:rPr>
              <a:t>knowledge</a:t>
            </a:r>
          </a:p>
          <a:p>
            <a:pPr>
              <a:buFontTx/>
              <a:buChar char="-"/>
            </a:pPr>
            <a:r>
              <a:rPr lang="en-US" sz="5600" dirty="0" smtClean="0">
                <a:latin typeface="Arial" panose="020B0604020202020204" pitchFamily="34" charset="0"/>
                <a:cs typeface="Arial" panose="020B0604020202020204" pitchFamily="34" charset="0"/>
              </a:rPr>
              <a:t>“</a:t>
            </a:r>
            <a:r>
              <a:rPr lang="en-US" sz="5600" i="1" dirty="0" smtClean="0">
                <a:latin typeface="Arial" panose="020B0604020202020204" pitchFamily="34" charset="0"/>
                <a:cs typeface="Arial" panose="020B0604020202020204" pitchFamily="34" charset="0"/>
              </a:rPr>
              <a:t>Improve me in knowledge</a:t>
            </a:r>
            <a:r>
              <a:rPr lang="en-US" sz="5600" dirty="0" smtClean="0">
                <a:latin typeface="Arial" panose="020B0604020202020204" pitchFamily="34" charset="0"/>
                <a:cs typeface="Arial" panose="020B0604020202020204" pitchFamily="34" charset="0"/>
              </a:rPr>
              <a:t>.” </a:t>
            </a:r>
          </a:p>
          <a:p>
            <a:pPr>
              <a:buFontTx/>
              <a:buChar char="-"/>
            </a:pPr>
            <a:r>
              <a:rPr lang="en-US" sz="5600" dirty="0" smtClean="0">
                <a:latin typeface="Arial" panose="020B0604020202020204" pitchFamily="34" charset="0"/>
                <a:cs typeface="Arial" panose="020B0604020202020204" pitchFamily="34" charset="0"/>
              </a:rPr>
              <a:t>“</a:t>
            </a:r>
            <a:r>
              <a:rPr lang="en-US" sz="5600" i="1" dirty="0" smtClean="0">
                <a:latin typeface="Arial" panose="020B0604020202020204" pitchFamily="34" charset="0"/>
                <a:cs typeface="Arial" panose="020B0604020202020204" pitchFamily="34" charset="0"/>
              </a:rPr>
              <a:t>O Allah! I ask you for knowledge that benefits.”</a:t>
            </a:r>
          </a:p>
          <a:p>
            <a:pPr>
              <a:buFontTx/>
              <a:buChar char="-"/>
            </a:pPr>
            <a:r>
              <a:rPr lang="en-US" sz="5600" i="1" dirty="0" smtClean="0">
                <a:latin typeface="Arial" panose="020B0604020202020204" pitchFamily="34" charset="0"/>
                <a:cs typeface="Arial" panose="020B0604020202020204" pitchFamily="34" charset="0"/>
              </a:rPr>
              <a:t>“O Allah! I seek refuge with You from knowledge that is of no benefit.”</a:t>
            </a:r>
            <a:endParaRPr lang="en-US" sz="56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sz="5600" dirty="0" smtClean="0">
                <a:latin typeface="Arial" panose="020B0604020202020204" pitchFamily="34" charset="0"/>
                <a:cs typeface="Arial" panose="020B0604020202020204" pitchFamily="34" charset="0"/>
              </a:rPr>
              <a:t>Used to welcome students with open arms</a:t>
            </a:r>
          </a:p>
          <a:p>
            <a:pPr>
              <a:buFont typeface="Wingdings" panose="05000000000000000000" pitchFamily="2" charset="2"/>
              <a:buChar char="Ø"/>
            </a:pPr>
            <a:r>
              <a:rPr lang="en-US" sz="5600" dirty="0" smtClean="0">
                <a:latin typeface="Arial" panose="020B0604020202020204" pitchFamily="34" charset="0"/>
                <a:cs typeface="Arial" panose="020B0604020202020204" pitchFamily="34" charset="0"/>
              </a:rPr>
              <a:t>Sent his companions to other areas for the sake of preaching and teaching</a:t>
            </a:r>
          </a:p>
          <a:p>
            <a:pPr marL="0" indent="0">
              <a:buNone/>
            </a:pPr>
            <a:r>
              <a:rPr lang="en-US" sz="5600" dirty="0" smtClean="0">
                <a:latin typeface="Arial" panose="020B0604020202020204" pitchFamily="34" charset="0"/>
                <a:cs typeface="Arial" panose="020B0604020202020204" pitchFamily="34" charset="0"/>
              </a:rPr>
              <a:t>Sent </a:t>
            </a:r>
            <a:r>
              <a:rPr lang="en-US" sz="5600" dirty="0" err="1" smtClean="0">
                <a:latin typeface="Arial" panose="020B0604020202020204" pitchFamily="34" charset="0"/>
                <a:cs typeface="Arial" panose="020B0604020202020204" pitchFamily="34" charset="0"/>
              </a:rPr>
              <a:t>Ma’az</a:t>
            </a:r>
            <a:r>
              <a:rPr lang="en-US" sz="5600" dirty="0" smtClean="0">
                <a:latin typeface="Arial" panose="020B0604020202020204" pitchFamily="34" charset="0"/>
                <a:cs typeface="Arial" panose="020B0604020202020204" pitchFamily="34" charset="0"/>
              </a:rPr>
              <a:t> R.A. to Yemen</a:t>
            </a:r>
          </a:p>
          <a:p>
            <a:pPr marL="0" indent="0">
              <a:buNone/>
            </a:pPr>
            <a:r>
              <a:rPr lang="en-US" sz="5600" dirty="0" smtClean="0">
                <a:latin typeface="Arial" panose="020B0604020202020204" pitchFamily="34" charset="0"/>
                <a:cs typeface="Arial" panose="020B0604020202020204" pitchFamily="34" charset="0"/>
              </a:rPr>
              <a:t>Sent </a:t>
            </a:r>
            <a:r>
              <a:rPr lang="en-US" sz="5600" dirty="0" err="1" smtClean="0">
                <a:latin typeface="Arial" panose="020B0604020202020204" pitchFamily="34" charset="0"/>
                <a:cs typeface="Arial" panose="020B0604020202020204" pitchFamily="34" charset="0"/>
              </a:rPr>
              <a:t>Mus’ab</a:t>
            </a:r>
            <a:r>
              <a:rPr lang="en-US" sz="5600" dirty="0" smtClean="0">
                <a:latin typeface="Arial" panose="020B0604020202020204" pitchFamily="34" charset="0"/>
                <a:cs typeface="Arial" panose="020B0604020202020204" pitchFamily="34" charset="0"/>
              </a:rPr>
              <a:t> to </a:t>
            </a:r>
            <a:r>
              <a:rPr lang="en-US" sz="5600" dirty="0" smtClean="0">
                <a:latin typeface="Arial" panose="020B0604020202020204" pitchFamily="34" charset="0"/>
                <a:cs typeface="Arial" panose="020B0604020202020204" pitchFamily="34" charset="0"/>
              </a:rPr>
              <a:t>Madinah</a:t>
            </a:r>
          </a:p>
          <a:p>
            <a:pPr marL="0" indent="0">
              <a:buNone/>
            </a:pPr>
            <a:endParaRPr lang="en-US" sz="56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5600" dirty="0">
                <a:latin typeface="Arial" panose="020B0604020202020204" pitchFamily="34" charset="0"/>
                <a:cs typeface="Arial" panose="020B0604020202020204" pitchFamily="34" charset="0"/>
              </a:rPr>
              <a:t>Masjid e </a:t>
            </a:r>
            <a:r>
              <a:rPr lang="en-US" sz="5600" dirty="0" err="1">
                <a:latin typeface="Arial" panose="020B0604020202020204" pitchFamily="34" charset="0"/>
                <a:cs typeface="Arial" panose="020B0604020202020204" pitchFamily="34" charset="0"/>
              </a:rPr>
              <a:t>Nabavi</a:t>
            </a:r>
            <a:r>
              <a:rPr lang="en-US" sz="5600" dirty="0">
                <a:latin typeface="Arial" panose="020B0604020202020204" pitchFamily="34" charset="0"/>
                <a:cs typeface="Arial" panose="020B0604020202020204" pitchFamily="34" charset="0"/>
              </a:rPr>
              <a:t> as a center for learning (</a:t>
            </a:r>
            <a:r>
              <a:rPr lang="en-US" sz="5600" dirty="0" err="1">
                <a:latin typeface="Arial" panose="020B0604020202020204" pitchFamily="34" charset="0"/>
                <a:cs typeface="Arial" panose="020B0604020202020204" pitchFamily="34" charset="0"/>
              </a:rPr>
              <a:t>Suffa</a:t>
            </a:r>
            <a:r>
              <a:rPr lang="en-US" sz="5600" dirty="0">
                <a:latin typeface="Arial" panose="020B0604020202020204" pitchFamily="34" charset="0"/>
                <a:cs typeface="Arial" panose="020B0604020202020204" pitchFamily="34" charset="0"/>
              </a:rPr>
              <a:t>). Bilal, </a:t>
            </a:r>
            <a:r>
              <a:rPr lang="en-US" sz="5600" dirty="0" err="1">
                <a:latin typeface="Arial" panose="020B0604020202020204" pitchFamily="34" charset="0"/>
                <a:cs typeface="Arial" panose="020B0604020202020204" pitchFamily="34" charset="0"/>
              </a:rPr>
              <a:t>Ammar</a:t>
            </a:r>
            <a:r>
              <a:rPr lang="en-US" sz="5600" dirty="0">
                <a:latin typeface="Arial" panose="020B0604020202020204" pitchFamily="34" charset="0"/>
                <a:cs typeface="Arial" panose="020B0604020202020204" pitchFamily="34" charset="0"/>
              </a:rPr>
              <a:t>, </a:t>
            </a:r>
            <a:r>
              <a:rPr lang="en-US" sz="5600" dirty="0" err="1">
                <a:latin typeface="Arial" panose="020B0604020202020204" pitchFamily="34" charset="0"/>
                <a:cs typeface="Arial" panose="020B0604020202020204" pitchFamily="34" charset="0"/>
              </a:rPr>
              <a:t>Khabbab</a:t>
            </a:r>
            <a:r>
              <a:rPr lang="en-US" sz="5600" dirty="0">
                <a:latin typeface="Arial" panose="020B0604020202020204" pitchFamily="34" charset="0"/>
                <a:cs typeface="Arial" panose="020B0604020202020204" pitchFamily="34" charset="0"/>
              </a:rPr>
              <a:t>, Abdullah bin Masood, Abu Hurairah R.A. are all graduates of </a:t>
            </a:r>
            <a:r>
              <a:rPr lang="en-US" sz="5600" dirty="0" err="1">
                <a:latin typeface="Arial" panose="020B0604020202020204" pitchFamily="34" charset="0"/>
                <a:cs typeface="Arial" panose="020B0604020202020204" pitchFamily="34" charset="0"/>
              </a:rPr>
              <a:t>Suffa</a:t>
            </a:r>
            <a:endParaRPr lang="en-US" sz="5600"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900"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 </a:t>
            </a:r>
          </a:p>
        </p:txBody>
      </p:sp>
      <p:sp>
        <p:nvSpPr>
          <p:cNvPr id="4" name="Title 1"/>
          <p:cNvSpPr>
            <a:spLocks noGrp="1"/>
          </p:cNvSpPr>
          <p:nvPr>
            <p:ph type="title"/>
          </p:nvPr>
        </p:nvSpPr>
        <p:spPr>
          <a:xfrm>
            <a:off x="2580046" y="211985"/>
            <a:ext cx="8911687" cy="741051"/>
          </a:xfrm>
        </p:spPr>
        <p:txBody>
          <a:bodyPr/>
          <a:lstStyle/>
          <a:p>
            <a:pPr algn="ctr"/>
            <a:r>
              <a:rPr lang="en-US" dirty="0" smtClean="0">
                <a:latin typeface="Arial" panose="020B0604020202020204" pitchFamily="34" charset="0"/>
                <a:cs typeface="Arial" panose="020B0604020202020204" pitchFamily="34" charset="0"/>
              </a:rPr>
              <a:t>Role Model for an Educator</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369744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9561" y="631065"/>
            <a:ext cx="9362940" cy="5924281"/>
          </a:xfrm>
        </p:spPr>
        <p:txBody>
          <a:bodyPr>
            <a:normAutofit/>
          </a:bodyPr>
          <a:lstStyle/>
          <a:p>
            <a:pPr marL="0" indent="0" algn="ctr">
              <a:buNone/>
            </a:pPr>
            <a:r>
              <a:rPr lang="en-US" sz="2000" b="1" dirty="0" smtClean="0">
                <a:latin typeface="Arial" panose="020B0604020202020204" pitchFamily="34" charset="0"/>
                <a:cs typeface="Arial" panose="020B0604020202020204" pitchFamily="34" charset="0"/>
              </a:rPr>
              <a:t>Prophet SAW as an Educationist</a:t>
            </a:r>
          </a:p>
          <a:p>
            <a:pPr marL="0" indent="0" algn="ctr">
              <a:buNone/>
            </a:pPr>
            <a:endParaRPr lang="en-US" sz="2000" b="1" dirty="0" smtClean="0">
              <a:latin typeface="Arial" panose="020B0604020202020204" pitchFamily="34" charset="0"/>
              <a:cs typeface="Arial" panose="020B0604020202020204" pitchFamily="34" charset="0"/>
            </a:endParaRPr>
          </a:p>
          <a:p>
            <a:pPr>
              <a:buAutoNum type="arabicPeriod"/>
            </a:pPr>
            <a:r>
              <a:rPr lang="en-US" b="1" dirty="0" smtClean="0">
                <a:latin typeface="Arial" panose="020B0604020202020204" pitchFamily="34" charset="0"/>
                <a:cs typeface="Arial" panose="020B0604020202020204" pitchFamily="34" charset="0"/>
              </a:rPr>
              <a:t>Education without Gender Discrimination</a:t>
            </a:r>
          </a:p>
          <a:p>
            <a:pPr marL="0" indent="0">
              <a:buNone/>
            </a:pPr>
            <a:r>
              <a:rPr lang="en-US" dirty="0" smtClean="0">
                <a:latin typeface="Arial" panose="020B0604020202020204" pitchFamily="34" charset="0"/>
                <a:cs typeface="Arial" panose="020B0604020202020204" pitchFamily="34" charset="0"/>
              </a:rPr>
              <a:t>“</a:t>
            </a:r>
            <a:r>
              <a:rPr lang="en-US" i="1" dirty="0" smtClean="0">
                <a:latin typeface="Arial" panose="020B0604020202020204" pitchFamily="34" charset="0"/>
                <a:cs typeface="Arial" panose="020B0604020202020204" pitchFamily="34" charset="0"/>
              </a:rPr>
              <a:t>Seeking knowledge is obligatory on every Muslim male and female.</a:t>
            </a:r>
            <a:r>
              <a:rPr lang="en-US" dirty="0" smtClean="0">
                <a:latin typeface="Arial" panose="020B0604020202020204" pitchFamily="34" charset="0"/>
                <a:cs typeface="Arial" panose="020B0604020202020204" pitchFamily="34" charset="0"/>
              </a:rPr>
              <a:t>” (Muslim)</a:t>
            </a:r>
          </a:p>
          <a:p>
            <a:pPr>
              <a:buFontTx/>
              <a:buChar char="-"/>
            </a:pPr>
            <a:r>
              <a:rPr lang="en-US" dirty="0" smtClean="0">
                <a:latin typeface="Arial" panose="020B0604020202020204" pitchFamily="34" charset="0"/>
                <a:cs typeface="Arial" panose="020B0604020202020204" pitchFamily="34" charset="0"/>
              </a:rPr>
              <a:t>Primary reason to marry Aisha R.A. was to expand knowledge to women</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2. Promoted Writing as Part of Learning</a:t>
            </a:r>
          </a:p>
          <a:p>
            <a:pPr marL="0" indent="0">
              <a:buNone/>
            </a:pPr>
            <a:r>
              <a:rPr lang="en-US" dirty="0" smtClean="0">
                <a:latin typeface="Arial" panose="020B0604020202020204" pitchFamily="34" charset="0"/>
                <a:cs typeface="Arial" panose="020B0604020202020204" pitchFamily="34" charset="0"/>
              </a:rPr>
              <a:t>“</a:t>
            </a:r>
            <a:r>
              <a:rPr lang="en-US" i="1" dirty="0" smtClean="0">
                <a:latin typeface="Arial" panose="020B0604020202020204" pitchFamily="34" charset="0"/>
                <a:cs typeface="Arial" panose="020B0604020202020204" pitchFamily="34" charset="0"/>
              </a:rPr>
              <a:t>Preserve knowledge with the help of your hand.” </a:t>
            </a:r>
            <a:r>
              <a:rPr lang="en-US" dirty="0" smtClean="0">
                <a:latin typeface="Arial" panose="020B0604020202020204" pitchFamily="34" charset="0"/>
                <a:cs typeface="Arial" panose="020B0604020202020204" pitchFamily="34" charset="0"/>
              </a:rPr>
              <a:t>(Tirmizi)</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3. Encouraged Contemporary Education As Well</a:t>
            </a:r>
          </a:p>
          <a:p>
            <a:pPr>
              <a:buFontTx/>
              <a:buChar char="-"/>
            </a:pPr>
            <a:r>
              <a:rPr lang="en-US" dirty="0" smtClean="0">
                <a:latin typeface="Arial" panose="020B0604020202020204" pitchFamily="34" charset="0"/>
                <a:cs typeface="Arial" panose="020B0604020202020204" pitchFamily="34" charset="0"/>
              </a:rPr>
              <a:t>Umar R.A. was expert in the knowledge of stars (navigation)</a:t>
            </a:r>
          </a:p>
          <a:p>
            <a:pPr>
              <a:buFontTx/>
              <a:buChar char="-"/>
            </a:pPr>
            <a:r>
              <a:rPr lang="en-US" dirty="0" smtClean="0">
                <a:latin typeface="Arial" panose="020B0604020202020204" pitchFamily="34" charset="0"/>
                <a:cs typeface="Arial" panose="020B0604020202020204" pitchFamily="34" charset="0"/>
              </a:rPr>
              <a:t>Abubakar R.A. was expert in family trees</a:t>
            </a:r>
          </a:p>
          <a:p>
            <a:pPr>
              <a:buFontTx/>
              <a:buChar char="-"/>
            </a:pPr>
            <a:r>
              <a:rPr lang="en-US" dirty="0" smtClean="0">
                <a:latin typeface="Arial" panose="020B0604020202020204" pitchFamily="34" charset="0"/>
                <a:cs typeface="Arial" panose="020B0604020202020204" pitchFamily="34" charset="0"/>
              </a:rPr>
              <a:t>Zaid bin Thabit and Abdullah bin Zubair were expert in languages</a:t>
            </a:r>
          </a:p>
          <a:p>
            <a:pPr>
              <a:buFontTx/>
              <a:buChar char="-"/>
            </a:pPr>
            <a:r>
              <a:rPr lang="en-US" dirty="0" smtClean="0">
                <a:latin typeface="Arial" panose="020B0604020202020204" pitchFamily="34" charset="0"/>
                <a:cs typeface="Arial" panose="020B0604020202020204" pitchFamily="34" charset="0"/>
              </a:rPr>
              <a:t>The Prophet SAW himself asked Zaid to learn Hebrew language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066994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9561" y="631065"/>
            <a:ext cx="9362940" cy="5924281"/>
          </a:xfrm>
        </p:spPr>
        <p:txBody>
          <a:bodyPr>
            <a:normAutofit lnSpcReduction="10000"/>
          </a:bodyPr>
          <a:lstStyle/>
          <a:p>
            <a:pPr marL="0" indent="0">
              <a:buNone/>
            </a:pPr>
            <a:r>
              <a:rPr lang="en-US" b="1" dirty="0" smtClean="0">
                <a:latin typeface="Arial" panose="020B0604020202020204" pitchFamily="34" charset="0"/>
                <a:cs typeface="Arial" panose="020B0604020202020204" pitchFamily="34" charset="0"/>
              </a:rPr>
              <a:t>4. Encouraged Physical Knowledge</a:t>
            </a:r>
          </a:p>
          <a:p>
            <a:pPr>
              <a:buFontTx/>
              <a:buChar char="-"/>
            </a:pPr>
            <a:r>
              <a:rPr lang="en-US" dirty="0" smtClean="0">
                <a:latin typeface="Arial" panose="020B0604020202020204" pitchFamily="34" charset="0"/>
                <a:cs typeface="Arial" panose="020B0604020202020204" pitchFamily="34" charset="0"/>
              </a:rPr>
              <a:t>Swimming, archery, horse riding</a:t>
            </a:r>
          </a:p>
          <a:p>
            <a:pPr>
              <a:buFontTx/>
              <a:buChar char="-"/>
            </a:pPr>
            <a:r>
              <a:rPr lang="en-US" dirty="0" smtClean="0">
                <a:latin typeface="Arial" panose="020B0604020202020204" pitchFamily="34" charset="0"/>
                <a:cs typeface="Arial" panose="020B0604020202020204" pitchFamily="34" charset="0"/>
              </a:rPr>
              <a:t>Kids used to wrestle in front of him</a:t>
            </a:r>
          </a:p>
          <a:p>
            <a:pPr marL="0" indent="0">
              <a:buNone/>
            </a:pPr>
            <a:r>
              <a:rPr lang="en-US" dirty="0" smtClean="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The stronger believer is better and more beloved to Allah than the weak believer, although both are good</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(Ibn Maajah)</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5. Taught Manners &amp; Etiquettes</a:t>
            </a:r>
          </a:p>
          <a:p>
            <a:pPr marL="0" indent="0">
              <a:buNone/>
            </a:pPr>
            <a:r>
              <a:rPr lang="en-US" dirty="0" smtClean="0">
                <a:latin typeface="Arial" panose="020B0604020202020204" pitchFamily="34" charset="0"/>
                <a:cs typeface="Arial" panose="020B0604020202020204" pitchFamily="34" charset="0"/>
              </a:rPr>
              <a:t>“</a:t>
            </a:r>
            <a:r>
              <a:rPr lang="en-GB" i="1" dirty="0" smtClean="0">
                <a:latin typeface="Arial" panose="020B0604020202020204" pitchFamily="34" charset="0"/>
                <a:cs typeface="Arial" panose="020B0604020202020204" pitchFamily="34" charset="0"/>
              </a:rPr>
              <a:t>Umar </a:t>
            </a:r>
            <a:r>
              <a:rPr lang="en-GB" i="1" dirty="0">
                <a:latin typeface="Arial" panose="020B0604020202020204" pitchFamily="34" charset="0"/>
                <a:cs typeface="Arial" panose="020B0604020202020204" pitchFamily="34" charset="0"/>
              </a:rPr>
              <a:t>bin Abi </a:t>
            </a:r>
            <a:r>
              <a:rPr lang="en-GB" i="1" dirty="0" err="1" smtClean="0">
                <a:latin typeface="Arial" panose="020B0604020202020204" pitchFamily="34" charset="0"/>
                <a:cs typeface="Arial" panose="020B0604020202020204" pitchFamily="34" charset="0"/>
              </a:rPr>
              <a:t>Salama</a:t>
            </a:r>
            <a:r>
              <a:rPr lang="en-GB" i="1" dirty="0" smtClean="0">
                <a:latin typeface="Arial" panose="020B0604020202020204" pitchFamily="34" charset="0"/>
                <a:cs typeface="Arial" panose="020B0604020202020204" pitchFamily="34" charset="0"/>
              </a:rPr>
              <a:t> says</a:t>
            </a:r>
            <a:r>
              <a:rPr lang="en-GB" b="1" i="1" dirty="0" smtClean="0">
                <a:latin typeface="Arial" panose="020B0604020202020204" pitchFamily="34" charset="0"/>
                <a:cs typeface="Arial" panose="020B0604020202020204" pitchFamily="34" charset="0"/>
              </a:rPr>
              <a:t>: </a:t>
            </a:r>
            <a:r>
              <a:rPr lang="en-GB" i="1" dirty="0" smtClean="0">
                <a:latin typeface="Arial" panose="020B0604020202020204" pitchFamily="34" charset="0"/>
                <a:cs typeface="Arial" panose="020B0604020202020204" pitchFamily="34" charset="0"/>
              </a:rPr>
              <a:t>I </a:t>
            </a:r>
            <a:r>
              <a:rPr lang="en-GB" i="1" dirty="0">
                <a:latin typeface="Arial" panose="020B0604020202020204" pitchFamily="34" charset="0"/>
                <a:cs typeface="Arial" panose="020B0604020202020204" pitchFamily="34" charset="0"/>
              </a:rPr>
              <a:t>was a boy under the care of Allah's </a:t>
            </a:r>
            <a:r>
              <a:rPr lang="en-GB" i="1" dirty="0" smtClean="0">
                <a:latin typeface="Arial" panose="020B0604020202020204" pitchFamily="34" charset="0"/>
                <a:cs typeface="Arial" panose="020B0604020202020204" pitchFamily="34" charset="0"/>
              </a:rPr>
              <a:t>Messenger</a:t>
            </a:r>
            <a:r>
              <a:rPr lang="ar-SA" i="1" dirty="0" smtClean="0">
                <a:latin typeface="Arial" panose="020B0604020202020204" pitchFamily="34" charset="0"/>
                <a:cs typeface="Arial" panose="020B0604020202020204" pitchFamily="34" charset="0"/>
              </a:rPr>
              <a:t> </a:t>
            </a:r>
            <a:r>
              <a:rPr lang="en-GB" i="1" dirty="0">
                <a:latin typeface="Arial" panose="020B0604020202020204" pitchFamily="34" charset="0"/>
                <a:cs typeface="Arial" panose="020B0604020202020204" pitchFamily="34" charset="0"/>
              </a:rPr>
              <a:t>and my hand used to go around the dish while I was eating. So Allah's Messenger </a:t>
            </a:r>
            <a:r>
              <a:rPr lang="en-GB" i="1" dirty="0" smtClean="0">
                <a:latin typeface="Arial" panose="020B0604020202020204" pitchFamily="34" charset="0"/>
                <a:cs typeface="Arial" panose="020B0604020202020204" pitchFamily="34" charset="0"/>
              </a:rPr>
              <a:t>said </a:t>
            </a:r>
            <a:r>
              <a:rPr lang="en-GB" i="1" dirty="0">
                <a:latin typeface="Arial" panose="020B0604020202020204" pitchFamily="34" charset="0"/>
                <a:cs typeface="Arial" panose="020B0604020202020204" pitchFamily="34" charset="0"/>
              </a:rPr>
              <a:t>to me, 'O boy! Mention the Name of Allah and eat with your right hand, and eat of the dish what is nearer to </a:t>
            </a:r>
            <a:r>
              <a:rPr lang="en-GB" i="1" dirty="0" smtClean="0">
                <a:latin typeface="Arial" panose="020B0604020202020204" pitchFamily="34" charset="0"/>
                <a:cs typeface="Arial" panose="020B0604020202020204" pitchFamily="34" charset="0"/>
              </a:rPr>
              <a:t>you</a:t>
            </a:r>
            <a:r>
              <a:rPr lang="en-GB" i="1" dirty="0" smtClean="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(Bukhari)</a:t>
            </a:r>
            <a:endParaRPr lang="en-GB"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6. Ordered Expansion of Knowledge</a:t>
            </a:r>
          </a:p>
          <a:p>
            <a:pPr marL="0" indent="0">
              <a:buNone/>
            </a:pPr>
            <a:r>
              <a:rPr lang="en-US" b="1"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May Allah freshen the affairs of a person who hears something from us and communicates it to others exactly as he has heard it (i.e., both the meaning and the words), for it may be that the recipient of knowledge understands it better than the one who has heard it</a:t>
            </a:r>
            <a:r>
              <a:rPr lang="en-US" dirty="0" smtClean="0">
                <a:latin typeface="Arial" panose="020B0604020202020204" pitchFamily="34" charset="0"/>
                <a:cs typeface="Arial" panose="020B0604020202020204" pitchFamily="34" charset="0"/>
              </a:rPr>
              <a:t>.” (Tirmizi)</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Pass on information from me, even if it is only a verse of the </a:t>
            </a:r>
            <a:r>
              <a:rPr lang="en-US" i="1" dirty="0" smtClean="0">
                <a:latin typeface="Arial" panose="020B0604020202020204" pitchFamily="34" charset="0"/>
                <a:cs typeface="Arial" panose="020B0604020202020204" pitchFamily="34" charset="0"/>
              </a:rPr>
              <a:t>Qur’an.” </a:t>
            </a:r>
            <a:r>
              <a:rPr lang="en-US" dirty="0" smtClean="0">
                <a:latin typeface="Arial" panose="020B0604020202020204" pitchFamily="34" charset="0"/>
                <a:cs typeface="Arial" panose="020B0604020202020204" pitchFamily="34" charset="0"/>
              </a:rPr>
              <a:t>(</a:t>
            </a:r>
            <a:r>
              <a:rPr lang="en-US" dirty="0" err="1" smtClean="0">
                <a:latin typeface="Arial" panose="020B0604020202020204" pitchFamily="34" charset="0"/>
                <a:cs typeface="Arial" panose="020B0604020202020204" pitchFamily="34" charset="0"/>
              </a:rPr>
              <a:t>Mishkat</a:t>
            </a:r>
            <a:r>
              <a:rPr lang="en-US" dirty="0" smtClean="0">
                <a:latin typeface="Arial" panose="020B0604020202020204" pitchFamily="34" charset="0"/>
                <a:cs typeface="Arial" panose="020B0604020202020204" pitchFamily="34" charset="0"/>
              </a:rPr>
              <a:t>)</a:t>
            </a:r>
            <a:endParaRPr lang="en-US" i="1" dirty="0" smtClean="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278807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7479</TotalTime>
  <Words>2763</Words>
  <Application>Microsoft Office PowerPoint</Application>
  <PresentationFormat>Widescreen</PresentationFormat>
  <Paragraphs>248</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Century Gothic</vt:lpstr>
      <vt:lpstr>Wingdings</vt:lpstr>
      <vt:lpstr>Wingdings 3</vt:lpstr>
      <vt:lpstr>Wisp</vt:lpstr>
      <vt:lpstr>Section 2 Seerah of the Prophet (SAW)</vt:lpstr>
      <vt:lpstr>Past Paper Questions</vt:lpstr>
      <vt:lpstr>INTRODUCTION (can be applied for each aspect)</vt:lpstr>
      <vt:lpstr>Role Model for an Individual</vt:lpstr>
      <vt:lpstr>PowerPoint Presentation</vt:lpstr>
      <vt:lpstr>PowerPoint Presentation</vt:lpstr>
      <vt:lpstr>Role Model for an Educator</vt:lpstr>
      <vt:lpstr>PowerPoint Presentation</vt:lpstr>
      <vt:lpstr>PowerPoint Presentation</vt:lpstr>
      <vt:lpstr>Role Model for a Military Strategist</vt:lpstr>
      <vt:lpstr>PowerPoint Presentation</vt:lpstr>
      <vt:lpstr>Role Model for a Military Strategist</vt:lpstr>
      <vt:lpstr>PowerPoint Presentation</vt:lpstr>
      <vt:lpstr>PowerPoint Presentation</vt:lpstr>
      <vt:lpstr>Role Model for a Diplomat</vt:lpstr>
      <vt:lpstr>PowerPoint Presentation</vt:lpstr>
      <vt:lpstr>PowerPoint Presentation</vt:lpstr>
      <vt:lpstr>PowerPoint Presentation</vt:lpstr>
      <vt:lpstr>Role Model for a Peace Maker</vt:lpstr>
      <vt:lpstr>Conclusion (can be applied for each aspect)</vt:lpstr>
      <vt:lpstr>PowerPoint Presentation</vt:lpstr>
      <vt:lpstr>Recommended Readings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Seerah of the Prophet (SAW)</dc:title>
  <dc:creator>Abubakr</dc:creator>
  <cp:lastModifiedBy>Abubakr</cp:lastModifiedBy>
  <cp:revision>37</cp:revision>
  <dcterms:created xsi:type="dcterms:W3CDTF">2021-02-18T01:50:48Z</dcterms:created>
  <dcterms:modified xsi:type="dcterms:W3CDTF">2021-07-01T06:22:31Z</dcterms:modified>
</cp:coreProperties>
</file>