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5" r:id="rId3"/>
    <p:sldId id="302" r:id="rId4"/>
    <p:sldId id="296" r:id="rId5"/>
    <p:sldId id="297" r:id="rId6"/>
    <p:sldId id="298" r:id="rId7"/>
    <p:sldId id="299" r:id="rId8"/>
    <p:sldId id="300" r:id="rId9"/>
    <p:sldId id="257" r:id="rId10"/>
    <p:sldId id="258" r:id="rId11"/>
    <p:sldId id="259" r:id="rId12"/>
    <p:sldId id="260" r:id="rId13"/>
    <p:sldId id="261" r:id="rId14"/>
    <p:sldId id="262" r:id="rId15"/>
    <p:sldId id="269" r:id="rId16"/>
    <p:sldId id="263" r:id="rId17"/>
    <p:sldId id="264" r:id="rId18"/>
    <p:sldId id="265" r:id="rId19"/>
    <p:sldId id="266" r:id="rId20"/>
    <p:sldId id="267" r:id="rId21"/>
    <p:sldId id="268" r:id="rId22"/>
    <p:sldId id="270" r:id="rId23"/>
    <p:sldId id="301" r:id="rId24"/>
    <p:sldId id="271" r:id="rId25"/>
    <p:sldId id="272" r:id="rId26"/>
    <p:sldId id="27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8/30/2021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GENDER STUDIES </a:t>
            </a:r>
            <a:br>
              <a:rPr lang="en-US" dirty="0" smtClean="0"/>
            </a:br>
            <a:endParaRPr lang="en-US" dirty="0"/>
          </a:p>
        </p:txBody>
      </p:sp>
      <p:sp>
        <p:nvSpPr>
          <p:cNvPr id="3" name="Subtitle 2"/>
          <p:cNvSpPr>
            <a:spLocks noGrp="1"/>
          </p:cNvSpPr>
          <p:nvPr>
            <p:ph type="subTitle" idx="1"/>
          </p:nvPr>
        </p:nvSpPr>
        <p:spPr/>
        <p:txBody>
          <a:bodyPr>
            <a:normAutofit fontScale="62500" lnSpcReduction="20000"/>
          </a:bodyPr>
          <a:lstStyle/>
          <a:p>
            <a:r>
              <a:rPr lang="en-US" sz="3200" dirty="0" smtClean="0"/>
              <a:t>LECTURE # </a:t>
            </a:r>
            <a:r>
              <a:rPr lang="en-US" sz="3200" dirty="0" smtClean="0"/>
              <a:t>1</a:t>
            </a:r>
          </a:p>
          <a:p>
            <a:endParaRPr lang="en-US" sz="3200" dirty="0" smtClean="0"/>
          </a:p>
          <a:p>
            <a:r>
              <a:rPr lang="en-US" sz="3200" dirty="0" smtClean="0"/>
              <a:t>By </a:t>
            </a:r>
            <a:r>
              <a:rPr lang="en-US" sz="3200" dirty="0" err="1" smtClean="0"/>
              <a:t>Saher</a:t>
            </a:r>
            <a:r>
              <a:rPr lang="en-US" sz="3200" dirty="0" smtClean="0"/>
              <a:t> </a:t>
            </a:r>
            <a:r>
              <a:rPr lang="en-US" sz="3200" dirty="0" err="1" smtClean="0"/>
              <a:t>Saleem</a:t>
            </a:r>
            <a:endParaRPr lang="en-US" sz="3200" dirty="0"/>
          </a:p>
        </p:txBody>
      </p:sp>
    </p:spTree>
    <p:extLst>
      <p:ext uri="{BB962C8B-B14F-4D97-AF65-F5344CB8AC3E}">
        <p14:creationId xmlns:p14="http://schemas.microsoft.com/office/powerpoint/2010/main" val="23780495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STEREOTYPING </a:t>
            </a:r>
            <a:endParaRPr lang="en-US" dirty="0"/>
          </a:p>
        </p:txBody>
      </p:sp>
      <p:sp>
        <p:nvSpPr>
          <p:cNvPr id="3" name="Content Placeholder 2"/>
          <p:cNvSpPr>
            <a:spLocks noGrp="1"/>
          </p:cNvSpPr>
          <p:nvPr>
            <p:ph idx="1"/>
          </p:nvPr>
        </p:nvSpPr>
        <p:spPr>
          <a:xfrm>
            <a:off x="1184856" y="1468191"/>
            <a:ext cx="10319756" cy="4765183"/>
          </a:xfrm>
        </p:spPr>
        <p:txBody>
          <a:bodyPr>
            <a:normAutofit fontScale="92500" lnSpcReduction="20000"/>
          </a:bodyPr>
          <a:lstStyle/>
          <a:p>
            <a:r>
              <a:rPr lang="en-US" dirty="0" smtClean="0"/>
              <a:t>Belief about the personal attributes of male and female.</a:t>
            </a:r>
          </a:p>
          <a:p>
            <a:r>
              <a:rPr lang="en-US" dirty="0" smtClean="0"/>
              <a:t>What are personal attributes?</a:t>
            </a:r>
          </a:p>
          <a:p>
            <a:pPr marL="0" indent="0">
              <a:buNone/>
            </a:pPr>
            <a:r>
              <a:rPr lang="en-US" dirty="0"/>
              <a:t> </a:t>
            </a:r>
            <a:r>
              <a:rPr lang="en-US" dirty="0" smtClean="0"/>
              <a:t>     Traits that make up your personality, which define who you are as a person.</a:t>
            </a:r>
          </a:p>
          <a:p>
            <a:pPr marL="0" indent="0">
              <a:buNone/>
            </a:pPr>
            <a:r>
              <a:rPr lang="en-US" b="1" dirty="0"/>
              <a:t> </a:t>
            </a:r>
            <a:r>
              <a:rPr lang="en-US" b="1" dirty="0" smtClean="0"/>
              <a:t>     For example:</a:t>
            </a:r>
          </a:p>
          <a:p>
            <a:pPr marL="0" indent="0">
              <a:buNone/>
            </a:pPr>
            <a:r>
              <a:rPr lang="en-US" b="1" dirty="0" smtClean="0"/>
              <a:t>Outgoing, extrovert , introvert etc.</a:t>
            </a:r>
          </a:p>
          <a:p>
            <a:pPr marL="0" indent="0">
              <a:buNone/>
            </a:pPr>
            <a:endParaRPr lang="en-US" b="1" dirty="0"/>
          </a:p>
          <a:p>
            <a:pPr marL="0" indent="0">
              <a:buNone/>
            </a:pPr>
            <a:r>
              <a:rPr lang="en-US" b="1" dirty="0" smtClean="0"/>
              <a:t>FEMALE STEREOTYPING:</a:t>
            </a:r>
          </a:p>
          <a:p>
            <a:pPr marL="0" indent="0">
              <a:buNone/>
            </a:pPr>
            <a:r>
              <a:rPr lang="en-US" b="1" dirty="0"/>
              <a:t> </a:t>
            </a:r>
            <a:r>
              <a:rPr lang="en-US" b="1" dirty="0" smtClean="0"/>
              <a:t>    </a:t>
            </a:r>
            <a:r>
              <a:rPr lang="en-US" dirty="0" smtClean="0"/>
              <a:t>The stereotyping begin since a baby</a:t>
            </a:r>
          </a:p>
          <a:p>
            <a:pPr marL="0" indent="0">
              <a:buNone/>
            </a:pPr>
            <a:r>
              <a:rPr lang="en-US" b="1" dirty="0"/>
              <a:t> </a:t>
            </a:r>
            <a:r>
              <a:rPr lang="en-US" b="1" dirty="0" smtClean="0"/>
              <a:t>    Wrap in a pink cloth, toys like Barbie dolls</a:t>
            </a:r>
          </a:p>
          <a:p>
            <a:pPr marL="0" indent="0">
              <a:buNone/>
            </a:pPr>
            <a:endParaRPr lang="en-US" b="1" dirty="0"/>
          </a:p>
          <a:p>
            <a:pPr marL="0" indent="0">
              <a:buNone/>
            </a:pPr>
            <a:r>
              <a:rPr lang="en-US" b="1" dirty="0" smtClean="0"/>
              <a:t>Some Examples of Female Stereotyping are:</a:t>
            </a:r>
          </a:p>
          <a:p>
            <a:pPr marL="0" indent="0">
              <a:buNone/>
            </a:pPr>
            <a:r>
              <a:rPr lang="en-US" b="1" dirty="0" smtClean="0"/>
              <a:t>      Women are not as strong as men</a:t>
            </a:r>
          </a:p>
          <a:p>
            <a:pPr marL="0" indent="0">
              <a:buNone/>
            </a:pPr>
            <a:r>
              <a:rPr lang="en-US" b="1" dirty="0"/>
              <a:t> </a:t>
            </a:r>
            <a:r>
              <a:rPr lang="en-US" b="1" dirty="0" smtClean="0"/>
              <a:t>     Women as nurse, secretaries and Teachers </a:t>
            </a:r>
          </a:p>
          <a:p>
            <a:pPr marL="0" indent="0">
              <a:buNone/>
            </a:pPr>
            <a:r>
              <a:rPr lang="en-US" b="1" dirty="0"/>
              <a:t> </a:t>
            </a:r>
            <a:r>
              <a:rPr lang="en-US" b="1" dirty="0" smtClean="0"/>
              <a:t>     Women are more kind, submissive and shy</a:t>
            </a:r>
          </a:p>
          <a:p>
            <a:pPr marL="0" indent="0">
              <a:buNone/>
            </a:pPr>
            <a:endParaRPr lang="en-US" b="1" dirty="0"/>
          </a:p>
        </p:txBody>
      </p:sp>
    </p:spTree>
    <p:extLst>
      <p:ext uri="{BB962C8B-B14F-4D97-AF65-F5344CB8AC3E}">
        <p14:creationId xmlns:p14="http://schemas.microsoft.com/office/powerpoint/2010/main" val="503999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MALE STEREOTYPING </a:t>
            </a:r>
            <a:endParaRPr lang="en-US" dirty="0"/>
          </a:p>
        </p:txBody>
      </p:sp>
      <p:sp>
        <p:nvSpPr>
          <p:cNvPr id="3" name="Content Placeholder 2"/>
          <p:cNvSpPr>
            <a:spLocks noGrp="1"/>
          </p:cNvSpPr>
          <p:nvPr>
            <p:ph idx="1"/>
          </p:nvPr>
        </p:nvSpPr>
        <p:spPr/>
        <p:txBody>
          <a:bodyPr/>
          <a:lstStyle/>
          <a:p>
            <a:r>
              <a:rPr lang="en-US" dirty="0" smtClean="0"/>
              <a:t>Outfits usually are in blue colors </a:t>
            </a:r>
          </a:p>
          <a:p>
            <a:r>
              <a:rPr lang="en-US" dirty="0" smtClean="0"/>
              <a:t>Toys like cars, robots, tractors etc.</a:t>
            </a:r>
          </a:p>
          <a:p>
            <a:endParaRPr lang="en-US" dirty="0"/>
          </a:p>
          <a:p>
            <a:r>
              <a:rPr lang="en-US" dirty="0" smtClean="0"/>
              <a:t>Some Examples of Male stereotyping are:</a:t>
            </a:r>
          </a:p>
          <a:p>
            <a:r>
              <a:rPr lang="en-US" dirty="0" smtClean="0"/>
              <a:t>Men cannot do house chores and they are not responsible for taking care the Children</a:t>
            </a:r>
          </a:p>
          <a:p>
            <a:r>
              <a:rPr lang="en-US" dirty="0" smtClean="0"/>
              <a:t>Men cannot cry and they are tough </a:t>
            </a:r>
          </a:p>
          <a:p>
            <a:endParaRPr lang="en-US" dirty="0"/>
          </a:p>
        </p:txBody>
      </p:sp>
    </p:spTree>
    <p:extLst>
      <p:ext uri="{BB962C8B-B14F-4D97-AF65-F5344CB8AC3E}">
        <p14:creationId xmlns:p14="http://schemas.microsoft.com/office/powerpoint/2010/main" val="28647239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Gender Stereotypes</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3346" y="1264555"/>
            <a:ext cx="8197753" cy="5081648"/>
          </a:xfrm>
        </p:spPr>
      </p:pic>
    </p:spTree>
    <p:extLst>
      <p:ext uri="{BB962C8B-B14F-4D97-AF65-F5344CB8AC3E}">
        <p14:creationId xmlns:p14="http://schemas.microsoft.com/office/powerpoint/2010/main" val="35418275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STUDIES</a:t>
            </a:r>
            <a:endParaRPr lang="en-US" dirty="0"/>
          </a:p>
        </p:txBody>
      </p:sp>
      <p:sp>
        <p:nvSpPr>
          <p:cNvPr id="3" name="Content Placeholder 2"/>
          <p:cNvSpPr>
            <a:spLocks noGrp="1"/>
          </p:cNvSpPr>
          <p:nvPr>
            <p:ph idx="1"/>
          </p:nvPr>
        </p:nvSpPr>
        <p:spPr/>
        <p:txBody>
          <a:bodyPr/>
          <a:lstStyle/>
          <a:p>
            <a:r>
              <a:rPr lang="en-US" dirty="0" smtClean="0"/>
              <a:t>DEFINATION: </a:t>
            </a:r>
          </a:p>
          <a:p>
            <a:r>
              <a:rPr lang="en-US" dirty="0" smtClean="0"/>
              <a:t>It is an interdisciplinary field that deals with gender issues at three levels:</a:t>
            </a:r>
          </a:p>
          <a:p>
            <a:r>
              <a:rPr lang="en-US" i="1" dirty="0" smtClean="0">
                <a:solidFill>
                  <a:srgbClr val="C00000"/>
                </a:solidFill>
              </a:rPr>
              <a:t>Economic</a:t>
            </a:r>
          </a:p>
          <a:p>
            <a:r>
              <a:rPr lang="en-US" i="1" dirty="0" smtClean="0">
                <a:solidFill>
                  <a:srgbClr val="C00000"/>
                </a:solidFill>
              </a:rPr>
              <a:t>Political </a:t>
            </a:r>
          </a:p>
          <a:p>
            <a:r>
              <a:rPr lang="en-US" i="1" dirty="0" smtClean="0">
                <a:solidFill>
                  <a:srgbClr val="C00000"/>
                </a:solidFill>
              </a:rPr>
              <a:t>Social</a:t>
            </a:r>
          </a:p>
          <a:p>
            <a:r>
              <a:rPr lang="en-US" dirty="0" smtClean="0">
                <a:solidFill>
                  <a:schemeClr val="tx1"/>
                </a:solidFill>
              </a:rPr>
              <a:t>It looks into the actual differences  that is physical or biological between men and women while also critical about how these differences have impacts on socio-cultural pattern.</a:t>
            </a:r>
          </a:p>
          <a:p>
            <a:r>
              <a:rPr lang="en-US" dirty="0" smtClean="0">
                <a:solidFill>
                  <a:schemeClr val="tx1"/>
                </a:solidFill>
              </a:rPr>
              <a:t>Moreover, it is a field that addresses how gender shapes our identities and interaction </a:t>
            </a:r>
            <a:endParaRPr lang="en-US" dirty="0">
              <a:solidFill>
                <a:schemeClr val="tx1"/>
              </a:solidFill>
            </a:endParaRPr>
          </a:p>
        </p:txBody>
      </p:sp>
    </p:spTree>
    <p:extLst>
      <p:ext uri="{BB962C8B-B14F-4D97-AF65-F5344CB8AC3E}">
        <p14:creationId xmlns:p14="http://schemas.microsoft.com/office/powerpoint/2010/main" val="10648640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 and Background </a:t>
            </a:r>
            <a:endParaRPr lang="en-US" dirty="0"/>
          </a:p>
        </p:txBody>
      </p:sp>
      <p:sp>
        <p:nvSpPr>
          <p:cNvPr id="3" name="Content Placeholder 2"/>
          <p:cNvSpPr>
            <a:spLocks noGrp="1"/>
          </p:cNvSpPr>
          <p:nvPr>
            <p:ph idx="1"/>
          </p:nvPr>
        </p:nvSpPr>
        <p:spPr/>
        <p:txBody>
          <a:bodyPr/>
          <a:lstStyle/>
          <a:p>
            <a:r>
              <a:rPr lang="en-US" dirty="0"/>
              <a:t>women </a:t>
            </a:r>
            <a:r>
              <a:rPr lang="en-US" dirty="0" smtClean="0"/>
              <a:t>studies </a:t>
            </a:r>
            <a:r>
              <a:rPr lang="en-US" dirty="0"/>
              <a:t>as an area of academic study came into being with the </a:t>
            </a:r>
            <a:r>
              <a:rPr lang="en-US" dirty="0">
                <a:solidFill>
                  <a:srgbClr val="FF0000"/>
                </a:solidFill>
              </a:rPr>
              <a:t>second wave of feminism</a:t>
            </a:r>
            <a:r>
              <a:rPr lang="en-US" dirty="0"/>
              <a:t>.</a:t>
            </a:r>
          </a:p>
          <a:p>
            <a:r>
              <a:rPr lang="en-US" dirty="0"/>
              <a:t>First course was designed 1960s in USA</a:t>
            </a:r>
          </a:p>
          <a:p>
            <a:r>
              <a:rPr lang="en-US" dirty="0">
                <a:solidFill>
                  <a:srgbClr val="FF0000"/>
                </a:solidFill>
              </a:rPr>
              <a:t>1980</a:t>
            </a:r>
            <a:r>
              <a:rPr lang="en-US" dirty="0"/>
              <a:t>s women studies was offered at the University of Kent</a:t>
            </a:r>
          </a:p>
          <a:p>
            <a:r>
              <a:rPr lang="en-US" dirty="0" smtClean="0"/>
              <a:t> </a:t>
            </a:r>
            <a:r>
              <a:rPr lang="en-US" dirty="0"/>
              <a:t>San Diego University </a:t>
            </a:r>
            <a:r>
              <a:rPr lang="en-US" dirty="0">
                <a:solidFill>
                  <a:srgbClr val="FF0000"/>
                </a:solidFill>
              </a:rPr>
              <a:t>1970s</a:t>
            </a:r>
          </a:p>
          <a:p>
            <a:r>
              <a:rPr lang="en-US" dirty="0" smtClean="0"/>
              <a:t> </a:t>
            </a:r>
            <a:r>
              <a:rPr lang="en-US" dirty="0"/>
              <a:t>Second wave of feminism:</a:t>
            </a:r>
          </a:p>
          <a:p>
            <a:r>
              <a:rPr lang="en-US" dirty="0"/>
              <a:t>begin in </a:t>
            </a:r>
            <a:r>
              <a:rPr lang="en-US" dirty="0">
                <a:solidFill>
                  <a:srgbClr val="FF0000"/>
                </a:solidFill>
              </a:rPr>
              <a:t>1960s</a:t>
            </a:r>
            <a:r>
              <a:rPr lang="en-US" dirty="0"/>
              <a:t> and stressed the need for introduction of women studies as an academic </a:t>
            </a:r>
            <a:r>
              <a:rPr lang="en-US" dirty="0" smtClean="0"/>
              <a:t>field</a:t>
            </a:r>
            <a:endParaRPr lang="en-US" dirty="0"/>
          </a:p>
          <a:p>
            <a:r>
              <a:rPr lang="en-US" dirty="0"/>
              <a:t>After </a:t>
            </a:r>
            <a:r>
              <a:rPr lang="en-US" dirty="0">
                <a:solidFill>
                  <a:srgbClr val="FF0000"/>
                </a:solidFill>
              </a:rPr>
              <a:t>1970</a:t>
            </a:r>
            <a:r>
              <a:rPr lang="en-US" dirty="0"/>
              <a:t>s the subject started </a:t>
            </a:r>
            <a:r>
              <a:rPr lang="en-US" dirty="0" smtClean="0"/>
              <a:t>highlighting </a:t>
            </a:r>
            <a:r>
              <a:rPr lang="en-US" dirty="0"/>
              <a:t>the differences and inequalities between men and women and need to fill the gap</a:t>
            </a:r>
            <a:r>
              <a:rPr lang="en-US" dirty="0" smtClean="0"/>
              <a:t>.</a:t>
            </a:r>
          </a:p>
          <a:p>
            <a:endParaRPr lang="en-US" dirty="0"/>
          </a:p>
          <a:p>
            <a:endParaRPr lang="en-US" dirty="0"/>
          </a:p>
        </p:txBody>
      </p:sp>
    </p:spTree>
    <p:extLst>
      <p:ext uri="{BB962C8B-B14F-4D97-AF65-F5344CB8AC3E}">
        <p14:creationId xmlns:p14="http://schemas.microsoft.com/office/powerpoint/2010/main" val="41128939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0497" y="611232"/>
            <a:ext cx="8911687" cy="1280890"/>
          </a:xfrm>
        </p:spPr>
        <p:txBody>
          <a:bodyPr/>
          <a:lstStyle/>
          <a:p>
            <a:r>
              <a:rPr lang="en-US" dirty="0" smtClean="0"/>
              <a:t>Origin and Background </a:t>
            </a:r>
            <a:endParaRPr lang="en-US" dirty="0"/>
          </a:p>
        </p:txBody>
      </p:sp>
      <p:sp>
        <p:nvSpPr>
          <p:cNvPr id="3" name="Content Placeholder 2"/>
          <p:cNvSpPr>
            <a:spLocks noGrp="1"/>
          </p:cNvSpPr>
          <p:nvPr>
            <p:ph idx="1"/>
          </p:nvPr>
        </p:nvSpPr>
        <p:spPr>
          <a:xfrm>
            <a:off x="1596980" y="2069206"/>
            <a:ext cx="9907632" cy="4331594"/>
          </a:xfrm>
        </p:spPr>
        <p:txBody>
          <a:bodyPr>
            <a:normAutofit/>
          </a:bodyPr>
          <a:lstStyle/>
          <a:p>
            <a:pPr>
              <a:lnSpc>
                <a:spcPct val="110000"/>
              </a:lnSpc>
            </a:pPr>
            <a:r>
              <a:rPr lang="en-US" dirty="0"/>
              <a:t>Women Studies program in Thailand , South Africa , China and California in </a:t>
            </a:r>
            <a:r>
              <a:rPr lang="en-US" dirty="0">
                <a:solidFill>
                  <a:srgbClr val="FF0000"/>
                </a:solidFill>
              </a:rPr>
              <a:t>1980s</a:t>
            </a:r>
          </a:p>
          <a:p>
            <a:pPr>
              <a:lnSpc>
                <a:spcPct val="110000"/>
              </a:lnSpc>
            </a:pPr>
            <a:r>
              <a:rPr lang="en-US" dirty="0" smtClean="0"/>
              <a:t>The </a:t>
            </a:r>
            <a:r>
              <a:rPr lang="en-US" dirty="0"/>
              <a:t>first PhD program in Women Studies established in </a:t>
            </a:r>
            <a:r>
              <a:rPr lang="en-US" dirty="0">
                <a:solidFill>
                  <a:srgbClr val="FF0000"/>
                </a:solidFill>
              </a:rPr>
              <a:t>Emory University </a:t>
            </a:r>
            <a:r>
              <a:rPr lang="en-US" dirty="0" smtClean="0">
                <a:solidFill>
                  <a:srgbClr val="FF0000"/>
                </a:solidFill>
              </a:rPr>
              <a:t>1990</a:t>
            </a:r>
          </a:p>
          <a:p>
            <a:pPr>
              <a:lnSpc>
                <a:spcPct val="110000"/>
              </a:lnSpc>
            </a:pPr>
            <a:endParaRPr lang="en-US" dirty="0" smtClean="0"/>
          </a:p>
          <a:p>
            <a:pPr>
              <a:lnSpc>
                <a:spcPct val="110000"/>
              </a:lnSpc>
            </a:pPr>
            <a:r>
              <a:rPr lang="en-US" dirty="0" smtClean="0"/>
              <a:t>Two </a:t>
            </a:r>
            <a:r>
              <a:rPr lang="en-US" dirty="0"/>
              <a:t>series of International Conferences gave impetus to the growth of women </a:t>
            </a:r>
            <a:r>
              <a:rPr lang="en-US" dirty="0" smtClean="0"/>
              <a:t>Studies:</a:t>
            </a:r>
          </a:p>
          <a:p>
            <a:pPr>
              <a:lnSpc>
                <a:spcPct val="110000"/>
              </a:lnSpc>
              <a:buFont typeface="Wingdings" panose="05000000000000000000" pitchFamily="2" charset="2"/>
              <a:buChar char="Ø"/>
            </a:pPr>
            <a:r>
              <a:rPr lang="en-US" dirty="0" smtClean="0">
                <a:solidFill>
                  <a:srgbClr val="FF0000"/>
                </a:solidFill>
              </a:rPr>
              <a:t>   2012</a:t>
            </a:r>
            <a:r>
              <a:rPr lang="en-US" dirty="0"/>
              <a:t>_ 16 institution offered PHD in women Studies in the US </a:t>
            </a:r>
          </a:p>
          <a:p>
            <a:pPr>
              <a:lnSpc>
                <a:spcPct val="110000"/>
              </a:lnSpc>
            </a:pPr>
            <a:r>
              <a:rPr lang="en-US" dirty="0"/>
              <a:t> </a:t>
            </a:r>
          </a:p>
          <a:p>
            <a:pPr>
              <a:lnSpc>
                <a:spcPct val="110000"/>
              </a:lnSpc>
            </a:pPr>
            <a:r>
              <a:rPr lang="en-US" dirty="0">
                <a:solidFill>
                  <a:srgbClr val="FF0000"/>
                </a:solidFill>
              </a:rPr>
              <a:t>2015</a:t>
            </a:r>
            <a:r>
              <a:rPr lang="en-US" dirty="0"/>
              <a:t>- Kabul University_ Masters degree </a:t>
            </a:r>
            <a:r>
              <a:rPr lang="en-US" dirty="0" smtClean="0"/>
              <a:t>course </a:t>
            </a:r>
            <a:r>
              <a:rPr lang="en-US" dirty="0"/>
              <a:t>in gender and women studies begun in Afghanistan</a:t>
            </a:r>
          </a:p>
        </p:txBody>
      </p:sp>
    </p:spTree>
    <p:extLst>
      <p:ext uri="{BB962C8B-B14F-4D97-AF65-F5344CB8AC3E}">
        <p14:creationId xmlns:p14="http://schemas.microsoft.com/office/powerpoint/2010/main" val="18607118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Difference Between Gender Studies and Women Studies </a:t>
            </a:r>
            <a:endParaRPr lang="en-US" dirty="0"/>
          </a:p>
        </p:txBody>
      </p:sp>
      <p:sp>
        <p:nvSpPr>
          <p:cNvPr id="5" name="Text Placeholder 4"/>
          <p:cNvSpPr>
            <a:spLocks noGrp="1"/>
          </p:cNvSpPr>
          <p:nvPr>
            <p:ph type="body" idx="1"/>
          </p:nvPr>
        </p:nvSpPr>
        <p:spPr/>
        <p:txBody>
          <a:bodyPr/>
          <a:lstStyle/>
          <a:p>
            <a:r>
              <a:rPr lang="en-US" dirty="0" smtClean="0"/>
              <a:t>Gender Studies</a:t>
            </a:r>
            <a:endParaRPr lang="en-US" dirty="0"/>
          </a:p>
        </p:txBody>
      </p:sp>
      <p:sp>
        <p:nvSpPr>
          <p:cNvPr id="6" name="Content Placeholder 5"/>
          <p:cNvSpPr>
            <a:spLocks noGrp="1"/>
          </p:cNvSpPr>
          <p:nvPr>
            <p:ph sz="half" idx="2"/>
          </p:nvPr>
        </p:nvSpPr>
        <p:spPr/>
        <p:txBody>
          <a:bodyPr>
            <a:normAutofit fontScale="92500" lnSpcReduction="10000"/>
          </a:bodyPr>
          <a:lstStyle/>
          <a:p>
            <a:r>
              <a:rPr lang="en-US" dirty="0" smtClean="0"/>
              <a:t>It is multi-disciplinary field</a:t>
            </a:r>
          </a:p>
          <a:p>
            <a:r>
              <a:rPr lang="en-US" dirty="0" smtClean="0"/>
              <a:t>Addresses the struggle and issues of all gender i.e. men, women , transgender , LGBT</a:t>
            </a:r>
          </a:p>
          <a:p>
            <a:r>
              <a:rPr lang="en-US" dirty="0" smtClean="0"/>
              <a:t>Look into the impacts and way forwards for the gender related issues</a:t>
            </a:r>
          </a:p>
          <a:p>
            <a:r>
              <a:rPr lang="en-US" dirty="0" smtClean="0"/>
              <a:t>Focal point: Overcoming social differences </a:t>
            </a:r>
          </a:p>
          <a:p>
            <a:r>
              <a:rPr lang="en-US" dirty="0" smtClean="0"/>
              <a:t>emerged as a broader and holistic discipline of </a:t>
            </a:r>
            <a:r>
              <a:rPr lang="en-US" dirty="0" smtClean="0">
                <a:solidFill>
                  <a:srgbClr val="C00000"/>
                </a:solidFill>
              </a:rPr>
              <a:t>women studies </a:t>
            </a:r>
          </a:p>
          <a:p>
            <a:endParaRPr lang="en-US" dirty="0" smtClean="0"/>
          </a:p>
          <a:p>
            <a:endParaRPr lang="en-US" dirty="0"/>
          </a:p>
        </p:txBody>
      </p:sp>
      <p:sp>
        <p:nvSpPr>
          <p:cNvPr id="7" name="Text Placeholder 6"/>
          <p:cNvSpPr>
            <a:spLocks noGrp="1"/>
          </p:cNvSpPr>
          <p:nvPr>
            <p:ph type="body" sz="quarter" idx="3"/>
          </p:nvPr>
        </p:nvSpPr>
        <p:spPr/>
        <p:txBody>
          <a:bodyPr/>
          <a:lstStyle/>
          <a:p>
            <a:r>
              <a:rPr lang="en-US" dirty="0" smtClean="0"/>
              <a:t>Women Studies </a:t>
            </a:r>
            <a:endParaRPr lang="en-US" dirty="0"/>
          </a:p>
        </p:txBody>
      </p:sp>
      <p:sp>
        <p:nvSpPr>
          <p:cNvPr id="8" name="Content Placeholder 7"/>
          <p:cNvSpPr>
            <a:spLocks noGrp="1"/>
          </p:cNvSpPr>
          <p:nvPr>
            <p:ph sz="quarter" idx="4"/>
          </p:nvPr>
        </p:nvSpPr>
        <p:spPr/>
        <p:txBody>
          <a:bodyPr>
            <a:normAutofit lnSpcReduction="10000"/>
          </a:bodyPr>
          <a:lstStyle/>
          <a:p>
            <a:r>
              <a:rPr lang="en-US" dirty="0" smtClean="0"/>
              <a:t>It is inter-disciplinary field </a:t>
            </a:r>
          </a:p>
          <a:p>
            <a:r>
              <a:rPr lang="en-US" dirty="0" smtClean="0"/>
              <a:t>Focus primarily on women related issues and rights</a:t>
            </a:r>
          </a:p>
          <a:p>
            <a:r>
              <a:rPr lang="en-US" dirty="0" smtClean="0"/>
              <a:t>Focus on female identity ignoring broader issues of impact</a:t>
            </a:r>
          </a:p>
          <a:p>
            <a:r>
              <a:rPr lang="en-US" dirty="0" smtClean="0"/>
              <a:t>Focal point: Women’s participation in men’s trade and occupation</a:t>
            </a:r>
          </a:p>
          <a:p>
            <a:r>
              <a:rPr lang="en-US" dirty="0" smtClean="0"/>
              <a:t>Offshoot of </a:t>
            </a:r>
            <a:r>
              <a:rPr lang="en-US" dirty="0" smtClean="0">
                <a:solidFill>
                  <a:srgbClr val="C00000"/>
                </a:solidFill>
              </a:rPr>
              <a:t>2</a:t>
            </a:r>
            <a:r>
              <a:rPr lang="en-US" baseline="30000" dirty="0" smtClean="0">
                <a:solidFill>
                  <a:srgbClr val="C00000"/>
                </a:solidFill>
              </a:rPr>
              <a:t>nd</a:t>
            </a:r>
            <a:r>
              <a:rPr lang="en-US" dirty="0" smtClean="0">
                <a:solidFill>
                  <a:srgbClr val="C00000"/>
                </a:solidFill>
              </a:rPr>
              <a:t> wave </a:t>
            </a:r>
            <a:r>
              <a:rPr lang="en-US" dirty="0" smtClean="0"/>
              <a:t>of feminism </a:t>
            </a:r>
          </a:p>
          <a:p>
            <a:pPr marL="0" indent="0">
              <a:buNone/>
            </a:pPr>
            <a:r>
              <a:rPr lang="en-US" dirty="0"/>
              <a:t> </a:t>
            </a:r>
            <a:r>
              <a:rPr lang="en-US" dirty="0" smtClean="0"/>
              <a:t>     </a:t>
            </a:r>
            <a:r>
              <a:rPr lang="en-US" dirty="0" smtClean="0">
                <a:solidFill>
                  <a:srgbClr val="C00000"/>
                </a:solidFill>
              </a:rPr>
              <a:t>(Radical Feminism early 1970s)</a:t>
            </a:r>
            <a:endParaRPr lang="en-US" dirty="0">
              <a:solidFill>
                <a:srgbClr val="C00000"/>
              </a:solidFill>
            </a:endParaRPr>
          </a:p>
        </p:txBody>
      </p:sp>
    </p:spTree>
    <p:extLst>
      <p:ext uri="{BB962C8B-B14F-4D97-AF65-F5344CB8AC3E}">
        <p14:creationId xmlns:p14="http://schemas.microsoft.com/office/powerpoint/2010/main" val="18182797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755" y="211986"/>
            <a:ext cx="8911687" cy="1280890"/>
          </a:xfrm>
        </p:spPr>
        <p:txBody>
          <a:bodyPr>
            <a:normAutofit fontScale="90000"/>
          </a:bodyPr>
          <a:lstStyle/>
          <a:p>
            <a:r>
              <a:rPr lang="en-US" dirty="0" smtClean="0"/>
              <a:t>Difference between Sex and Gender </a:t>
            </a:r>
            <a:br>
              <a:rPr lang="en-US" dirty="0" smtClean="0"/>
            </a:br>
            <a:r>
              <a:rPr lang="en-US" dirty="0"/>
              <a:t/>
            </a:r>
            <a:br>
              <a:rPr lang="en-US" dirty="0"/>
            </a:br>
            <a:r>
              <a:rPr lang="en-US" sz="2700" dirty="0" smtClean="0"/>
              <a:t>Robert </a:t>
            </a:r>
            <a:r>
              <a:rPr lang="en-US" sz="2700" dirty="0" err="1" smtClean="0"/>
              <a:t>Stoller</a:t>
            </a:r>
            <a:r>
              <a:rPr lang="en-US" sz="2700" dirty="0" smtClean="0"/>
              <a:t>: 1960s – Difference between sex and gender </a:t>
            </a:r>
            <a:endParaRPr lang="en-US" sz="2700" dirty="0"/>
          </a:p>
        </p:txBody>
      </p:sp>
      <p:sp>
        <p:nvSpPr>
          <p:cNvPr id="4" name="Content Placeholder 3"/>
          <p:cNvSpPr>
            <a:spLocks noGrp="1"/>
          </p:cNvSpPr>
          <p:nvPr>
            <p:ph sz="half" idx="1"/>
          </p:nvPr>
        </p:nvSpPr>
        <p:spPr>
          <a:xfrm>
            <a:off x="2189408" y="1906073"/>
            <a:ext cx="4443211" cy="4752124"/>
          </a:xfrm>
        </p:spPr>
        <p:txBody>
          <a:bodyPr>
            <a:normAutofit fontScale="55000" lnSpcReduction="20000"/>
          </a:bodyPr>
          <a:lstStyle/>
          <a:p>
            <a:r>
              <a:rPr lang="en-US" sz="2300" b="1" dirty="0" smtClean="0"/>
              <a:t>SEX</a:t>
            </a:r>
          </a:p>
          <a:p>
            <a:pPr>
              <a:buFont typeface="Wingdings" panose="05000000000000000000" pitchFamily="2" charset="2"/>
              <a:buChar char="Ø"/>
            </a:pPr>
            <a:r>
              <a:rPr lang="en-US" sz="2300" dirty="0" smtClean="0">
                <a:solidFill>
                  <a:schemeClr val="tx1"/>
                </a:solidFill>
              </a:rPr>
              <a:t>Biological</a:t>
            </a:r>
          </a:p>
          <a:p>
            <a:pPr marL="0" indent="0">
              <a:buNone/>
            </a:pPr>
            <a:r>
              <a:rPr lang="en-US" sz="2300" dirty="0">
                <a:solidFill>
                  <a:srgbClr val="C00000"/>
                </a:solidFill>
              </a:rPr>
              <a:t> </a:t>
            </a:r>
            <a:r>
              <a:rPr lang="en-US" sz="2300" dirty="0" smtClean="0">
                <a:solidFill>
                  <a:srgbClr val="C00000"/>
                </a:solidFill>
              </a:rPr>
              <a:t>     (A person is born as a male or  female)</a:t>
            </a:r>
          </a:p>
          <a:p>
            <a:pPr marL="0" indent="0">
              <a:buNone/>
            </a:pPr>
            <a:endParaRPr lang="en-US" sz="2300" dirty="0">
              <a:solidFill>
                <a:srgbClr val="C00000"/>
              </a:solidFill>
            </a:endParaRPr>
          </a:p>
          <a:p>
            <a:pPr>
              <a:buFont typeface="Wingdings" panose="05000000000000000000" pitchFamily="2" charset="2"/>
              <a:buChar char="Ø"/>
            </a:pPr>
            <a:r>
              <a:rPr lang="en-US" sz="2300" dirty="0" smtClean="0">
                <a:solidFill>
                  <a:schemeClr val="tx1"/>
                </a:solidFill>
              </a:rPr>
              <a:t>Sex has two main categories i.e. male and female </a:t>
            </a:r>
          </a:p>
          <a:p>
            <a:pPr>
              <a:buFont typeface="Wingdings" panose="05000000000000000000" pitchFamily="2" charset="2"/>
              <a:buChar char="Ø"/>
            </a:pPr>
            <a:r>
              <a:rPr lang="en-US" sz="2300" dirty="0" smtClean="0">
                <a:solidFill>
                  <a:schemeClr val="tx1"/>
                </a:solidFill>
              </a:rPr>
              <a:t>Sex refers to the physical differences between man and women</a:t>
            </a:r>
          </a:p>
          <a:p>
            <a:pPr>
              <a:buFont typeface="Wingdings" panose="05000000000000000000" pitchFamily="2" charset="2"/>
              <a:buChar char="Ø"/>
            </a:pPr>
            <a:r>
              <a:rPr lang="en-US" sz="2300" dirty="0" smtClean="0">
                <a:solidFill>
                  <a:schemeClr val="tx1"/>
                </a:solidFill>
              </a:rPr>
              <a:t>Universal</a:t>
            </a:r>
          </a:p>
          <a:p>
            <a:pPr marL="0" indent="0">
              <a:buNone/>
            </a:pPr>
            <a:r>
              <a:rPr lang="en-US" sz="2300" dirty="0">
                <a:solidFill>
                  <a:srgbClr val="C00000"/>
                </a:solidFill>
              </a:rPr>
              <a:t> </a:t>
            </a:r>
            <a:r>
              <a:rPr lang="en-US" sz="2300" dirty="0" smtClean="0">
                <a:solidFill>
                  <a:srgbClr val="C00000"/>
                </a:solidFill>
              </a:rPr>
              <a:t>    (differences exit all around the world)</a:t>
            </a:r>
          </a:p>
          <a:p>
            <a:pPr>
              <a:buFont typeface="Wingdings" panose="05000000000000000000" pitchFamily="2" charset="2"/>
              <a:buChar char="Ø"/>
            </a:pPr>
            <a:r>
              <a:rPr lang="en-US" sz="2300" dirty="0" smtClean="0">
                <a:solidFill>
                  <a:schemeClr val="tx1"/>
                </a:solidFill>
              </a:rPr>
              <a:t>Born with</a:t>
            </a:r>
          </a:p>
          <a:p>
            <a:pPr>
              <a:buFont typeface="Wingdings" panose="05000000000000000000" pitchFamily="2" charset="2"/>
              <a:buChar char="Ø"/>
            </a:pPr>
            <a:r>
              <a:rPr lang="en-US" sz="2300" dirty="0" smtClean="0">
                <a:solidFill>
                  <a:schemeClr val="tx1"/>
                </a:solidFill>
              </a:rPr>
              <a:t>Generally sex role cannot be changed by time and culture </a:t>
            </a:r>
          </a:p>
          <a:p>
            <a:pPr marL="0" indent="0">
              <a:buNone/>
            </a:pPr>
            <a:endParaRPr lang="en-US" sz="2300" dirty="0" smtClean="0">
              <a:solidFill>
                <a:srgbClr val="C00000"/>
              </a:solidFill>
            </a:endParaRPr>
          </a:p>
          <a:p>
            <a:pPr marL="0" indent="0">
              <a:buNone/>
            </a:pPr>
            <a:endParaRPr lang="en-US" sz="2300" dirty="0" smtClean="0">
              <a:solidFill>
                <a:srgbClr val="C00000"/>
              </a:solidFill>
            </a:endParaRPr>
          </a:p>
          <a:p>
            <a:pPr>
              <a:buFont typeface="Wingdings" panose="05000000000000000000" pitchFamily="2" charset="2"/>
              <a:buChar char="Ø"/>
            </a:pPr>
            <a:endParaRPr lang="en-US" sz="1400" dirty="0">
              <a:solidFill>
                <a:srgbClr val="C00000"/>
              </a:solidFill>
            </a:endParaRPr>
          </a:p>
        </p:txBody>
      </p:sp>
      <p:sp>
        <p:nvSpPr>
          <p:cNvPr id="5" name="Content Placeholder 4"/>
          <p:cNvSpPr>
            <a:spLocks noGrp="1"/>
          </p:cNvSpPr>
          <p:nvPr>
            <p:ph sz="half" idx="2"/>
          </p:nvPr>
        </p:nvSpPr>
        <p:spPr>
          <a:xfrm>
            <a:off x="7113474" y="1520915"/>
            <a:ext cx="4313864" cy="3777622"/>
          </a:xfrm>
        </p:spPr>
        <p:txBody>
          <a:bodyPr>
            <a:normAutofit fontScale="55000" lnSpcReduction="20000"/>
          </a:bodyPr>
          <a:lstStyle/>
          <a:p>
            <a:pPr marL="0" indent="0">
              <a:buNone/>
            </a:pPr>
            <a:endParaRPr lang="en-US" dirty="0" smtClean="0"/>
          </a:p>
          <a:p>
            <a:r>
              <a:rPr lang="en-US" b="1" dirty="0" smtClean="0"/>
              <a:t>GENDER</a:t>
            </a:r>
          </a:p>
          <a:p>
            <a:r>
              <a:rPr lang="en-US" dirty="0" smtClean="0"/>
              <a:t>cultural</a:t>
            </a:r>
          </a:p>
          <a:p>
            <a:pPr marL="0" indent="0">
              <a:buNone/>
            </a:pPr>
            <a:r>
              <a:rPr lang="en-US" dirty="0" smtClean="0">
                <a:solidFill>
                  <a:srgbClr val="C00000"/>
                </a:solidFill>
              </a:rPr>
              <a:t>     (</a:t>
            </a:r>
            <a:r>
              <a:rPr lang="en-US" sz="2300" dirty="0" smtClean="0">
                <a:solidFill>
                  <a:srgbClr val="C00000"/>
                </a:solidFill>
              </a:rPr>
              <a:t>socially constructed roles and responsibilities associated to male and female)</a:t>
            </a:r>
          </a:p>
          <a:p>
            <a:pPr marL="0" indent="0">
              <a:buNone/>
            </a:pPr>
            <a:r>
              <a:rPr lang="en-US" sz="2300" dirty="0" smtClean="0">
                <a:solidFill>
                  <a:srgbClr val="C00000"/>
                </a:solidFill>
              </a:rPr>
              <a:t>      </a:t>
            </a:r>
          </a:p>
          <a:p>
            <a:pPr>
              <a:buFont typeface="Wingdings" panose="05000000000000000000" pitchFamily="2" charset="2"/>
              <a:buChar char="Ø"/>
            </a:pPr>
            <a:r>
              <a:rPr lang="en-US" sz="2300" dirty="0" smtClean="0">
                <a:solidFill>
                  <a:schemeClr val="tx1"/>
                </a:solidFill>
              </a:rPr>
              <a:t>Include male, female. LGBT</a:t>
            </a:r>
          </a:p>
          <a:p>
            <a:pPr>
              <a:buFont typeface="Wingdings" panose="05000000000000000000" pitchFamily="2" charset="2"/>
              <a:buChar char="Ø"/>
            </a:pPr>
            <a:r>
              <a:rPr lang="en-US" sz="2300" dirty="0" smtClean="0">
                <a:solidFill>
                  <a:schemeClr val="tx1"/>
                </a:solidFill>
              </a:rPr>
              <a:t>Gender is described in connection to the behavior and cultural practices of men and women</a:t>
            </a:r>
          </a:p>
          <a:p>
            <a:pPr>
              <a:buFont typeface="Wingdings" panose="05000000000000000000" pitchFamily="2" charset="2"/>
              <a:buChar char="Ø"/>
            </a:pPr>
            <a:r>
              <a:rPr lang="en-US" sz="2300" dirty="0" smtClean="0">
                <a:solidFill>
                  <a:schemeClr val="tx1"/>
                </a:solidFill>
              </a:rPr>
              <a:t>Not universal</a:t>
            </a:r>
          </a:p>
          <a:p>
            <a:pPr marL="0" indent="0">
              <a:buNone/>
            </a:pPr>
            <a:r>
              <a:rPr lang="en-US" sz="2300" dirty="0">
                <a:solidFill>
                  <a:srgbClr val="C00000"/>
                </a:solidFill>
              </a:rPr>
              <a:t> </a:t>
            </a:r>
            <a:r>
              <a:rPr lang="en-US" sz="2300" dirty="0" smtClean="0">
                <a:solidFill>
                  <a:srgbClr val="C00000"/>
                </a:solidFill>
              </a:rPr>
              <a:t>     (roles of women in Pakistan may be different fro Kenya or Korea)</a:t>
            </a:r>
          </a:p>
          <a:p>
            <a:pPr>
              <a:buFont typeface="Wingdings" panose="05000000000000000000" pitchFamily="2" charset="2"/>
              <a:buChar char="Ø"/>
            </a:pPr>
            <a:r>
              <a:rPr lang="en-US" sz="2300" dirty="0" smtClean="0">
                <a:solidFill>
                  <a:schemeClr val="tx1"/>
                </a:solidFill>
              </a:rPr>
              <a:t>Learned behavior </a:t>
            </a:r>
          </a:p>
          <a:p>
            <a:pPr>
              <a:buFont typeface="Wingdings" panose="05000000000000000000" pitchFamily="2" charset="2"/>
              <a:buChar char="Ø"/>
            </a:pPr>
            <a:r>
              <a:rPr lang="en-US" sz="2300" dirty="0" smtClean="0">
                <a:solidFill>
                  <a:schemeClr val="tx1"/>
                </a:solidFill>
              </a:rPr>
              <a:t>Role can be changed  by time and culture </a:t>
            </a:r>
          </a:p>
          <a:p>
            <a:pPr>
              <a:buFont typeface="Wingdings" panose="05000000000000000000" pitchFamily="2" charset="2"/>
              <a:buChar char="Ø"/>
            </a:pPr>
            <a:endParaRPr lang="en-US" sz="2300" dirty="0">
              <a:solidFill>
                <a:srgbClr val="C00000"/>
              </a:solidFill>
            </a:endParaRPr>
          </a:p>
        </p:txBody>
      </p:sp>
    </p:spTree>
    <p:extLst>
      <p:ext uri="{BB962C8B-B14F-4D97-AF65-F5344CB8AC3E}">
        <p14:creationId xmlns:p14="http://schemas.microsoft.com/office/powerpoint/2010/main" val="29317880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STATUS OF WOMEN STUDIES IN PAKISTAN</a:t>
            </a:r>
            <a:endParaRPr lang="en-US" dirty="0"/>
          </a:p>
        </p:txBody>
      </p:sp>
      <p:sp>
        <p:nvSpPr>
          <p:cNvPr id="6" name="Content Placeholder 5"/>
          <p:cNvSpPr>
            <a:spLocks noGrp="1"/>
          </p:cNvSpPr>
          <p:nvPr>
            <p:ph idx="1"/>
          </p:nvPr>
        </p:nvSpPr>
        <p:spPr/>
        <p:txBody>
          <a:bodyPr>
            <a:normAutofit fontScale="92500"/>
          </a:bodyPr>
          <a:lstStyle/>
          <a:p>
            <a:r>
              <a:rPr lang="en-US" b="1" dirty="0" smtClean="0"/>
              <a:t>Ministry of Women Empowerment </a:t>
            </a:r>
          </a:p>
          <a:p>
            <a:r>
              <a:rPr lang="en-US" dirty="0" smtClean="0"/>
              <a:t>Purpose</a:t>
            </a:r>
            <a:r>
              <a:rPr lang="en-US" dirty="0" smtClean="0">
                <a:solidFill>
                  <a:srgbClr val="FF0000"/>
                </a:solidFill>
              </a:rPr>
              <a:t>:  Aims to achieve Literacy among women , the attainment level in the educational field and reorienting the current curricula by making it gender sensitive </a:t>
            </a:r>
          </a:p>
          <a:p>
            <a:r>
              <a:rPr lang="en-US" b="1" dirty="0" smtClean="0">
                <a:solidFill>
                  <a:schemeClr val="tx1"/>
                </a:solidFill>
              </a:rPr>
              <a:t>National Commission on the Status of Women  </a:t>
            </a:r>
            <a:r>
              <a:rPr lang="en-US" b="1" dirty="0" err="1" smtClean="0">
                <a:solidFill>
                  <a:schemeClr val="tx1"/>
                </a:solidFill>
              </a:rPr>
              <a:t>july</a:t>
            </a:r>
            <a:r>
              <a:rPr lang="en-US" b="1" dirty="0" smtClean="0">
                <a:solidFill>
                  <a:schemeClr val="tx1"/>
                </a:solidFill>
              </a:rPr>
              <a:t> 2000</a:t>
            </a:r>
          </a:p>
          <a:p>
            <a:r>
              <a:rPr lang="en-US" dirty="0" smtClean="0">
                <a:solidFill>
                  <a:srgbClr val="FF0000"/>
                </a:solidFill>
              </a:rPr>
              <a:t>Work to improve women condition and status by highlighting the gender issues </a:t>
            </a:r>
          </a:p>
          <a:p>
            <a:r>
              <a:rPr lang="en-US" b="1" dirty="0" smtClean="0">
                <a:solidFill>
                  <a:schemeClr val="tx1"/>
                </a:solidFill>
              </a:rPr>
              <a:t>The National Plan of Action</a:t>
            </a:r>
          </a:p>
          <a:p>
            <a:r>
              <a:rPr lang="en-US" dirty="0" smtClean="0">
                <a:solidFill>
                  <a:srgbClr val="FF0000"/>
                </a:solidFill>
              </a:rPr>
              <a:t>1998- Aim to promote the inter-disciplinary field of Gender Studies in public and private training . One of the main recommendation it made was the funding of the </a:t>
            </a:r>
            <a:r>
              <a:rPr lang="en-US" b="1" dirty="0" smtClean="0">
                <a:solidFill>
                  <a:srgbClr val="FF0000"/>
                </a:solidFill>
              </a:rPr>
              <a:t>Women Studies Center </a:t>
            </a:r>
            <a:r>
              <a:rPr lang="en-US" dirty="0" smtClean="0">
                <a:solidFill>
                  <a:srgbClr val="FF0000"/>
                </a:solidFill>
              </a:rPr>
              <a:t>in five Universities of Pakistan </a:t>
            </a:r>
          </a:p>
          <a:p>
            <a:pPr marL="0" indent="0">
              <a:buNone/>
            </a:pPr>
            <a:r>
              <a:rPr lang="en-US" b="1" dirty="0" smtClean="0">
                <a:solidFill>
                  <a:schemeClr val="tx1"/>
                </a:solidFill>
              </a:rPr>
              <a:t>    </a:t>
            </a:r>
            <a:endParaRPr lang="en-US" b="1" dirty="0">
              <a:solidFill>
                <a:schemeClr val="tx1"/>
              </a:solidFill>
            </a:endParaRPr>
          </a:p>
        </p:txBody>
      </p:sp>
    </p:spTree>
    <p:extLst>
      <p:ext uri="{BB962C8B-B14F-4D97-AF65-F5344CB8AC3E}">
        <p14:creationId xmlns:p14="http://schemas.microsoft.com/office/powerpoint/2010/main" val="38485478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Women Studies As Discipline </a:t>
            </a:r>
            <a:endParaRPr lang="en-US" dirty="0"/>
          </a:p>
        </p:txBody>
      </p:sp>
      <p:sp>
        <p:nvSpPr>
          <p:cNvPr id="3" name="Content Placeholder 2"/>
          <p:cNvSpPr>
            <a:spLocks noGrp="1"/>
          </p:cNvSpPr>
          <p:nvPr>
            <p:ph idx="1"/>
          </p:nvPr>
        </p:nvSpPr>
        <p:spPr>
          <a:xfrm>
            <a:off x="2240923" y="1519707"/>
            <a:ext cx="9427335" cy="6001555"/>
          </a:xfrm>
        </p:spPr>
        <p:txBody>
          <a:bodyPr>
            <a:normAutofit/>
          </a:bodyPr>
          <a:lstStyle/>
          <a:p>
            <a:r>
              <a:rPr lang="en-US" dirty="0"/>
              <a:t>Institute of Women Development Studies_ University of Sindh, </a:t>
            </a:r>
            <a:r>
              <a:rPr lang="en-US" dirty="0" err="1"/>
              <a:t>Jamshoro</a:t>
            </a:r>
            <a:r>
              <a:rPr lang="en-US" dirty="0"/>
              <a:t> 1994</a:t>
            </a:r>
          </a:p>
          <a:p>
            <a:endParaRPr lang="en-US" dirty="0"/>
          </a:p>
          <a:p>
            <a:r>
              <a:rPr lang="en-US" dirty="0" smtClean="0"/>
              <a:t>Women's </a:t>
            </a:r>
            <a:r>
              <a:rPr lang="en-US" dirty="0"/>
              <a:t>Studies Department _ ALOU 1997</a:t>
            </a:r>
          </a:p>
          <a:p>
            <a:endParaRPr lang="en-US" dirty="0"/>
          </a:p>
          <a:p>
            <a:r>
              <a:rPr lang="en-US" dirty="0"/>
              <a:t>Women's Research and Resource Center - FJWU, Rawalpindi</a:t>
            </a:r>
          </a:p>
          <a:p>
            <a:endParaRPr lang="en-US" dirty="0"/>
          </a:p>
          <a:p>
            <a:r>
              <a:rPr lang="en-US" dirty="0"/>
              <a:t>Women's studies center _ QAU, </a:t>
            </a:r>
            <a:r>
              <a:rPr lang="en-US" dirty="0" smtClean="0"/>
              <a:t>Islamabad</a:t>
            </a:r>
            <a:endParaRPr lang="en-US" dirty="0"/>
          </a:p>
          <a:p>
            <a:endParaRPr lang="en-US" dirty="0"/>
          </a:p>
          <a:p>
            <a:r>
              <a:rPr lang="en-US" dirty="0"/>
              <a:t>Women's studies Center _ University of Baluchistan, Quetta</a:t>
            </a:r>
          </a:p>
          <a:p>
            <a:endParaRPr lang="en-US" dirty="0"/>
          </a:p>
          <a:p>
            <a:r>
              <a:rPr lang="en-US" dirty="0"/>
              <a:t>Department of Women's studies_ PU</a:t>
            </a:r>
          </a:p>
          <a:p>
            <a:endParaRPr lang="en-US" dirty="0"/>
          </a:p>
        </p:txBody>
      </p:sp>
    </p:spTree>
    <p:extLst>
      <p:ext uri="{BB962C8B-B14F-4D97-AF65-F5344CB8AC3E}">
        <p14:creationId xmlns:p14="http://schemas.microsoft.com/office/powerpoint/2010/main" val="2772147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STUDIES</a:t>
            </a:r>
            <a:endParaRPr lang="en-US" dirty="0"/>
          </a:p>
        </p:txBody>
      </p:sp>
      <p:sp>
        <p:nvSpPr>
          <p:cNvPr id="3" name="Content Placeholder 2"/>
          <p:cNvSpPr>
            <a:spLocks noGrp="1"/>
          </p:cNvSpPr>
          <p:nvPr>
            <p:ph idx="1"/>
          </p:nvPr>
        </p:nvSpPr>
        <p:spPr/>
        <p:txBody>
          <a:bodyPr/>
          <a:lstStyle/>
          <a:p>
            <a:r>
              <a:rPr lang="en-US" dirty="0" smtClean="0"/>
              <a:t>Why gender studies?</a:t>
            </a:r>
          </a:p>
          <a:p>
            <a:r>
              <a:rPr lang="en-US" dirty="0" smtClean="0"/>
              <a:t>Overlap part</a:t>
            </a:r>
          </a:p>
          <a:p>
            <a:r>
              <a:rPr lang="en-US" dirty="0" smtClean="0"/>
              <a:t>Strategies </a:t>
            </a:r>
          </a:p>
          <a:p>
            <a:r>
              <a:rPr lang="en-US" dirty="0" smtClean="0"/>
              <a:t>References   </a:t>
            </a:r>
            <a:r>
              <a:rPr lang="en-US" dirty="0" smtClean="0">
                <a:solidFill>
                  <a:srgbClr val="FF0000"/>
                </a:solidFill>
              </a:rPr>
              <a:t>(General Observation)</a:t>
            </a:r>
          </a:p>
          <a:p>
            <a:pPr marL="0" indent="0">
              <a:buNone/>
            </a:pPr>
            <a:r>
              <a:rPr lang="en-US" dirty="0">
                <a:solidFill>
                  <a:srgbClr val="FF0000"/>
                </a:solidFill>
              </a:rPr>
              <a:t> </a:t>
            </a:r>
            <a:r>
              <a:rPr lang="en-US" dirty="0" smtClean="0">
                <a:solidFill>
                  <a:srgbClr val="FF0000"/>
                </a:solidFill>
              </a:rPr>
              <a:t>    Article 25(2)   </a:t>
            </a:r>
            <a:r>
              <a:rPr lang="en-US" i="1" dirty="0" smtClean="0">
                <a:solidFill>
                  <a:srgbClr val="FF0000"/>
                </a:solidFill>
              </a:rPr>
              <a:t>“There shall be no discrimination on the basis of sex alone”</a:t>
            </a:r>
          </a:p>
          <a:p>
            <a:r>
              <a:rPr lang="en-US" dirty="0" smtClean="0"/>
              <a:t>Past papers</a:t>
            </a:r>
          </a:p>
          <a:p>
            <a:r>
              <a:rPr lang="en-US" dirty="0" smtClean="0"/>
              <a:t>Learning objectives </a:t>
            </a:r>
          </a:p>
          <a:p>
            <a:r>
              <a:rPr lang="en-US" dirty="0" smtClean="0"/>
              <a:t>Learning outcome </a:t>
            </a:r>
          </a:p>
          <a:p>
            <a:r>
              <a:rPr lang="en-US" dirty="0" smtClean="0"/>
              <a:t>Syllabus </a:t>
            </a:r>
          </a:p>
          <a:p>
            <a:endParaRPr lang="en-US" dirty="0"/>
          </a:p>
        </p:txBody>
      </p:sp>
    </p:spTree>
    <p:extLst>
      <p:ext uri="{BB962C8B-B14F-4D97-AF65-F5344CB8AC3E}">
        <p14:creationId xmlns:p14="http://schemas.microsoft.com/office/powerpoint/2010/main" val="38496115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Women/Gender Studies As Discipline </a:t>
            </a:r>
          </a:p>
        </p:txBody>
      </p:sp>
      <p:sp>
        <p:nvSpPr>
          <p:cNvPr id="3" name="Content Placeholder 2"/>
          <p:cNvSpPr>
            <a:spLocks noGrp="1"/>
          </p:cNvSpPr>
          <p:nvPr>
            <p:ph idx="1"/>
          </p:nvPr>
        </p:nvSpPr>
        <p:spPr/>
        <p:txBody>
          <a:bodyPr>
            <a:normAutofit fontScale="85000" lnSpcReduction="20000"/>
          </a:bodyPr>
          <a:lstStyle/>
          <a:p>
            <a:r>
              <a:rPr lang="en-US" b="1" dirty="0" smtClean="0"/>
              <a:t>PURPOSE OF ESTABLISHMNET</a:t>
            </a:r>
            <a:r>
              <a:rPr lang="en-US" dirty="0" smtClean="0"/>
              <a:t>:</a:t>
            </a:r>
          </a:p>
          <a:p>
            <a:pPr marL="400050" indent="-400050">
              <a:buFont typeface="+mj-lt"/>
              <a:buAutoNum type="romanLcPeriod"/>
            </a:pPr>
            <a:r>
              <a:rPr lang="en-US" dirty="0" smtClean="0">
                <a:solidFill>
                  <a:srgbClr val="FF0000"/>
                </a:solidFill>
              </a:rPr>
              <a:t>Accommodate women and gender related issues in academics</a:t>
            </a:r>
          </a:p>
          <a:p>
            <a:pPr marL="400050" indent="-400050">
              <a:buFont typeface="+mj-lt"/>
              <a:buAutoNum type="romanLcPeriod"/>
            </a:pPr>
            <a:r>
              <a:rPr lang="en-US" dirty="0" smtClean="0">
                <a:solidFill>
                  <a:srgbClr val="FF0000"/>
                </a:solidFill>
              </a:rPr>
              <a:t>Overcoming the grievances of feminists </a:t>
            </a:r>
          </a:p>
          <a:p>
            <a:pPr marL="400050" indent="-400050">
              <a:buFont typeface="+mj-lt"/>
              <a:buAutoNum type="romanLcPeriod"/>
            </a:pPr>
            <a:r>
              <a:rPr lang="en-US" dirty="0" smtClean="0">
                <a:solidFill>
                  <a:srgbClr val="FF0000"/>
                </a:solidFill>
              </a:rPr>
              <a:t>Emphasized research on various gender and social issues </a:t>
            </a:r>
          </a:p>
          <a:p>
            <a:pPr marL="400050" indent="-400050">
              <a:buFont typeface="+mj-lt"/>
              <a:buAutoNum type="romanLcPeriod"/>
            </a:pPr>
            <a:r>
              <a:rPr lang="en-US" dirty="0" smtClean="0">
                <a:solidFill>
                  <a:srgbClr val="FF0000"/>
                </a:solidFill>
              </a:rPr>
              <a:t>Cope up with the educational disparities between the sexes </a:t>
            </a:r>
          </a:p>
          <a:p>
            <a:endParaRPr lang="en-US" b="1" dirty="0" smtClean="0"/>
          </a:p>
          <a:p>
            <a:r>
              <a:rPr lang="en-US" b="1" dirty="0" smtClean="0"/>
              <a:t>Funding</a:t>
            </a:r>
            <a:endParaRPr lang="en-US" b="1" dirty="0"/>
          </a:p>
          <a:p>
            <a:r>
              <a:rPr lang="en-US" dirty="0" err="1"/>
              <a:t>MoWD</a:t>
            </a:r>
            <a:r>
              <a:rPr lang="en-US" dirty="0"/>
              <a:t>, HEC, ILO, UNICEF, British council</a:t>
            </a:r>
          </a:p>
          <a:p>
            <a:endParaRPr lang="en-US" dirty="0"/>
          </a:p>
          <a:p>
            <a:r>
              <a:rPr lang="en-US" dirty="0"/>
              <a:t>1991: Role of Pakistani Media</a:t>
            </a:r>
          </a:p>
          <a:p>
            <a:r>
              <a:rPr lang="en-US" dirty="0"/>
              <a:t>article in Dawn: Gender Relation BY </a:t>
            </a:r>
            <a:r>
              <a:rPr lang="en-US" dirty="0" err="1" smtClean="0"/>
              <a:t>amin</a:t>
            </a:r>
            <a:r>
              <a:rPr lang="en-US" dirty="0" smtClean="0"/>
              <a:t> </a:t>
            </a:r>
            <a:r>
              <a:rPr lang="en-US" dirty="0" err="1" smtClean="0"/>
              <a:t>valliani</a:t>
            </a:r>
            <a:r>
              <a:rPr lang="en-US" dirty="0" smtClean="0"/>
              <a:t> </a:t>
            </a:r>
            <a:endParaRPr lang="en-US" dirty="0"/>
          </a:p>
          <a:p>
            <a:r>
              <a:rPr lang="en-US" dirty="0"/>
              <a:t>Women and children issues by </a:t>
            </a:r>
            <a:r>
              <a:rPr lang="en-US" dirty="0" err="1"/>
              <a:t>Rafia</a:t>
            </a:r>
            <a:r>
              <a:rPr lang="en-US" dirty="0"/>
              <a:t> </a:t>
            </a:r>
            <a:r>
              <a:rPr lang="en-US" dirty="0" err="1" smtClean="0"/>
              <a:t>Zakria</a:t>
            </a:r>
            <a:endParaRPr lang="en-US" dirty="0" smtClean="0"/>
          </a:p>
          <a:p>
            <a:endParaRPr lang="en-US" dirty="0"/>
          </a:p>
          <a:p>
            <a:pPr marL="0"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36783506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4270" y="302138"/>
            <a:ext cx="8911687" cy="1280890"/>
          </a:xfrm>
        </p:spPr>
        <p:txBody>
          <a:bodyPr/>
          <a:lstStyle/>
          <a:p>
            <a:r>
              <a:rPr lang="en-US" dirty="0" smtClean="0"/>
              <a:t>FEMINIST ORGANIZATIONS/ PATFORMS/MOVEMNENTS IN PAKSITAN</a:t>
            </a:r>
            <a:endParaRPr lang="en-US" dirty="0"/>
          </a:p>
        </p:txBody>
      </p:sp>
      <p:sp>
        <p:nvSpPr>
          <p:cNvPr id="3" name="Content Placeholder 2"/>
          <p:cNvSpPr>
            <a:spLocks noGrp="1"/>
          </p:cNvSpPr>
          <p:nvPr>
            <p:ph idx="1"/>
          </p:nvPr>
        </p:nvSpPr>
        <p:spPr>
          <a:xfrm>
            <a:off x="1635617" y="1905000"/>
            <a:ext cx="9868995" cy="4953000"/>
          </a:xfrm>
        </p:spPr>
        <p:txBody>
          <a:bodyPr>
            <a:normAutofit fontScale="92500" lnSpcReduction="10000"/>
          </a:bodyPr>
          <a:lstStyle/>
          <a:p>
            <a:r>
              <a:rPr lang="en-US" dirty="0" smtClean="0"/>
              <a:t>All Pakistan Women Association (APWA) – 1949 </a:t>
            </a:r>
          </a:p>
          <a:p>
            <a:pPr marL="0" indent="0">
              <a:buNone/>
            </a:pPr>
            <a:r>
              <a:rPr lang="en-US" dirty="0" smtClean="0">
                <a:solidFill>
                  <a:srgbClr val="FF0000"/>
                </a:solidFill>
              </a:rPr>
              <a:t>        Begum </a:t>
            </a:r>
            <a:r>
              <a:rPr lang="en-US" dirty="0" err="1">
                <a:solidFill>
                  <a:srgbClr val="FF0000"/>
                </a:solidFill>
              </a:rPr>
              <a:t>Rana</a:t>
            </a:r>
            <a:r>
              <a:rPr lang="en-US" dirty="0">
                <a:solidFill>
                  <a:srgbClr val="FF0000"/>
                </a:solidFill>
              </a:rPr>
              <a:t> </a:t>
            </a:r>
            <a:r>
              <a:rPr lang="en-US" dirty="0" err="1">
                <a:solidFill>
                  <a:srgbClr val="FF0000"/>
                </a:solidFill>
              </a:rPr>
              <a:t>Liaquat</a:t>
            </a:r>
            <a:r>
              <a:rPr lang="en-US" dirty="0">
                <a:solidFill>
                  <a:srgbClr val="FF0000"/>
                </a:solidFill>
              </a:rPr>
              <a:t> Ali Khan </a:t>
            </a:r>
          </a:p>
          <a:p>
            <a:pPr marL="0" indent="0">
              <a:buNone/>
            </a:pPr>
            <a:r>
              <a:rPr lang="en-US" dirty="0" smtClean="0">
                <a:solidFill>
                  <a:srgbClr val="FF0000"/>
                </a:solidFill>
              </a:rPr>
              <a:t>        empowering </a:t>
            </a:r>
            <a:r>
              <a:rPr lang="en-US" dirty="0">
                <a:solidFill>
                  <a:srgbClr val="FF0000"/>
                </a:solidFill>
              </a:rPr>
              <a:t>women, moral , social and Economic Welfare </a:t>
            </a:r>
          </a:p>
          <a:p>
            <a:endParaRPr lang="en-US" dirty="0" smtClean="0"/>
          </a:p>
          <a:p>
            <a:r>
              <a:rPr lang="en-US" dirty="0" smtClean="0"/>
              <a:t>Women </a:t>
            </a:r>
            <a:r>
              <a:rPr lang="en-US" dirty="0"/>
              <a:t>Activism forum </a:t>
            </a:r>
            <a:r>
              <a:rPr lang="en-US" dirty="0" smtClean="0">
                <a:solidFill>
                  <a:srgbClr val="FF0000"/>
                </a:solidFill>
              </a:rPr>
              <a:t>1981 </a:t>
            </a:r>
            <a:r>
              <a:rPr lang="en-US" b="1" dirty="0" smtClean="0">
                <a:solidFill>
                  <a:srgbClr val="FF0000"/>
                </a:solidFill>
              </a:rPr>
              <a:t>CSS PAPER</a:t>
            </a:r>
            <a:endParaRPr lang="en-US" b="1" dirty="0">
              <a:solidFill>
                <a:srgbClr val="FF0000"/>
              </a:solidFill>
            </a:endParaRPr>
          </a:p>
          <a:p>
            <a:endParaRPr lang="en-US" dirty="0" smtClean="0"/>
          </a:p>
          <a:p>
            <a:r>
              <a:rPr lang="en-US" dirty="0" err="1" smtClean="0"/>
              <a:t>Aurat</a:t>
            </a:r>
            <a:r>
              <a:rPr lang="en-US" dirty="0" smtClean="0"/>
              <a:t> </a:t>
            </a:r>
            <a:r>
              <a:rPr lang="en-US" dirty="0"/>
              <a:t>foundation -</a:t>
            </a:r>
            <a:r>
              <a:rPr lang="en-US" dirty="0" smtClean="0">
                <a:solidFill>
                  <a:srgbClr val="FF0000"/>
                </a:solidFill>
              </a:rPr>
              <a:t>1986</a:t>
            </a:r>
            <a:endParaRPr lang="en-US" dirty="0">
              <a:solidFill>
                <a:srgbClr val="FF0000"/>
              </a:solidFill>
            </a:endParaRPr>
          </a:p>
          <a:p>
            <a:pPr marL="0" indent="0">
              <a:buNone/>
            </a:pPr>
            <a:r>
              <a:rPr lang="en-US" dirty="0" smtClean="0">
                <a:solidFill>
                  <a:srgbClr val="FF0000"/>
                </a:solidFill>
              </a:rPr>
              <a:t>       Women </a:t>
            </a:r>
            <a:r>
              <a:rPr lang="en-US" dirty="0">
                <a:solidFill>
                  <a:srgbClr val="FF0000"/>
                </a:solidFill>
              </a:rPr>
              <a:t>rights and good governance</a:t>
            </a:r>
          </a:p>
          <a:p>
            <a:endParaRPr lang="en-US" dirty="0" smtClean="0"/>
          </a:p>
          <a:p>
            <a:r>
              <a:rPr lang="en-US" dirty="0" smtClean="0"/>
              <a:t>Human </a:t>
            </a:r>
            <a:r>
              <a:rPr lang="en-US" dirty="0"/>
              <a:t>rights commission of Pakistan </a:t>
            </a:r>
            <a:r>
              <a:rPr lang="en-US" dirty="0" smtClean="0">
                <a:solidFill>
                  <a:srgbClr val="FF0000"/>
                </a:solidFill>
              </a:rPr>
              <a:t>1986-7</a:t>
            </a:r>
            <a:endParaRPr lang="en-US" dirty="0">
              <a:solidFill>
                <a:srgbClr val="FF0000"/>
              </a:solidFill>
            </a:endParaRPr>
          </a:p>
          <a:p>
            <a:endParaRPr lang="en-US" dirty="0" smtClean="0"/>
          </a:p>
          <a:p>
            <a:r>
              <a:rPr lang="en-US" dirty="0" smtClean="0"/>
              <a:t>AGHS </a:t>
            </a:r>
            <a:r>
              <a:rPr lang="en-US" dirty="0"/>
              <a:t>legal and aid cell </a:t>
            </a:r>
            <a:r>
              <a:rPr lang="en-US" dirty="0">
                <a:solidFill>
                  <a:srgbClr val="FF0000"/>
                </a:solidFill>
              </a:rPr>
              <a:t>1980</a:t>
            </a:r>
            <a:r>
              <a:rPr lang="en-US" dirty="0"/>
              <a:t> rights of women children and minorities</a:t>
            </a:r>
          </a:p>
          <a:p>
            <a:pPr marL="0" indent="0">
              <a:buNone/>
            </a:pPr>
            <a:r>
              <a:rPr lang="en-US" dirty="0" smtClean="0"/>
              <a:t>       Ministry </a:t>
            </a:r>
            <a:r>
              <a:rPr lang="en-US" dirty="0"/>
              <a:t>of women development and National commission on the status of </a:t>
            </a:r>
            <a:r>
              <a:rPr lang="en-US" dirty="0" smtClean="0"/>
              <a:t>women </a:t>
            </a:r>
            <a:r>
              <a:rPr lang="en-US" dirty="0" smtClean="0">
                <a:solidFill>
                  <a:srgbClr val="FF0000"/>
                </a:solidFill>
              </a:rPr>
              <a:t>2000</a:t>
            </a:r>
            <a:endParaRPr lang="en-US" dirty="0">
              <a:solidFill>
                <a:srgbClr val="FF0000"/>
              </a:solidFill>
            </a:endParaRPr>
          </a:p>
          <a:p>
            <a:endParaRPr lang="en-US" dirty="0"/>
          </a:p>
        </p:txBody>
      </p:sp>
    </p:spTree>
    <p:extLst>
      <p:ext uri="{BB962C8B-B14F-4D97-AF65-F5344CB8AC3E}">
        <p14:creationId xmlns:p14="http://schemas.microsoft.com/office/powerpoint/2010/main" val="9099367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Women Activism Forum</a:t>
            </a:r>
            <a:endParaRPr lang="en-US" dirty="0"/>
          </a:p>
        </p:txBody>
      </p:sp>
      <p:sp>
        <p:nvSpPr>
          <p:cNvPr id="3" name="Content Placeholder 2"/>
          <p:cNvSpPr>
            <a:spLocks noGrp="1"/>
          </p:cNvSpPr>
          <p:nvPr>
            <p:ph idx="1"/>
          </p:nvPr>
        </p:nvSpPr>
        <p:spPr>
          <a:xfrm>
            <a:off x="1210614" y="1262131"/>
            <a:ext cx="10293999" cy="5164427"/>
          </a:xfrm>
        </p:spPr>
        <p:txBody>
          <a:bodyPr>
            <a:normAutofit fontScale="92500" lnSpcReduction="20000"/>
          </a:bodyPr>
          <a:lstStyle/>
          <a:p>
            <a:pPr marL="0" indent="0">
              <a:buNone/>
            </a:pPr>
            <a:endParaRPr lang="en-US" dirty="0" smtClean="0"/>
          </a:p>
          <a:p>
            <a:r>
              <a:rPr lang="en-US" dirty="0" smtClean="0"/>
              <a:t>5 July </a:t>
            </a:r>
            <a:r>
              <a:rPr lang="en-US" dirty="0"/>
              <a:t>1997, ZAB was arrested and martial law imposed (</a:t>
            </a:r>
            <a:r>
              <a:rPr lang="en-US" dirty="0" smtClean="0"/>
              <a:t>1977-1985) </a:t>
            </a:r>
            <a:endParaRPr lang="en-US" dirty="0"/>
          </a:p>
          <a:p>
            <a:r>
              <a:rPr lang="en-US" b="1" dirty="0"/>
              <a:t>Instances </a:t>
            </a:r>
            <a:r>
              <a:rPr lang="en-US" b="1" dirty="0" smtClean="0"/>
              <a:t>adversely </a:t>
            </a:r>
            <a:r>
              <a:rPr lang="en-US" b="1" dirty="0"/>
              <a:t>affected </a:t>
            </a:r>
            <a:r>
              <a:rPr lang="en-US" b="1" dirty="0" smtClean="0"/>
              <a:t>women:</a:t>
            </a:r>
            <a:endParaRPr lang="en-US" b="1" dirty="0"/>
          </a:p>
          <a:p>
            <a:r>
              <a:rPr lang="en-US" dirty="0">
                <a:solidFill>
                  <a:srgbClr val="FF0000"/>
                </a:solidFill>
              </a:rPr>
              <a:t>1980_</a:t>
            </a:r>
            <a:r>
              <a:rPr lang="en-US" dirty="0"/>
              <a:t> govt banned women participation in sports </a:t>
            </a:r>
          </a:p>
          <a:p>
            <a:r>
              <a:rPr lang="en-US" dirty="0" err="1">
                <a:solidFill>
                  <a:srgbClr val="FF0000"/>
                </a:solidFill>
              </a:rPr>
              <a:t>Hudood</a:t>
            </a:r>
            <a:r>
              <a:rPr lang="en-US" dirty="0">
                <a:solidFill>
                  <a:srgbClr val="FF0000"/>
                </a:solidFill>
              </a:rPr>
              <a:t> Ordinance</a:t>
            </a:r>
            <a:r>
              <a:rPr lang="en-US" dirty="0"/>
              <a:t>_ The part of the ordinance most effected the women was </a:t>
            </a:r>
            <a:r>
              <a:rPr lang="en-US" dirty="0">
                <a:solidFill>
                  <a:srgbClr val="FF0000"/>
                </a:solidFill>
              </a:rPr>
              <a:t>Adultery</a:t>
            </a:r>
          </a:p>
          <a:p>
            <a:r>
              <a:rPr lang="en-US" dirty="0"/>
              <a:t>For the proof of crime, testimony of </a:t>
            </a:r>
            <a:r>
              <a:rPr lang="en-US" dirty="0">
                <a:solidFill>
                  <a:srgbClr val="C00000"/>
                </a:solidFill>
              </a:rPr>
              <a:t>4 men </a:t>
            </a:r>
            <a:r>
              <a:rPr lang="en-US" dirty="0"/>
              <a:t>of good repute is required </a:t>
            </a:r>
          </a:p>
          <a:p>
            <a:r>
              <a:rPr lang="en-US" dirty="0" smtClean="0"/>
              <a:t> </a:t>
            </a:r>
            <a:r>
              <a:rPr lang="en-US" dirty="0"/>
              <a:t>women or non- Muslim testimony_ the </a:t>
            </a:r>
            <a:r>
              <a:rPr lang="en-US" dirty="0" err="1"/>
              <a:t>H</a:t>
            </a:r>
            <a:r>
              <a:rPr lang="en-US" dirty="0" err="1" smtClean="0"/>
              <a:t>udood</a:t>
            </a:r>
            <a:r>
              <a:rPr lang="en-US" dirty="0" smtClean="0"/>
              <a:t> </a:t>
            </a:r>
            <a:r>
              <a:rPr lang="en-US" dirty="0"/>
              <a:t>punishment would not be carried out </a:t>
            </a:r>
          </a:p>
          <a:p>
            <a:r>
              <a:rPr lang="en-US" dirty="0"/>
              <a:t>excluded the women testimony</a:t>
            </a:r>
          </a:p>
          <a:p>
            <a:endParaRPr lang="en-US" dirty="0"/>
          </a:p>
          <a:p>
            <a:r>
              <a:rPr lang="en-US" dirty="0">
                <a:solidFill>
                  <a:srgbClr val="FF0000"/>
                </a:solidFill>
              </a:rPr>
              <a:t>1981</a:t>
            </a:r>
            <a:r>
              <a:rPr lang="en-US" dirty="0"/>
              <a:t>_ women stood against </a:t>
            </a:r>
            <a:r>
              <a:rPr lang="en-US" dirty="0" smtClean="0"/>
              <a:t>Islimazation </a:t>
            </a:r>
            <a:r>
              <a:rPr lang="en-US" dirty="0"/>
              <a:t>and formed  </a:t>
            </a:r>
            <a:r>
              <a:rPr lang="en-US" dirty="0" smtClean="0"/>
              <a:t>WAF (raised concerned with the various measures being adopted in the name of Islam </a:t>
            </a:r>
            <a:endParaRPr lang="en-US" dirty="0"/>
          </a:p>
          <a:p>
            <a:endParaRPr lang="en-US" dirty="0"/>
          </a:p>
          <a:p>
            <a:r>
              <a:rPr lang="en-US" dirty="0"/>
              <a:t>Zia policies denied women participation to official channels of communication </a:t>
            </a:r>
            <a:r>
              <a:rPr lang="en-US" dirty="0" smtClean="0"/>
              <a:t>e.g. </a:t>
            </a:r>
            <a:r>
              <a:rPr lang="en-US" dirty="0"/>
              <a:t>TV and radio </a:t>
            </a:r>
          </a:p>
          <a:p>
            <a:endParaRPr lang="en-US" dirty="0"/>
          </a:p>
          <a:p>
            <a:r>
              <a:rPr lang="en-US" dirty="0"/>
              <a:t>Inspired org </a:t>
            </a:r>
            <a:r>
              <a:rPr lang="en-US" dirty="0" smtClean="0"/>
              <a:t>e.g. </a:t>
            </a:r>
            <a:r>
              <a:rPr lang="en-US" dirty="0"/>
              <a:t>AF </a:t>
            </a:r>
          </a:p>
          <a:p>
            <a:endParaRPr lang="en-US" dirty="0"/>
          </a:p>
          <a:p>
            <a:endParaRPr lang="en-US" dirty="0"/>
          </a:p>
        </p:txBody>
      </p:sp>
    </p:spTree>
    <p:extLst>
      <p:ext uri="{BB962C8B-B14F-4D97-AF65-F5344CB8AC3E}">
        <p14:creationId xmlns:p14="http://schemas.microsoft.com/office/powerpoint/2010/main" val="25862942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AUTONOMY VS INTEGRATION DEBATE</a:t>
            </a:r>
            <a:endParaRPr lang="en-US" dirty="0"/>
          </a:p>
        </p:txBody>
      </p:sp>
      <p:sp>
        <p:nvSpPr>
          <p:cNvPr id="3" name="Content Placeholder 2"/>
          <p:cNvSpPr>
            <a:spLocks noGrp="1"/>
          </p:cNvSpPr>
          <p:nvPr>
            <p:ph idx="1"/>
          </p:nvPr>
        </p:nvSpPr>
        <p:spPr/>
        <p:txBody>
          <a:bodyPr>
            <a:normAutofit/>
          </a:bodyPr>
          <a:lstStyle/>
          <a:p>
            <a:r>
              <a:rPr lang="en-US" sz="2400" dirty="0" smtClean="0"/>
              <a:t>The debate was initiated by  </a:t>
            </a:r>
            <a:r>
              <a:rPr lang="en-US" sz="2400" b="1" dirty="0" smtClean="0"/>
              <a:t>National Women Suffrage Association </a:t>
            </a:r>
            <a:r>
              <a:rPr lang="en-US" sz="2400" dirty="0" smtClean="0"/>
              <a:t>in America in </a:t>
            </a:r>
            <a:r>
              <a:rPr lang="en-US" sz="2400" b="1" dirty="0" smtClean="0"/>
              <a:t>1982</a:t>
            </a:r>
          </a:p>
          <a:p>
            <a:pPr algn="just"/>
            <a:endParaRPr lang="en-US" sz="2400" dirty="0" smtClean="0"/>
          </a:p>
          <a:p>
            <a:pPr algn="just"/>
            <a:r>
              <a:rPr lang="en-US" sz="2400" dirty="0" smtClean="0"/>
              <a:t>The discussion was held that if the GS should be made a separate discipline or department or it should be merged in Sociology, Anthropology, Psychology Economics etc</a:t>
            </a:r>
            <a:r>
              <a:rPr lang="en-US" sz="2400" b="1" dirty="0" smtClean="0"/>
              <a:t>.</a:t>
            </a:r>
            <a:endParaRPr lang="en-US" sz="2400" b="1" dirty="0"/>
          </a:p>
        </p:txBody>
      </p:sp>
    </p:spTree>
    <p:extLst>
      <p:ext uri="{BB962C8B-B14F-4D97-AF65-F5344CB8AC3E}">
        <p14:creationId xmlns:p14="http://schemas.microsoft.com/office/powerpoint/2010/main" val="682113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890863" cy="814725"/>
          </a:xfrm>
        </p:spPr>
        <p:txBody>
          <a:bodyPr/>
          <a:lstStyle/>
          <a:p>
            <a:r>
              <a:rPr lang="en-US" b="1" dirty="0" smtClean="0"/>
              <a:t>AUTONOMY VS INTEGRATION DEBATE</a:t>
            </a:r>
            <a:endParaRPr lang="en-US" b="1" dirty="0"/>
          </a:p>
        </p:txBody>
      </p:sp>
      <p:sp>
        <p:nvSpPr>
          <p:cNvPr id="3" name="Content Placeholder 2"/>
          <p:cNvSpPr>
            <a:spLocks noGrp="1"/>
          </p:cNvSpPr>
          <p:nvPr>
            <p:ph idx="1"/>
          </p:nvPr>
        </p:nvSpPr>
        <p:spPr>
          <a:xfrm>
            <a:off x="2086377" y="1403797"/>
            <a:ext cx="9418235" cy="5009882"/>
          </a:xfrm>
        </p:spPr>
        <p:txBody>
          <a:bodyPr>
            <a:normAutofit/>
          </a:bodyPr>
          <a:lstStyle/>
          <a:p>
            <a:r>
              <a:rPr lang="en-US" dirty="0"/>
              <a:t>Autonomy means independency</a:t>
            </a:r>
          </a:p>
          <a:p>
            <a:r>
              <a:rPr lang="en-US" dirty="0"/>
              <a:t>Autonomy of GS_ keeping the discipline an independent field of study in University and colleges</a:t>
            </a:r>
          </a:p>
          <a:p>
            <a:endParaRPr lang="en-US" dirty="0"/>
          </a:p>
          <a:p>
            <a:r>
              <a:rPr lang="en-US" dirty="0"/>
              <a:t>Purpose: As per proponents of Gender Studies autonomy, also know as separatists , we can </a:t>
            </a:r>
            <a:r>
              <a:rPr lang="en-US" dirty="0" smtClean="0"/>
              <a:t>only </a:t>
            </a:r>
            <a:r>
              <a:rPr lang="en-US" dirty="0"/>
              <a:t>progress only if we keep the </a:t>
            </a:r>
            <a:r>
              <a:rPr lang="en-US" dirty="0" smtClean="0"/>
              <a:t>field </a:t>
            </a:r>
            <a:r>
              <a:rPr lang="en-US" dirty="0"/>
              <a:t>autonomous and free of other discipline's </a:t>
            </a:r>
            <a:r>
              <a:rPr lang="en-US" dirty="0" smtClean="0"/>
              <a:t>influence.</a:t>
            </a:r>
            <a:endParaRPr lang="en-US" dirty="0"/>
          </a:p>
          <a:p>
            <a:endParaRPr lang="en-US" dirty="0"/>
          </a:p>
          <a:p>
            <a:r>
              <a:rPr lang="en-US" dirty="0"/>
              <a:t>Undermine Gender Studies and it's goals</a:t>
            </a:r>
          </a:p>
          <a:p>
            <a:endParaRPr lang="en-US" dirty="0"/>
          </a:p>
          <a:p>
            <a:r>
              <a:rPr lang="en-US" dirty="0"/>
              <a:t>Integration Will Impose </a:t>
            </a:r>
            <a:r>
              <a:rPr lang="en-US" dirty="0" smtClean="0"/>
              <a:t>Constraints</a:t>
            </a:r>
            <a:endParaRPr lang="en-US" dirty="0"/>
          </a:p>
          <a:p>
            <a:endParaRPr lang="en-US" dirty="0"/>
          </a:p>
          <a:p>
            <a:r>
              <a:rPr lang="en-US" dirty="0"/>
              <a:t>Best Mean of Generating New </a:t>
            </a:r>
            <a:r>
              <a:rPr lang="en-US" dirty="0" smtClean="0"/>
              <a:t>Knowledge- progress</a:t>
            </a:r>
            <a:endParaRPr lang="en-US" dirty="0"/>
          </a:p>
          <a:p>
            <a:endParaRPr lang="en-US" dirty="0"/>
          </a:p>
        </p:txBody>
      </p:sp>
    </p:spTree>
    <p:extLst>
      <p:ext uri="{BB962C8B-B14F-4D97-AF65-F5344CB8AC3E}">
        <p14:creationId xmlns:p14="http://schemas.microsoft.com/office/powerpoint/2010/main" val="7496630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INTEGRATION OF GENDDER STUDIES</a:t>
            </a:r>
            <a:endParaRPr lang="en-US" dirty="0"/>
          </a:p>
        </p:txBody>
      </p:sp>
      <p:sp>
        <p:nvSpPr>
          <p:cNvPr id="3" name="Content Placeholder 2"/>
          <p:cNvSpPr>
            <a:spLocks noGrp="1"/>
          </p:cNvSpPr>
          <p:nvPr>
            <p:ph idx="1"/>
          </p:nvPr>
        </p:nvSpPr>
        <p:spPr/>
        <p:txBody>
          <a:bodyPr/>
          <a:lstStyle/>
          <a:p>
            <a:r>
              <a:rPr lang="en-US" dirty="0"/>
              <a:t>Integration means incorporation.</a:t>
            </a:r>
          </a:p>
          <a:p>
            <a:r>
              <a:rPr lang="en-US" dirty="0"/>
              <a:t>Incorporation of gender studies as a sub </a:t>
            </a:r>
            <a:r>
              <a:rPr lang="en-US" dirty="0" smtClean="0"/>
              <a:t>field </a:t>
            </a:r>
            <a:r>
              <a:rPr lang="en-US" dirty="0"/>
              <a:t>in any other major </a:t>
            </a:r>
            <a:r>
              <a:rPr lang="en-US" dirty="0" smtClean="0"/>
              <a:t>discipline</a:t>
            </a:r>
          </a:p>
          <a:p>
            <a:pPr marL="0" indent="0">
              <a:buNone/>
            </a:pPr>
            <a:r>
              <a:rPr lang="en-US" b="1" dirty="0" smtClean="0"/>
              <a:t> </a:t>
            </a:r>
          </a:p>
          <a:p>
            <a:r>
              <a:rPr lang="en-US" dirty="0">
                <a:solidFill>
                  <a:srgbClr val="FF0000"/>
                </a:solidFill>
              </a:rPr>
              <a:t>Proponents of this School of thought- also known as integrationists,</a:t>
            </a:r>
          </a:p>
          <a:p>
            <a:endParaRPr lang="en-US" b="1" dirty="0"/>
          </a:p>
          <a:p>
            <a:r>
              <a:rPr lang="en-US" b="1" dirty="0"/>
              <a:t>REASONS</a:t>
            </a:r>
            <a:endParaRPr lang="en-US" dirty="0"/>
          </a:p>
          <a:p>
            <a:pPr>
              <a:lnSpc>
                <a:spcPct val="150000"/>
              </a:lnSpc>
            </a:pPr>
            <a:r>
              <a:rPr lang="en-US" dirty="0" smtClean="0"/>
              <a:t> </a:t>
            </a:r>
            <a:r>
              <a:rPr lang="en-US" dirty="0">
                <a:solidFill>
                  <a:srgbClr val="FF0000"/>
                </a:solidFill>
              </a:rPr>
              <a:t>Effective way to bring drastic </a:t>
            </a:r>
            <a:r>
              <a:rPr lang="en-US" dirty="0" smtClean="0">
                <a:solidFill>
                  <a:srgbClr val="FF0000"/>
                </a:solidFill>
              </a:rPr>
              <a:t>Changes- More practical work </a:t>
            </a:r>
            <a:endParaRPr lang="en-US" dirty="0">
              <a:solidFill>
                <a:srgbClr val="FF0000"/>
              </a:solidFill>
            </a:endParaRPr>
          </a:p>
          <a:p>
            <a:pPr>
              <a:lnSpc>
                <a:spcPct val="150000"/>
              </a:lnSpc>
            </a:pPr>
            <a:r>
              <a:rPr lang="en-US" dirty="0" smtClean="0">
                <a:solidFill>
                  <a:srgbClr val="FF0000"/>
                </a:solidFill>
              </a:rPr>
              <a:t>Ideal </a:t>
            </a:r>
            <a:r>
              <a:rPr lang="en-US" dirty="0">
                <a:solidFill>
                  <a:srgbClr val="FF0000"/>
                </a:solidFill>
              </a:rPr>
              <a:t>way to Cajole policy </a:t>
            </a:r>
            <a:r>
              <a:rPr lang="en-US" dirty="0" smtClean="0">
                <a:solidFill>
                  <a:srgbClr val="FF0000"/>
                </a:solidFill>
              </a:rPr>
              <a:t>makers</a:t>
            </a:r>
            <a:endParaRPr lang="en-US" dirty="0">
              <a:solidFill>
                <a:srgbClr val="FF0000"/>
              </a:solidFill>
            </a:endParaRPr>
          </a:p>
        </p:txBody>
      </p:sp>
    </p:spTree>
    <p:extLst>
      <p:ext uri="{BB962C8B-B14F-4D97-AF65-F5344CB8AC3E}">
        <p14:creationId xmlns:p14="http://schemas.microsoft.com/office/powerpoint/2010/main" val="5514301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CSS PAST PAPERS</a:t>
            </a:r>
            <a:endParaRPr lang="en-US" dirty="0"/>
          </a:p>
        </p:txBody>
      </p:sp>
      <p:sp>
        <p:nvSpPr>
          <p:cNvPr id="3" name="Content Placeholder 2"/>
          <p:cNvSpPr>
            <a:spLocks noGrp="1"/>
          </p:cNvSpPr>
          <p:nvPr>
            <p:ph idx="1"/>
          </p:nvPr>
        </p:nvSpPr>
        <p:spPr>
          <a:xfrm>
            <a:off x="1674255" y="1751527"/>
            <a:ext cx="9556124" cy="5228822"/>
          </a:xfrm>
        </p:spPr>
        <p:txBody>
          <a:bodyPr>
            <a:normAutofit/>
          </a:bodyPr>
          <a:lstStyle/>
          <a:p>
            <a:r>
              <a:rPr lang="en-US" dirty="0"/>
              <a:t>Write a note on status of women's studies in Pakistan and give your views on the autonomy/integration debate in Women's Studies</a:t>
            </a:r>
            <a:r>
              <a:rPr lang="en-US" dirty="0" smtClean="0"/>
              <a:t>. (2016), (2019)</a:t>
            </a:r>
          </a:p>
          <a:p>
            <a:r>
              <a:rPr lang="en-US" dirty="0"/>
              <a:t>Define and discuss the discipline of Gender studies and also differentiate between women studies and gender studies</a:t>
            </a:r>
            <a:r>
              <a:rPr lang="en-US" dirty="0" smtClean="0"/>
              <a:t>. (2017)</a:t>
            </a:r>
          </a:p>
          <a:p>
            <a:r>
              <a:rPr lang="en-US" dirty="0"/>
              <a:t>Write a comprehensive note on autonomy versus integration debate in gender </a:t>
            </a:r>
            <a:r>
              <a:rPr lang="en-US" dirty="0" smtClean="0"/>
              <a:t>studies (2017)</a:t>
            </a:r>
          </a:p>
          <a:p>
            <a:r>
              <a:rPr lang="en-US" dirty="0"/>
              <a:t>What are the fundamental differences between Gender Studies and Women's Studies? Substantiate your argument(s) with examples. Highlight the current status of women studies in </a:t>
            </a:r>
            <a:r>
              <a:rPr lang="en-US" dirty="0" smtClean="0"/>
              <a:t>Pakistan.(2018)</a:t>
            </a:r>
          </a:p>
          <a:p>
            <a:r>
              <a:rPr lang="en-US" dirty="0"/>
              <a:t>Write a comprehensive essay on the ‘sex versus gender debate’ in feminist philosophy and social sciences, reflecting nature versus nurture argument</a:t>
            </a:r>
            <a:r>
              <a:rPr lang="en-US" dirty="0" smtClean="0"/>
              <a:t>. (2018)</a:t>
            </a:r>
          </a:p>
          <a:p>
            <a:pPr marL="0" indent="0">
              <a:buNone/>
            </a:pPr>
            <a:endParaRPr lang="en-US" dirty="0"/>
          </a:p>
        </p:txBody>
      </p:sp>
    </p:spTree>
    <p:extLst>
      <p:ext uri="{BB962C8B-B14F-4D97-AF65-F5344CB8AC3E}">
        <p14:creationId xmlns:p14="http://schemas.microsoft.com/office/powerpoint/2010/main" val="1926107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EXAMINER REPORT</a:t>
            </a:r>
            <a:endParaRPr lang="en-US" dirty="0"/>
          </a:p>
        </p:txBody>
      </p:sp>
      <p:sp>
        <p:nvSpPr>
          <p:cNvPr id="3" name="Content Placeholder 2"/>
          <p:cNvSpPr>
            <a:spLocks noGrp="1"/>
          </p:cNvSpPr>
          <p:nvPr>
            <p:ph idx="1"/>
          </p:nvPr>
        </p:nvSpPr>
        <p:spPr/>
        <p:txBody>
          <a:bodyPr/>
          <a:lstStyle/>
          <a:p>
            <a:r>
              <a:rPr lang="en-US" dirty="0" smtClean="0"/>
              <a:t>The overall performance of candidate was poor</a:t>
            </a:r>
          </a:p>
          <a:p>
            <a:endParaRPr lang="en-US" dirty="0"/>
          </a:p>
          <a:p>
            <a:r>
              <a:rPr lang="en-US" dirty="0" smtClean="0"/>
              <a:t>The weakest part in most of papers was poor/incorrect language, incorrect grammar, spellings and structure</a:t>
            </a:r>
          </a:p>
          <a:p>
            <a:endParaRPr lang="en-US" dirty="0"/>
          </a:p>
          <a:p>
            <a:r>
              <a:rPr lang="en-US" dirty="0" smtClean="0"/>
              <a:t>No analysis and linking skills</a:t>
            </a:r>
          </a:p>
          <a:p>
            <a:endParaRPr lang="en-US" dirty="0"/>
          </a:p>
          <a:p>
            <a:r>
              <a:rPr lang="en-US" dirty="0" smtClean="0"/>
              <a:t>Lack references</a:t>
            </a:r>
            <a:endParaRPr lang="en-US" dirty="0"/>
          </a:p>
        </p:txBody>
      </p:sp>
    </p:spTree>
    <p:extLst>
      <p:ext uri="{BB962C8B-B14F-4D97-AF65-F5344CB8AC3E}">
        <p14:creationId xmlns:p14="http://schemas.microsoft.com/office/powerpoint/2010/main" val="2870940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a:t>
            </a:r>
            <a:endParaRPr lang="en-US" dirty="0"/>
          </a:p>
        </p:txBody>
      </p:sp>
      <p:sp>
        <p:nvSpPr>
          <p:cNvPr id="3" name="Content Placeholder 2"/>
          <p:cNvSpPr>
            <a:spLocks noGrp="1"/>
          </p:cNvSpPr>
          <p:nvPr>
            <p:ph idx="1"/>
          </p:nvPr>
        </p:nvSpPr>
        <p:spPr>
          <a:xfrm>
            <a:off x="1344707" y="1438835"/>
            <a:ext cx="10159906" cy="4894730"/>
          </a:xfrm>
        </p:spPr>
        <p:txBody>
          <a:bodyPr>
            <a:normAutofit lnSpcReduction="10000"/>
          </a:bodyPr>
          <a:lstStyle/>
          <a:p>
            <a:pPr marL="0" indent="0">
              <a:buNone/>
            </a:pPr>
            <a:r>
              <a:rPr lang="en-US" sz="2400" b="1" dirty="0"/>
              <a:t>I. Introduction to Gender Studies</a:t>
            </a:r>
            <a:r>
              <a:rPr lang="en-US" dirty="0"/>
              <a:t/>
            </a:r>
            <a:br>
              <a:rPr lang="en-US" dirty="0"/>
            </a:br>
            <a:r>
              <a:rPr lang="en-US" dirty="0"/>
              <a:t>Introduction to Gender Studies</a:t>
            </a:r>
          </a:p>
          <a:p>
            <a:r>
              <a:rPr lang="en-US" dirty="0"/>
              <a:t>Difference between Gender and Women Studies</a:t>
            </a:r>
          </a:p>
          <a:p>
            <a:r>
              <a:rPr lang="en-US" dirty="0"/>
              <a:t>Multi-disciplinary nature of Gender Studies</a:t>
            </a:r>
          </a:p>
          <a:p>
            <a:r>
              <a:rPr lang="en-US" dirty="0"/>
              <a:t>Autonomy vs. Integration Debate in Gender Studies</a:t>
            </a:r>
          </a:p>
          <a:p>
            <a:r>
              <a:rPr lang="en-US" dirty="0"/>
              <a:t>Status of Gender Studies in Pakistan</a:t>
            </a:r>
          </a:p>
          <a:p>
            <a:pPr marL="0" indent="0">
              <a:buNone/>
            </a:pPr>
            <a:endParaRPr lang="en-US" dirty="0"/>
          </a:p>
          <a:p>
            <a:pPr marL="0" indent="0">
              <a:buNone/>
            </a:pPr>
            <a:r>
              <a:rPr lang="en-US" sz="2400" b="1" dirty="0" smtClean="0"/>
              <a:t>II</a:t>
            </a:r>
            <a:r>
              <a:rPr lang="en-US" sz="2400" b="1" dirty="0"/>
              <a:t>. Social Construction of Gender</a:t>
            </a:r>
            <a:r>
              <a:rPr lang="en-US" dirty="0"/>
              <a:t/>
            </a:r>
            <a:br>
              <a:rPr lang="en-US" dirty="0"/>
            </a:br>
            <a:r>
              <a:rPr lang="en-US" dirty="0"/>
              <a:t>Historicizing Constructionism</a:t>
            </a:r>
          </a:p>
          <a:p>
            <a:r>
              <a:rPr lang="en-US" dirty="0" smtClean="0"/>
              <a:t>Problematizing </a:t>
            </a:r>
            <a:r>
              <a:rPr lang="en-US" dirty="0"/>
              <a:t>the category of “Sex”: Queer Theory</a:t>
            </a:r>
          </a:p>
          <a:p>
            <a:r>
              <a:rPr lang="en-US" dirty="0"/>
              <a:t>Is “Sex” socially determined, too?</a:t>
            </a:r>
          </a:p>
          <a:p>
            <a:r>
              <a:rPr lang="en-US" dirty="0"/>
              <a:t>Masculinities and </a:t>
            </a:r>
            <a:r>
              <a:rPr lang="en-US" dirty="0" smtClean="0"/>
              <a:t>Feminism</a:t>
            </a:r>
          </a:p>
          <a:p>
            <a:r>
              <a:rPr lang="en-US" dirty="0" smtClean="0"/>
              <a:t>Nature </a:t>
            </a:r>
            <a:r>
              <a:rPr lang="en-US" dirty="0" err="1" smtClean="0"/>
              <a:t>vs</a:t>
            </a:r>
            <a:r>
              <a:rPr lang="en-US" dirty="0" smtClean="0"/>
              <a:t> Nurture Debate</a:t>
            </a:r>
            <a:endParaRPr lang="en-US" dirty="0"/>
          </a:p>
        </p:txBody>
      </p:sp>
    </p:spTree>
    <p:extLst>
      <p:ext uri="{BB962C8B-B14F-4D97-AF65-F5344CB8AC3E}">
        <p14:creationId xmlns:p14="http://schemas.microsoft.com/office/powerpoint/2010/main" val="27447250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sz="2600" b="1" dirty="0"/>
              <a:t>III. Feminist Theories and Practice</a:t>
            </a:r>
            <a:r>
              <a:rPr lang="en-US" dirty="0"/>
              <a:t/>
            </a:r>
            <a:br>
              <a:rPr lang="en-US" dirty="0"/>
            </a:br>
            <a:r>
              <a:rPr lang="en-US" dirty="0"/>
              <a:t>What is Feminism</a:t>
            </a:r>
          </a:p>
          <a:p>
            <a:r>
              <a:rPr lang="en-US" dirty="0"/>
              <a:t>Liberal Feminism</a:t>
            </a:r>
          </a:p>
          <a:p>
            <a:r>
              <a:rPr lang="en-US" dirty="0"/>
              <a:t>Radical Feminism</a:t>
            </a:r>
          </a:p>
          <a:p>
            <a:r>
              <a:rPr lang="en-US" dirty="0"/>
              <a:t>Marxist/Socialist Feminism</a:t>
            </a:r>
          </a:p>
          <a:p>
            <a:r>
              <a:rPr lang="en-US" dirty="0"/>
              <a:t>Psychoanalytical Feminism</a:t>
            </a:r>
          </a:p>
          <a:p>
            <a:r>
              <a:rPr lang="en-US" dirty="0"/>
              <a:t>Men’s Feminism</a:t>
            </a:r>
          </a:p>
          <a:p>
            <a:r>
              <a:rPr lang="en-US" dirty="0"/>
              <a:t>Postmodern Feminism</a:t>
            </a:r>
          </a:p>
          <a:p>
            <a:pPr marL="0" indent="0">
              <a:buNone/>
            </a:pPr>
            <a:endParaRPr lang="en-US" sz="2600" b="1" dirty="0" smtClean="0"/>
          </a:p>
          <a:p>
            <a:pPr marL="0" indent="0">
              <a:buNone/>
            </a:pPr>
            <a:r>
              <a:rPr lang="en-US" sz="2600" b="1" dirty="0" smtClean="0"/>
              <a:t>IV</a:t>
            </a:r>
            <a:r>
              <a:rPr lang="en-US" sz="2600" b="1" dirty="0"/>
              <a:t>. Feminist Movements</a:t>
            </a:r>
            <a:r>
              <a:rPr lang="en-US" dirty="0"/>
              <a:t/>
            </a:r>
            <a:br>
              <a:rPr lang="en-US" dirty="0"/>
            </a:br>
            <a:r>
              <a:rPr lang="en-US" dirty="0"/>
              <a:t>Feminist Movements in the West, First Wave, Second Wave and Third Wave Feminism, United Nation Conferences on Women, Feminist Movements in Pakistan.</a:t>
            </a:r>
          </a:p>
          <a:p>
            <a:endParaRPr lang="en-US" dirty="0"/>
          </a:p>
        </p:txBody>
      </p:sp>
    </p:spTree>
    <p:extLst>
      <p:ext uri="{BB962C8B-B14F-4D97-AF65-F5344CB8AC3E}">
        <p14:creationId xmlns:p14="http://schemas.microsoft.com/office/powerpoint/2010/main" val="528344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2996" y="651004"/>
            <a:ext cx="8911687" cy="1280890"/>
          </a:xfrm>
        </p:spPr>
        <p:txBody>
          <a:bodyPr/>
          <a:lstStyle/>
          <a:p>
            <a:r>
              <a:rPr lang="en-US" dirty="0" smtClean="0"/>
              <a:t>Syllabus</a:t>
            </a:r>
            <a:endParaRPr lang="en-US" dirty="0"/>
          </a:p>
        </p:txBody>
      </p:sp>
      <p:sp>
        <p:nvSpPr>
          <p:cNvPr id="3" name="Content Placeholder 2"/>
          <p:cNvSpPr>
            <a:spLocks noGrp="1"/>
          </p:cNvSpPr>
          <p:nvPr>
            <p:ph idx="1"/>
          </p:nvPr>
        </p:nvSpPr>
        <p:spPr>
          <a:xfrm>
            <a:off x="1721224" y="2133600"/>
            <a:ext cx="9783388" cy="4576482"/>
          </a:xfrm>
        </p:spPr>
        <p:txBody>
          <a:bodyPr>
            <a:normAutofit fontScale="92500" lnSpcReduction="10000"/>
          </a:bodyPr>
          <a:lstStyle/>
          <a:p>
            <a:pPr marL="0" indent="0">
              <a:buNone/>
            </a:pPr>
            <a:r>
              <a:rPr lang="en-US" sz="2400" b="1" dirty="0"/>
              <a:t>V. Gender and Development</a:t>
            </a:r>
            <a:r>
              <a:rPr lang="en-US" dirty="0"/>
              <a:t/>
            </a:r>
            <a:br>
              <a:rPr lang="en-US" dirty="0"/>
            </a:br>
            <a:r>
              <a:rPr lang="en-US" dirty="0"/>
              <a:t>Colonial and Capitalistic Perspectives of Gender</a:t>
            </a:r>
          </a:p>
          <a:p>
            <a:r>
              <a:rPr lang="en-US" dirty="0"/>
              <a:t>Gender Analysis of Development Theories; Modernization Theory, World System Theory, Dependency Theory, Structural Functionalism.</a:t>
            </a:r>
          </a:p>
          <a:p>
            <a:r>
              <a:rPr lang="en-US" dirty="0"/>
              <a:t>Gender Approaches to Development: Women in Development (WID), Women and Development (WAD), Gender and Development (GAD); Gender Critique of Structural Adjustment Policies (SAPs).</a:t>
            </a:r>
          </a:p>
          <a:p>
            <a:r>
              <a:rPr lang="en-US" dirty="0"/>
              <a:t>Globalization and </a:t>
            </a:r>
            <a:r>
              <a:rPr lang="en-US" dirty="0" smtClean="0"/>
              <a:t>Gender</a:t>
            </a:r>
          </a:p>
          <a:p>
            <a:pPr marL="0" indent="0">
              <a:buNone/>
            </a:pPr>
            <a:r>
              <a:rPr lang="en-US" dirty="0"/>
              <a:t/>
            </a:r>
            <a:br>
              <a:rPr lang="en-US" dirty="0"/>
            </a:br>
            <a:r>
              <a:rPr lang="en-US" sz="2400" b="1" dirty="0"/>
              <a:t>VI. Status of Women in Pakistan</a:t>
            </a:r>
            <a:r>
              <a:rPr lang="en-US" sz="2400" dirty="0"/>
              <a:t/>
            </a:r>
            <a:br>
              <a:rPr lang="en-US" sz="2400" dirty="0"/>
            </a:br>
            <a:r>
              <a:rPr lang="en-US" dirty="0"/>
              <a:t>Status of Women’s health in Pakistan</a:t>
            </a:r>
          </a:p>
          <a:p>
            <a:r>
              <a:rPr lang="en-US" dirty="0"/>
              <a:t>Status of Women in Education</a:t>
            </a:r>
          </a:p>
          <a:p>
            <a:r>
              <a:rPr lang="en-US" dirty="0"/>
              <a:t>Women and Employment</a:t>
            </a:r>
          </a:p>
          <a:p>
            <a:r>
              <a:rPr lang="en-US" dirty="0"/>
              <a:t>Women and Law</a:t>
            </a:r>
          </a:p>
          <a:p>
            <a:endParaRPr lang="en-US" dirty="0"/>
          </a:p>
        </p:txBody>
      </p:sp>
    </p:spTree>
    <p:extLst>
      <p:ext uri="{BB962C8B-B14F-4D97-AF65-F5344CB8AC3E}">
        <p14:creationId xmlns:p14="http://schemas.microsoft.com/office/powerpoint/2010/main" val="26020817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8831" y="597216"/>
            <a:ext cx="8911687" cy="1280890"/>
          </a:xfrm>
        </p:spPr>
        <p:txBody>
          <a:bodyPr/>
          <a:lstStyle/>
          <a:p>
            <a:r>
              <a:rPr lang="en-US" dirty="0" smtClean="0"/>
              <a:t>syllabus</a:t>
            </a:r>
            <a:endParaRPr lang="en-US" dirty="0"/>
          </a:p>
        </p:txBody>
      </p:sp>
      <p:sp>
        <p:nvSpPr>
          <p:cNvPr id="3" name="Content Placeholder 2"/>
          <p:cNvSpPr>
            <a:spLocks noGrp="1"/>
          </p:cNvSpPr>
          <p:nvPr>
            <p:ph idx="1"/>
          </p:nvPr>
        </p:nvSpPr>
        <p:spPr>
          <a:xfrm>
            <a:off x="1882588" y="2133600"/>
            <a:ext cx="9622024" cy="4576482"/>
          </a:xfrm>
        </p:spPr>
        <p:txBody>
          <a:bodyPr>
            <a:normAutofit fontScale="77500" lnSpcReduction="20000"/>
          </a:bodyPr>
          <a:lstStyle/>
          <a:p>
            <a:pPr marL="0" indent="0">
              <a:buNone/>
            </a:pPr>
            <a:r>
              <a:rPr lang="en-US" sz="2800" b="1" dirty="0"/>
              <a:t>VII. Gender and Governance</a:t>
            </a:r>
            <a:r>
              <a:rPr lang="en-US" dirty="0"/>
              <a:t/>
            </a:r>
            <a:br>
              <a:rPr lang="en-US" dirty="0"/>
            </a:br>
            <a:r>
              <a:rPr lang="en-US" dirty="0"/>
              <a:t/>
            </a:r>
            <a:br>
              <a:rPr lang="en-US" dirty="0"/>
            </a:br>
            <a:r>
              <a:rPr lang="en-US" dirty="0"/>
              <a:t>Defining Governance</a:t>
            </a:r>
          </a:p>
          <a:p>
            <a:r>
              <a:rPr lang="en-US" dirty="0"/>
              <a:t>Suffragist Movement</a:t>
            </a:r>
          </a:p>
          <a:p>
            <a:r>
              <a:rPr lang="en-US" dirty="0"/>
              <a:t>Gender Issues in Women as Voters</a:t>
            </a:r>
          </a:p>
          <a:p>
            <a:r>
              <a:rPr lang="en-US" dirty="0"/>
              <a:t>Gender Issues in Women as Candidates</a:t>
            </a:r>
          </a:p>
          <a:p>
            <a:r>
              <a:rPr lang="en-US" dirty="0"/>
              <a:t>Gender Issues in Women as Representatives</a:t>
            </a:r>
          </a:p>
          <a:p>
            <a:r>
              <a:rPr lang="en-US" dirty="0"/>
              <a:t>Impact of Political Quota in Pakistan</a:t>
            </a:r>
          </a:p>
          <a:p>
            <a:pPr marL="0" indent="0">
              <a:buNone/>
            </a:pPr>
            <a:r>
              <a:rPr lang="en-US" sz="2800" dirty="0"/>
              <a:t/>
            </a:r>
            <a:br>
              <a:rPr lang="en-US" sz="2800" dirty="0"/>
            </a:br>
            <a:r>
              <a:rPr lang="en-US" sz="2800" b="1" dirty="0"/>
              <a:t>VIII. Gender Based Violence</a:t>
            </a:r>
            <a:r>
              <a:rPr lang="en-US" dirty="0"/>
              <a:t/>
            </a:r>
            <a:br>
              <a:rPr lang="en-US" dirty="0"/>
            </a:br>
            <a:r>
              <a:rPr lang="en-US" dirty="0" smtClean="0"/>
              <a:t>       Defining </a:t>
            </a:r>
            <a:r>
              <a:rPr lang="en-US" dirty="0"/>
              <a:t>Gender Based Violence</a:t>
            </a:r>
          </a:p>
          <a:p>
            <a:r>
              <a:rPr lang="en-US" dirty="0"/>
              <a:t>Theories of Violence against Women</a:t>
            </a:r>
          </a:p>
          <a:p>
            <a:r>
              <a:rPr lang="en-US" dirty="0"/>
              <a:t>Structural and Direct Forms of Violence</a:t>
            </a:r>
          </a:p>
          <a:p>
            <a:r>
              <a:rPr lang="en-US" dirty="0"/>
              <a:t>Strategies to Eliminate Violence against Women</a:t>
            </a:r>
          </a:p>
          <a:p>
            <a:r>
              <a:rPr lang="en-US" dirty="0"/>
              <a:t/>
            </a:r>
            <a:br>
              <a:rPr lang="en-US" dirty="0"/>
            </a:br>
            <a:endParaRPr lang="en-US" dirty="0"/>
          </a:p>
        </p:txBody>
      </p:sp>
    </p:spTree>
    <p:extLst>
      <p:ext uri="{BB962C8B-B14F-4D97-AF65-F5344CB8AC3E}">
        <p14:creationId xmlns:p14="http://schemas.microsoft.com/office/powerpoint/2010/main" val="4138402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Studies</a:t>
            </a:r>
            <a:endParaRPr lang="en-US" dirty="0"/>
          </a:p>
        </p:txBody>
      </p:sp>
      <p:sp>
        <p:nvSpPr>
          <p:cNvPr id="3" name="Content Placeholder 2"/>
          <p:cNvSpPr>
            <a:spLocks noGrp="1"/>
          </p:cNvSpPr>
          <p:nvPr>
            <p:ph idx="1"/>
          </p:nvPr>
        </p:nvSpPr>
        <p:spPr/>
        <p:txBody>
          <a:bodyPr/>
          <a:lstStyle/>
          <a:p>
            <a:r>
              <a:rPr lang="en-US" dirty="0" err="1"/>
              <a:t>Mukhtaran</a:t>
            </a:r>
            <a:r>
              <a:rPr lang="en-US" dirty="0"/>
              <a:t> Mai</a:t>
            </a:r>
          </a:p>
          <a:p>
            <a:r>
              <a:rPr lang="en-US" dirty="0" err="1"/>
              <a:t>Mallala</a:t>
            </a:r>
            <a:r>
              <a:rPr lang="en-US" dirty="0"/>
              <a:t> </a:t>
            </a:r>
            <a:r>
              <a:rPr lang="en-US" dirty="0" err="1"/>
              <a:t>Yousaf</a:t>
            </a:r>
            <a:r>
              <a:rPr lang="en-US" dirty="0"/>
              <a:t> </a:t>
            </a:r>
            <a:r>
              <a:rPr lang="en-US" dirty="0" err="1"/>
              <a:t>Zai</a:t>
            </a:r>
            <a:endParaRPr lang="en-US" dirty="0"/>
          </a:p>
          <a:p>
            <a:r>
              <a:rPr lang="en-US" dirty="0" err="1"/>
              <a:t>Shermin</a:t>
            </a:r>
            <a:r>
              <a:rPr lang="en-US" dirty="0"/>
              <a:t> </a:t>
            </a:r>
            <a:r>
              <a:rPr lang="en-US" dirty="0" err="1"/>
              <a:t>Ubaid</a:t>
            </a:r>
            <a:r>
              <a:rPr lang="en-US" dirty="0"/>
              <a:t> </a:t>
            </a:r>
            <a:r>
              <a:rPr lang="en-US" dirty="0" err="1"/>
              <a:t>Chinoy</a:t>
            </a:r>
            <a:endParaRPr lang="en-US" dirty="0"/>
          </a:p>
          <a:p>
            <a:endParaRPr lang="en-US" dirty="0"/>
          </a:p>
        </p:txBody>
      </p:sp>
    </p:spTree>
    <p:extLst>
      <p:ext uri="{BB962C8B-B14F-4D97-AF65-F5344CB8AC3E}">
        <p14:creationId xmlns:p14="http://schemas.microsoft.com/office/powerpoint/2010/main" val="2345493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the word “GENDER”</a:t>
            </a:r>
            <a:endParaRPr lang="en-US" dirty="0"/>
          </a:p>
        </p:txBody>
      </p:sp>
      <p:sp>
        <p:nvSpPr>
          <p:cNvPr id="3" name="Content Placeholder 2"/>
          <p:cNvSpPr>
            <a:spLocks noGrp="1"/>
          </p:cNvSpPr>
          <p:nvPr>
            <p:ph idx="1"/>
          </p:nvPr>
        </p:nvSpPr>
        <p:spPr>
          <a:xfrm>
            <a:off x="2086377" y="1648496"/>
            <a:ext cx="9418235" cy="4262726"/>
          </a:xfrm>
        </p:spPr>
        <p:txBody>
          <a:bodyPr>
            <a:normAutofit fontScale="92500"/>
          </a:bodyPr>
          <a:lstStyle/>
          <a:p>
            <a:r>
              <a:rPr lang="en-US" b="1" dirty="0"/>
              <a:t>LITERAL MEANING: </a:t>
            </a:r>
            <a:endParaRPr lang="en-US" b="1" dirty="0" smtClean="0"/>
          </a:p>
          <a:p>
            <a:r>
              <a:rPr lang="en-US" b="1" dirty="0" smtClean="0"/>
              <a:t> </a:t>
            </a:r>
            <a:r>
              <a:rPr lang="en-US" b="1" dirty="0"/>
              <a:t>Gender is the state </a:t>
            </a:r>
            <a:r>
              <a:rPr lang="en-US" dirty="0"/>
              <a:t>of being </a:t>
            </a:r>
            <a:r>
              <a:rPr lang="en-US" dirty="0">
                <a:solidFill>
                  <a:srgbClr val="FF0000"/>
                </a:solidFill>
              </a:rPr>
              <a:t>male or female </a:t>
            </a:r>
            <a:r>
              <a:rPr lang="en-US" dirty="0"/>
              <a:t>in relation to the social and cultural roles that are considered appropriate for men and women</a:t>
            </a:r>
            <a:r>
              <a:rPr lang="en-US" dirty="0" smtClean="0"/>
              <a:t>.</a:t>
            </a:r>
          </a:p>
          <a:p>
            <a:endParaRPr lang="en-US" dirty="0"/>
          </a:p>
          <a:p>
            <a:r>
              <a:rPr lang="en-US" b="1" dirty="0" smtClean="0"/>
              <a:t>Academic Meaning:</a:t>
            </a:r>
          </a:p>
          <a:p>
            <a:r>
              <a:rPr lang="en-US" dirty="0" smtClean="0"/>
              <a:t>Gender refers to the </a:t>
            </a:r>
            <a:r>
              <a:rPr lang="en-US" b="1" dirty="0" smtClean="0"/>
              <a:t>socially constructed </a:t>
            </a:r>
            <a:r>
              <a:rPr lang="en-US" dirty="0" smtClean="0"/>
              <a:t>relationships between men and women.</a:t>
            </a:r>
          </a:p>
          <a:p>
            <a:endParaRPr lang="en-US" dirty="0"/>
          </a:p>
          <a:p>
            <a:r>
              <a:rPr lang="en-US" b="1" dirty="0"/>
              <a:t>The World Health Organization (WHO) defines gender as:</a:t>
            </a:r>
          </a:p>
          <a:p>
            <a:endParaRPr lang="en-US" b="1" dirty="0"/>
          </a:p>
          <a:p>
            <a:r>
              <a:rPr lang="en-US" dirty="0"/>
              <a:t>“Gender refers to the socially constructed characteristics of women and men, such as norms, roles, and relationships of and between groups of women and men. It varies from society to society and can be changed.”</a:t>
            </a:r>
          </a:p>
        </p:txBody>
      </p:sp>
    </p:spTree>
    <p:extLst>
      <p:ext uri="{BB962C8B-B14F-4D97-AF65-F5344CB8AC3E}">
        <p14:creationId xmlns:p14="http://schemas.microsoft.com/office/powerpoint/2010/main" val="1031263002"/>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1121</TotalTime>
  <Words>1537</Words>
  <Application>Microsoft Office PowerPoint</Application>
  <PresentationFormat>Widescreen</PresentationFormat>
  <Paragraphs>258</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Century Gothic</vt:lpstr>
      <vt:lpstr>Wingdings</vt:lpstr>
      <vt:lpstr>Wingdings 3</vt:lpstr>
      <vt:lpstr>Wisp</vt:lpstr>
      <vt:lpstr>GENDER STUDIES  </vt:lpstr>
      <vt:lpstr>GENDER STUDIES</vt:lpstr>
      <vt:lpstr>EXAMINER REPORT</vt:lpstr>
      <vt:lpstr>SYLLABUS</vt:lpstr>
      <vt:lpstr>Syllabus</vt:lpstr>
      <vt:lpstr>Syllabus</vt:lpstr>
      <vt:lpstr>syllabus</vt:lpstr>
      <vt:lpstr>Case Studies</vt:lpstr>
      <vt:lpstr>Understanding the word “GENDER”</vt:lpstr>
      <vt:lpstr>GENDER STEREOTYPING </vt:lpstr>
      <vt:lpstr>MALE STEREOTYPING </vt:lpstr>
      <vt:lpstr>Traditional Gender Stereotypes</vt:lpstr>
      <vt:lpstr>GENDER STUDIES</vt:lpstr>
      <vt:lpstr>Origin and Background </vt:lpstr>
      <vt:lpstr>Origin and Background </vt:lpstr>
      <vt:lpstr>Difference Between Gender Studies and Women Studies </vt:lpstr>
      <vt:lpstr>Difference between Sex and Gender   Robert Stoller: 1960s – Difference between sex and gender </vt:lpstr>
      <vt:lpstr>STATUS OF WOMEN STUDIES IN PAKISTAN</vt:lpstr>
      <vt:lpstr>Women Studies As Discipline </vt:lpstr>
      <vt:lpstr>Women/Gender Studies As Discipline </vt:lpstr>
      <vt:lpstr>FEMINIST ORGANIZATIONS/ PATFORMS/MOVEMNENTS IN PAKSITAN</vt:lpstr>
      <vt:lpstr>Role of Women Activism Forum</vt:lpstr>
      <vt:lpstr>AUTONOMY VS INTEGRATION DEBATE</vt:lpstr>
      <vt:lpstr>AUTONOMY VS INTEGRATION DEBATE</vt:lpstr>
      <vt:lpstr>INTEGRATION OF GENDDER STUDIES</vt:lpstr>
      <vt:lpstr>CSS PAST PAPERS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STUDIES</dc:title>
  <dc:creator>Windows User</dc:creator>
  <cp:lastModifiedBy>Windows User</cp:lastModifiedBy>
  <cp:revision>60</cp:revision>
  <dcterms:created xsi:type="dcterms:W3CDTF">2020-11-20T18:32:19Z</dcterms:created>
  <dcterms:modified xsi:type="dcterms:W3CDTF">2021-08-30T08:39:53Z</dcterms:modified>
</cp:coreProperties>
</file>