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handoutMasterIdLst>
    <p:handoutMasterId r:id="rId24"/>
  </p:handoutMasterIdLst>
  <p:sldIdLst>
    <p:sldId id="256" r:id="rId5"/>
    <p:sldId id="270" r:id="rId6"/>
    <p:sldId id="275" r:id="rId7"/>
    <p:sldId id="276" r:id="rId8"/>
    <p:sldId id="277" r:id="rId9"/>
    <p:sldId id="287" r:id="rId10"/>
    <p:sldId id="288" r:id="rId11"/>
    <p:sldId id="292" r:id="rId12"/>
    <p:sldId id="293" r:id="rId13"/>
    <p:sldId id="296" r:id="rId14"/>
    <p:sldId id="294" r:id="rId15"/>
    <p:sldId id="286" r:id="rId16"/>
    <p:sldId id="295" r:id="rId17"/>
    <p:sldId id="290" r:id="rId18"/>
    <p:sldId id="291" r:id="rId19"/>
    <p:sldId id="297" r:id="rId20"/>
    <p:sldId id="298" r:id="rId21"/>
    <p:sldId id="29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94660"/>
  </p:normalViewPr>
  <p:slideViewPr>
    <p:cSldViewPr snapToGrid="0" showGuides="1">
      <p:cViewPr varScale="1">
        <p:scale>
          <a:sx n="70" d="100"/>
          <a:sy n="70" d="100"/>
        </p:scale>
        <p:origin x="560" y="56"/>
      </p:cViewPr>
      <p:guideLst>
        <p:guide orient="horz" pos="2160"/>
        <p:guide pos="3840"/>
      </p:guideLst>
    </p:cSldViewPr>
  </p:slideViewPr>
  <p:notesTextViewPr>
    <p:cViewPr>
      <p:scale>
        <a:sx n="1" d="1"/>
        <a:sy n="1" d="1"/>
      </p:scale>
      <p:origin x="0" y="0"/>
    </p:cViewPr>
  </p:notesTextViewPr>
  <p:notesViewPr>
    <p:cSldViewPr snapToGrid="0" showGuides="1">
      <p:cViewPr varScale="1">
        <p:scale>
          <a:sx n="58" d="100"/>
          <a:sy n="58" d="100"/>
        </p:scale>
        <p:origin x="197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CEAAF3-9831-450B-8D59-2C09DB96C8FC}" type="datetimeFigureOut">
              <a:rPr lang="en-US"/>
              <a:t>18-Sep-22</a:t>
            </a:fld>
            <a:endParaRP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834459-7356-44BF-850D-8B30C4FB3B6B}" type="slidenum">
              <a:rPr/>
              <a:t>‹#›</a:t>
            </a:fld>
            <a:endParaRPr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0CD79-FC16-4410-AB61-17F26E6D3BC8}" type="datetimeFigureOut">
              <a:rPr lang="en-US"/>
              <a:t>18-Sep-22</a:t>
            </a:fld>
            <a:endParaRPr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C37BE-C303-496D-B5CD-85F2937540FC}" type="slidenum">
              <a:rPr/>
              <a:t>‹#›</a:t>
            </a:fld>
            <a:endParaRPr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fld id="{0A3C37BE-C303-496D-B5CD-85F2937540FC}" type="slidenum">
              <a:rPr lang="en-US" smtClean="0"/>
              <a:t>1</a:t>
            </a:fld>
            <a:endParaRPr lang="en-US" dirty="0"/>
          </a:p>
        </p:txBody>
      </p:sp>
    </p:spTree>
    <p:extLst>
      <p:ext uri="{BB962C8B-B14F-4D97-AF65-F5344CB8AC3E}">
        <p14:creationId xmlns:p14="http://schemas.microsoft.com/office/powerpoint/2010/main" val="2406150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Geneva - Asphyxiating, Poisonous or Other Gases, and of Bacteriological Methods of Warfare</a:t>
            </a:r>
            <a:endParaRPr lang="en-GB" dirty="0"/>
          </a:p>
        </p:txBody>
      </p:sp>
      <p:sp>
        <p:nvSpPr>
          <p:cNvPr id="4" name="Slide Number Placeholder 3"/>
          <p:cNvSpPr>
            <a:spLocks noGrp="1"/>
          </p:cNvSpPr>
          <p:nvPr>
            <p:ph type="sldNum" sz="quarter" idx="10"/>
          </p:nvPr>
        </p:nvSpPr>
        <p:spPr/>
        <p:txBody>
          <a:bodyPr/>
          <a:lstStyle/>
          <a:p>
            <a:fld id="{0A3C37BE-C303-496D-B5CD-85F2937540FC}" type="slidenum">
              <a:rPr lang="en-US" smtClean="0"/>
              <a:t>9</a:t>
            </a:fld>
            <a:endParaRPr lang="en-US" dirty="0"/>
          </a:p>
        </p:txBody>
      </p:sp>
    </p:spTree>
    <p:extLst>
      <p:ext uri="{BB962C8B-B14F-4D97-AF65-F5344CB8AC3E}">
        <p14:creationId xmlns:p14="http://schemas.microsoft.com/office/powerpoint/2010/main" val="1499779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Geneva - Asphyxiating, Poisonous or Other Gases, and of Bacteriological Methods of Warfare</a:t>
            </a:r>
            <a:endParaRPr lang="en-GB" dirty="0"/>
          </a:p>
        </p:txBody>
      </p:sp>
      <p:sp>
        <p:nvSpPr>
          <p:cNvPr id="4" name="Slide Number Placeholder 3"/>
          <p:cNvSpPr>
            <a:spLocks noGrp="1"/>
          </p:cNvSpPr>
          <p:nvPr>
            <p:ph type="sldNum" sz="quarter" idx="10"/>
          </p:nvPr>
        </p:nvSpPr>
        <p:spPr/>
        <p:txBody>
          <a:bodyPr/>
          <a:lstStyle/>
          <a:p>
            <a:fld id="{0A3C37BE-C303-496D-B5CD-85F2937540FC}" type="slidenum">
              <a:rPr lang="en-US" smtClean="0"/>
              <a:t>10</a:t>
            </a:fld>
            <a:endParaRPr lang="en-US" dirty="0"/>
          </a:p>
        </p:txBody>
      </p:sp>
    </p:spTree>
    <p:extLst>
      <p:ext uri="{BB962C8B-B14F-4D97-AF65-F5344CB8AC3E}">
        <p14:creationId xmlns:p14="http://schemas.microsoft.com/office/powerpoint/2010/main" val="220247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3C37BE-C303-496D-B5CD-85F2937540FC}" type="slidenum">
              <a:rPr lang="en-US" smtClean="0"/>
              <a:t>14</a:t>
            </a:fld>
            <a:endParaRPr lang="en-US"/>
          </a:p>
        </p:txBody>
      </p:sp>
    </p:spTree>
    <p:extLst>
      <p:ext uri="{BB962C8B-B14F-4D97-AF65-F5344CB8AC3E}">
        <p14:creationId xmlns:p14="http://schemas.microsoft.com/office/powerpoint/2010/main" val="358935531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pic>
        <p:nvPicPr>
          <p:cNvPr id="11" name="Pictur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Title 1"/>
          <p:cNvSpPr>
            <a:spLocks noGrp="1"/>
          </p:cNvSpPr>
          <p:nvPr>
            <p:ph type="ctrTitle"/>
          </p:nvPr>
        </p:nvSpPr>
        <p:spPr>
          <a:xfrm>
            <a:off x="1104900" y="2292094"/>
            <a:ext cx="10096500" cy="2219691"/>
          </a:xfrm>
        </p:spPr>
        <p:txBody>
          <a:bodyPr anchor="ctr">
            <a:normAutofit/>
          </a:bodyPr>
          <a:lstStyle>
            <a:lvl1pPr algn="l">
              <a:defRPr sz="4400" cap="all" baseline="0"/>
            </a:lvl1pPr>
          </a:lstStyle>
          <a:p>
            <a:r>
              <a:rPr lang="en-US" smtClean="0"/>
              <a:t>Click to edit Master title style</a:t>
            </a:r>
            <a:endParaRPr/>
          </a:p>
        </p:txBody>
      </p:sp>
      <p:sp>
        <p:nvSpPr>
          <p:cNvPr id="3" name="Subtitle 2"/>
          <p:cNvSpPr>
            <a:spLocks noGrp="1"/>
          </p:cNvSpPr>
          <p:nvPr>
            <p:ph type="subTitle" idx="1"/>
          </p:nvPr>
        </p:nvSpPr>
        <p:spPr>
          <a:xfrm>
            <a:off x="1104898" y="4511784"/>
            <a:ext cx="10096501"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4" name="Date Placeholder 3"/>
          <p:cNvSpPr>
            <a:spLocks noGrp="1"/>
          </p:cNvSpPr>
          <p:nvPr>
            <p:ph type="dt" sz="half" idx="10"/>
          </p:nvPr>
        </p:nvSpPr>
        <p:spPr/>
        <p:txBody>
          <a:bodyPr/>
          <a:lstStyle>
            <a:lvl1pPr>
              <a:defRPr baseline="0">
                <a:solidFill>
                  <a:schemeClr val="tx1">
                    <a:lumMod val="20000"/>
                    <a:lumOff val="80000"/>
                  </a:schemeClr>
                </a:solidFill>
              </a:defRPr>
            </a:lvl1pPr>
          </a:lstStyle>
          <a:p>
            <a:fld id="{402B9795-92DC-40DC-A1CA-9A4B349D7824}" type="datetimeFigureOut">
              <a:rPr lang="en-US" smtClean="0"/>
              <a:pPr/>
              <a:t>18-Sep-22</a:t>
            </a:fld>
            <a:endParaRPr lang="en-US" dirty="0"/>
          </a:p>
        </p:txBody>
      </p:sp>
      <p:sp>
        <p:nvSpPr>
          <p:cNvPr id="5" name="Footer Placeholder 4"/>
          <p:cNvSpPr>
            <a:spLocks noGrp="1"/>
          </p:cNvSpPr>
          <p:nvPr>
            <p:ph type="ftr" sz="quarter" idx="11"/>
          </p:nvPr>
        </p:nvSpPr>
        <p:spPr/>
        <p:txBody>
          <a:bodyPr/>
          <a:lstStyle>
            <a:lvl1pPr>
              <a:defRPr baseline="0">
                <a:solidFill>
                  <a:schemeClr val="tx1">
                    <a:lumMod val="20000"/>
                    <a:lumOff val="80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baseline="0">
                <a:solidFill>
                  <a:schemeClr val="tx1">
                    <a:lumMod val="20000"/>
                    <a:lumOff val="80000"/>
                  </a:schemeClr>
                </a:solidFill>
              </a:defRPr>
            </a:lvl1pPr>
          </a:lstStyle>
          <a:p>
            <a:fld id="{0FF54DE5-C571-48E8-A5BC-B369434E2F44}" type="slidenum">
              <a:rPr lang="en-US" smtClean="0"/>
              <a:pPr/>
              <a:t>‹#›</a:t>
            </a:fld>
            <a:endParaRPr lang="en-US" dirty="0"/>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a:p>
        </p:txBody>
      </p:sp>
      <p:sp>
        <p:nvSpPr>
          <p:cNvPr id="4" name="Text Placeholder 3"/>
          <p:cNvSpPr>
            <a:spLocks noGrp="1"/>
          </p:cNvSpPr>
          <p:nvPr>
            <p:ph type="body" sz="half" idx="2"/>
          </p:nvPr>
        </p:nvSpPr>
        <p:spPr>
          <a:xfrm>
            <a:off x="1104900" y="1600200"/>
            <a:ext cx="3396996"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3" name="Picture Placeholder 2" descr="An empty placeholder to add an image. Click on the placeholder and select the image that you wish to add."/>
          <p:cNvSpPr>
            <a:spLocks noGrp="1"/>
          </p:cNvSpPr>
          <p:nvPr>
            <p:ph type="pic" idx="1"/>
          </p:nvPr>
        </p:nvSpPr>
        <p:spPr>
          <a:xfrm>
            <a:off x="4654671" y="1600199"/>
            <a:ext cx="6430912" cy="4572001"/>
          </a:xfrm>
        </p:spPr>
        <p:txBody>
          <a:bodyPr tIns="118872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5" name="Date Placeholder 4"/>
          <p:cNvSpPr>
            <a:spLocks noGrp="1"/>
          </p:cNvSpPr>
          <p:nvPr>
            <p:ph type="dt" sz="half" idx="10"/>
          </p:nvPr>
        </p:nvSpPr>
        <p:spPr/>
        <p:txBody>
          <a:bodyPr/>
          <a:lstStyle/>
          <a:p>
            <a:fld id="{402B9795-92DC-40DC-A1CA-9A4B349D7824}" type="datetimeFigureOut">
              <a:rPr lang="en-US"/>
              <a:t>18-Sep-22</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18-Sep-22</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2600" y="365125"/>
            <a:ext cx="1714500" cy="5811838"/>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1104900" y="365125"/>
            <a:ext cx="8098896"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18-Sep-22</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0FF54DE5-C571-48E8-A5BC-B369434E2F44}" type="slidenum">
              <a:rPr/>
              <a:t>‹#›</a:t>
            </a:fld>
            <a:endParaRPr dirty="0"/>
          </a:p>
        </p:txBody>
      </p:sp>
      <p:grpSp>
        <p:nvGrpSpPr>
          <p:cNvPr id="7" name="Group 6"/>
          <p:cNvGrpSpPr/>
          <p:nvPr/>
        </p:nvGrpSpPr>
        <p:grpSpPr>
          <a:xfrm rot="5400000">
            <a:off x="6514047" y="3228843"/>
            <a:ext cx="5632704" cy="84403"/>
            <a:chOff x="1073150" y="1219201"/>
            <a:chExt cx="10058400" cy="63125"/>
          </a:xfrm>
        </p:grpSpPr>
        <p:cxnSp>
          <p:nvCxnSpPr>
            <p:cNvPr id="8" name="Straight Connector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18-Sep-22</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smtClean="0"/>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dirty="0" smtClean="0"/>
              <a:t>Click icon to add picture</a:t>
            </a:r>
            <a:endParaRPr dirty="0"/>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2514600"/>
            <a:ext cx="12192000" cy="3194035"/>
            <a:chOff x="647402" y="2514600"/>
            <a:chExt cx="10838688" cy="3194035"/>
          </a:xfrm>
        </p:grpSpPr>
        <p:grpSp>
          <p:nvGrpSpPr>
            <p:cNvPr id="9" name="Group 8"/>
            <p:cNvGrpSpPr/>
            <p:nvPr/>
          </p:nvGrpSpPr>
          <p:grpSpPr>
            <a:xfrm>
              <a:off x="647402" y="2514600"/>
              <a:ext cx="10838688" cy="63125"/>
              <a:chOff x="507492" y="1501519"/>
              <a:chExt cx="8129016" cy="63125"/>
            </a:xfrm>
          </p:grpSpPr>
          <p:cxnSp>
            <p:nvCxnSpPr>
              <p:cNvPr id="14" name="Straight Connector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11" name="Group 10"/>
            <p:cNvGrpSpPr/>
            <p:nvPr/>
          </p:nvGrpSpPr>
          <p:grpSpPr>
            <a:xfrm rot="10800000">
              <a:off x="647402" y="5645510"/>
              <a:ext cx="10838688" cy="63125"/>
              <a:chOff x="507492" y="1501519"/>
              <a:chExt cx="8129016" cy="63125"/>
            </a:xfrm>
          </p:grpSpPr>
          <p:cxnSp>
            <p:nvCxnSpPr>
              <p:cNvPr id="12" name="Straight Connector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Pictur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Title 1"/>
          <p:cNvSpPr>
            <a:spLocks noGrp="1"/>
          </p:cNvSpPr>
          <p:nvPr>
            <p:ph type="title"/>
          </p:nvPr>
        </p:nvSpPr>
        <p:spPr>
          <a:xfrm>
            <a:off x="1104899" y="2971806"/>
            <a:ext cx="10071099" cy="1684150"/>
          </a:xfrm>
        </p:spPr>
        <p:txBody>
          <a:bodyPr anchor="ctr">
            <a:normAutofit/>
          </a:bodyPr>
          <a:lstStyle>
            <a:lvl1pPr>
              <a:defRPr sz="4400" cap="all"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1104899" y="4655956"/>
            <a:ext cx="10071099" cy="509750"/>
          </a:xfrm>
        </p:spPr>
        <p:txBody>
          <a:bodyPr>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2B9795-92DC-40DC-A1CA-9A4B349D7824}" type="datetimeFigureOut">
              <a:rPr lang="en-US"/>
              <a:t>18-Sep-22</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04900" y="1600200"/>
            <a:ext cx="4914900" cy="4571999"/>
          </a:xfrm>
        </p:spPr>
        <p:txBody>
          <a:bodyPr/>
          <a:lstStyle>
            <a:lvl5pPr>
              <a:defRPr/>
            </a:lvl5pPr>
            <a:lvl6pPr>
              <a:defRPr/>
            </a:lvl6pPr>
            <a:lvl7pPr>
              <a:defRPr/>
            </a:lvl7pPr>
            <a:lvl8pPr>
              <a:defRPr/>
            </a:lvl8pPr>
            <a:lvl9pPr>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172200" y="1600200"/>
            <a:ext cx="4914900" cy="4571999"/>
          </a:xfrm>
        </p:spPr>
        <p:txBody>
          <a:bodyPr/>
          <a:lstStyle>
            <a:lvl5pPr>
              <a:defRPr/>
            </a:lvl5pPr>
            <a:lvl6pPr>
              <a:defRPr/>
            </a:lvl6pPr>
            <a:lvl7pPr>
              <a:defRPr/>
            </a:lvl7pPr>
            <a:lvl8pPr>
              <a:defRPr/>
            </a:lvl8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402B9795-92DC-40DC-A1CA-9A4B349D7824}" type="datetimeFigureOut">
              <a:rPr lang="en-US"/>
              <a:t>18-Sep-22</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Text Placeholder 2"/>
          <p:cNvSpPr>
            <a:spLocks noGrp="1"/>
          </p:cNvSpPr>
          <p:nvPr>
            <p:ph type="body" idx="1"/>
          </p:nvPr>
        </p:nvSpPr>
        <p:spPr>
          <a:xfrm>
            <a:off x="110490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4900" y="2424112"/>
            <a:ext cx="4919472" cy="37480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16611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66110" y="2424112"/>
            <a:ext cx="4919472" cy="37480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402B9795-92DC-40DC-A1CA-9A4B349D7824}" type="datetimeFigureOut">
              <a:rPr lang="en-US"/>
              <a:t>18-Sep-22</a:t>
            </a:fld>
            <a:endParaRPr dirty="0"/>
          </a:p>
        </p:txBody>
      </p:sp>
      <p:sp>
        <p:nvSpPr>
          <p:cNvPr id="8" name="Footer Placeholder 7"/>
          <p:cNvSpPr>
            <a:spLocks noGrp="1"/>
          </p:cNvSpPr>
          <p:nvPr>
            <p:ph type="ftr" sz="quarter" idx="11"/>
          </p:nvPr>
        </p:nvSpPr>
        <p:spPr/>
        <p:txBody>
          <a:bodyPr/>
          <a:lstStyle/>
          <a:p>
            <a:endParaRPr dirty="0"/>
          </a:p>
        </p:txBody>
      </p:sp>
      <p:sp>
        <p:nvSpPr>
          <p:cNvPr id="9" name="Slide Number Placeholder 8"/>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402B9795-92DC-40DC-A1CA-9A4B349D7824}" type="datetimeFigureOut">
              <a:rPr lang="en-US"/>
              <a:t>18-Sep-22</a:t>
            </a:fld>
            <a:endParaRPr dirty="0"/>
          </a:p>
        </p:txBody>
      </p:sp>
      <p:sp>
        <p:nvSpPr>
          <p:cNvPr id="4" name="Footer Placeholder 3"/>
          <p:cNvSpPr>
            <a:spLocks noGrp="1"/>
          </p:cNvSpPr>
          <p:nvPr>
            <p:ph type="ftr" sz="quarter" idx="11"/>
          </p:nvPr>
        </p:nvSpPr>
        <p:spPr/>
        <p:txBody>
          <a:bodyPr/>
          <a:lstStyle/>
          <a:p>
            <a:endParaRPr dirty="0"/>
          </a:p>
        </p:txBody>
      </p:sp>
      <p:sp>
        <p:nvSpPr>
          <p:cNvPr id="5" name="Slide Number Placeholder 4"/>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B9795-92DC-40DC-A1CA-9A4B349D7824}" type="datetimeFigureOut">
              <a:rPr lang="en-US"/>
              <a:t>18-Sep-22</a:t>
            </a:fld>
            <a:endParaRPr dirty="0"/>
          </a:p>
        </p:txBody>
      </p:sp>
      <p:sp>
        <p:nvSpPr>
          <p:cNvPr id="3" name="Footer Placeholder 2"/>
          <p:cNvSpPr>
            <a:spLocks noGrp="1"/>
          </p:cNvSpPr>
          <p:nvPr>
            <p:ph type="ftr" sz="quarter" idx="11"/>
          </p:nvPr>
        </p:nvSpPr>
        <p:spPr/>
        <p:txBody>
          <a:bodyPr/>
          <a:lstStyle/>
          <a:p>
            <a:endParaRPr dirty="0"/>
          </a:p>
        </p:txBody>
      </p:sp>
      <p:sp>
        <p:nvSpPr>
          <p:cNvPr id="4" name="Slide Number Placeholder 3"/>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a:p>
        </p:txBody>
      </p:sp>
      <p:sp>
        <p:nvSpPr>
          <p:cNvPr id="4" name="Text Placeholder 3"/>
          <p:cNvSpPr>
            <a:spLocks noGrp="1"/>
          </p:cNvSpPr>
          <p:nvPr>
            <p:ph type="body" sz="half" idx="2"/>
          </p:nvPr>
        </p:nvSpPr>
        <p:spPr>
          <a:xfrm>
            <a:off x="1104900" y="1600200"/>
            <a:ext cx="4384548"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3" name="Content Placeholder 2"/>
          <p:cNvSpPr>
            <a:spLocks noGrp="1"/>
          </p:cNvSpPr>
          <p:nvPr>
            <p:ph idx="1"/>
          </p:nvPr>
        </p:nvSpPr>
        <p:spPr>
          <a:xfrm>
            <a:off x="5641848" y="1600199"/>
            <a:ext cx="5445252" cy="4572001"/>
          </a:xfrm>
        </p:spPr>
        <p:txBody>
          <a:bodyPr>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402B9795-92DC-40DC-A1CA-9A4B349D7824}" type="datetimeFigureOut">
              <a:rPr lang="en-US"/>
              <a:t>18-Sep-22</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defRPr>
            </a:lvl1pPr>
          </a:lstStyle>
          <a:p>
            <a:fld id="{402B9795-92DC-40DC-A1CA-9A4B349D7824}" type="datetimeFigureOut">
              <a:rPr lang="en-US" smtClean="0"/>
              <a:pPr/>
              <a:t>18-Sep-22</a:t>
            </a:fld>
            <a:endParaRPr lang="en-US" dirty="0"/>
          </a:p>
        </p:txBody>
      </p:sp>
      <p:sp>
        <p:nvSpPr>
          <p:cNvPr id="5" name="Footer Placeholder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defRPr>
            </a:lvl1pPr>
          </a:lstStyle>
          <a:p>
            <a:endParaRPr lang="en-US" dirty="0"/>
          </a:p>
        </p:txBody>
      </p:sp>
      <p:sp>
        <p:nvSpPr>
          <p:cNvPr id="6" name="Slide Number Placeholder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defRPr>
            </a:lvl1pPr>
          </a:lstStyle>
          <a:p>
            <a:fld id="{0FF54DE5-C571-48E8-A5BC-B369434E2F44}" type="slidenum">
              <a:rPr lang="en-US" smtClean="0"/>
              <a:pPr/>
              <a:t>‹#›</a:t>
            </a:fld>
            <a:endParaRPr lang="en-US" dirty="0"/>
          </a:p>
        </p:txBody>
      </p:sp>
      <p:grpSp>
        <p:nvGrpSpPr>
          <p:cNvPr id="15" name="Group 14"/>
          <p:cNvGrpSpPr/>
          <p:nvPr/>
        </p:nvGrpSpPr>
        <p:grpSpPr>
          <a:xfrm>
            <a:off x="1103376" y="1219201"/>
            <a:ext cx="9985248" cy="84403"/>
            <a:chOff x="1073150" y="1219201"/>
            <a:chExt cx="10058400" cy="63125"/>
          </a:xfrm>
        </p:grpSpPr>
        <p:cxnSp>
          <p:nvCxnSpPr>
            <p:cNvPr id="13" name="Straight Connector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04900" y="2292094"/>
            <a:ext cx="5734050" cy="2219691"/>
          </a:xfrm>
        </p:spPr>
        <p:txBody>
          <a:bodyPr anchor="ctr"/>
          <a:lstStyle/>
          <a:p>
            <a:r>
              <a:rPr lang="en-US" dirty="0" smtClean="0"/>
              <a:t>Nuclear issues</a:t>
            </a:r>
            <a:endParaRPr lang="en-US" dirty="0"/>
          </a:p>
        </p:txBody>
      </p:sp>
      <p:sp>
        <p:nvSpPr>
          <p:cNvPr id="7" name="Subtitle 6"/>
          <p:cNvSpPr>
            <a:spLocks noGrp="1"/>
          </p:cNvSpPr>
          <p:nvPr>
            <p:ph type="subTitle" idx="1"/>
          </p:nvPr>
        </p:nvSpPr>
        <p:spPr/>
        <p:txBody>
          <a:bodyPr/>
          <a:lstStyle/>
          <a:p>
            <a:r>
              <a:rPr lang="en-US" dirty="0" smtClean="0"/>
              <a:t>By Mohammad Shaaz</a:t>
            </a:r>
            <a:endParaRPr lang="en-US" dirty="0"/>
          </a:p>
        </p:txBody>
      </p:sp>
      <p:pic>
        <p:nvPicPr>
          <p:cNvPr id="4" name="Picture Placeholder 3"/>
          <p:cNvPicPr>
            <a:picLocks noGrp="1" noChangeAspect="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6981063" y="1851677"/>
            <a:ext cx="5210937" cy="3126562"/>
          </a:xfrm>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Pakistan’s Position on Treaties on Weapons of Mass Destruction</a:t>
            </a:r>
            <a:endParaRPr lang="en-US" dirty="0"/>
          </a:p>
        </p:txBody>
      </p:sp>
      <p:sp>
        <p:nvSpPr>
          <p:cNvPr id="3" name="Content Placeholder 2"/>
          <p:cNvSpPr>
            <a:spLocks noGrp="1"/>
          </p:cNvSpPr>
          <p:nvPr>
            <p:ph idx="1"/>
          </p:nvPr>
        </p:nvSpPr>
        <p:spPr/>
        <p:txBody>
          <a:bodyPr/>
          <a:lstStyle/>
          <a:p>
            <a:pPr marL="0" indent="0">
              <a:buNone/>
            </a:pPr>
            <a:r>
              <a:rPr lang="en-US" dirty="0" smtClean="0"/>
              <a:t>Pakistan is NOT a signatory of the following treaties:</a:t>
            </a:r>
          </a:p>
          <a:p>
            <a:r>
              <a:rPr lang="en-US" dirty="0" smtClean="0"/>
              <a:t>Nuclear Non-Proliferation Treaty</a:t>
            </a:r>
          </a:p>
          <a:p>
            <a:r>
              <a:rPr lang="en-US" dirty="0" smtClean="0"/>
              <a:t>Comprehensive Test Ban Treaty</a:t>
            </a:r>
          </a:p>
          <a:p>
            <a:r>
              <a:rPr lang="en-US" dirty="0" smtClean="0"/>
              <a:t>Fissile Material Cut-Off Treaty</a:t>
            </a:r>
          </a:p>
          <a:p>
            <a:r>
              <a:rPr lang="en-US" dirty="0"/>
              <a:t>Treaty on the Prohibition of </a:t>
            </a:r>
            <a:r>
              <a:rPr lang="en-US"/>
              <a:t>Nuclear </a:t>
            </a:r>
            <a:r>
              <a:rPr lang="en-US" smtClean="0"/>
              <a:t>Weapons</a:t>
            </a:r>
            <a:endParaRPr lang="en-US" dirty="0" smtClean="0"/>
          </a:p>
        </p:txBody>
      </p:sp>
    </p:spTree>
    <p:extLst>
      <p:ext uri="{BB962C8B-B14F-4D97-AF65-F5344CB8AC3E}">
        <p14:creationId xmlns:p14="http://schemas.microsoft.com/office/powerpoint/2010/main" val="3226725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Pakistan’s Position on NPT</a:t>
            </a:r>
            <a:endParaRPr lang="en-US" dirty="0"/>
          </a:p>
        </p:txBody>
      </p:sp>
      <p:sp>
        <p:nvSpPr>
          <p:cNvPr id="3" name="Content Placeholder 2"/>
          <p:cNvSpPr>
            <a:spLocks noGrp="1"/>
          </p:cNvSpPr>
          <p:nvPr>
            <p:ph idx="1"/>
          </p:nvPr>
        </p:nvSpPr>
        <p:spPr/>
        <p:txBody>
          <a:bodyPr/>
          <a:lstStyle/>
          <a:p>
            <a:r>
              <a:rPr lang="en-US" dirty="0" smtClean="0"/>
              <a:t>Pakistan has always </a:t>
            </a:r>
            <a:r>
              <a:rPr lang="en-US" dirty="0" err="1" smtClean="0"/>
              <a:t>favoured</a:t>
            </a:r>
            <a:r>
              <a:rPr lang="en-GB" dirty="0" smtClean="0"/>
              <a:t> “general and complete disarmament”</a:t>
            </a:r>
          </a:p>
          <a:p>
            <a:r>
              <a:rPr lang="en-GB" dirty="0" smtClean="0"/>
              <a:t>Pakistan had been a vocal participant of NPT negotiations in favour of NPT</a:t>
            </a:r>
          </a:p>
          <a:p>
            <a:r>
              <a:rPr lang="en-GB" dirty="0" smtClean="0"/>
              <a:t>However, due to India’s reluctance to sign NPT shifting the strategic balance in South Asia dangerously, Pakistan couldn’t sign NPT</a:t>
            </a:r>
          </a:p>
          <a:p>
            <a:r>
              <a:rPr lang="en-GB" dirty="0" smtClean="0"/>
              <a:t>Currently, Pakistan’s stance is against signature of NPT as a NNWS</a:t>
            </a:r>
          </a:p>
          <a:p>
            <a:r>
              <a:rPr lang="en-US" dirty="0"/>
              <a:t>Foreign Secretary </a:t>
            </a:r>
            <a:r>
              <a:rPr lang="en-US" dirty="0" err="1"/>
              <a:t>Aizaz</a:t>
            </a:r>
            <a:r>
              <a:rPr lang="en-US" dirty="0"/>
              <a:t> Ahmad </a:t>
            </a:r>
            <a:r>
              <a:rPr lang="en-US" dirty="0" smtClean="0"/>
              <a:t>Chaudhry clarified Pakistan’s </a:t>
            </a:r>
            <a:r>
              <a:rPr lang="en-US" dirty="0"/>
              <a:t>stance in 2015: </a:t>
            </a:r>
            <a:r>
              <a:rPr lang="en-US" dirty="0" smtClean="0"/>
              <a:t/>
            </a:r>
            <a:br>
              <a:rPr lang="en-US" dirty="0" smtClean="0"/>
            </a:br>
            <a:r>
              <a:rPr lang="en-US" dirty="0" smtClean="0"/>
              <a:t>“</a:t>
            </a:r>
            <a:r>
              <a:rPr lang="en-US" dirty="0"/>
              <a:t>It is a discriminatory treaty. Pakistan has the right to defend itself, so Pakistan will not sign the NPT. Why should we</a:t>
            </a:r>
            <a:r>
              <a:rPr lang="en-US" dirty="0" smtClean="0"/>
              <a:t>?”</a:t>
            </a:r>
          </a:p>
          <a:p>
            <a:endParaRPr lang="en-US" dirty="0"/>
          </a:p>
        </p:txBody>
      </p:sp>
    </p:spTree>
    <p:extLst>
      <p:ext uri="{BB962C8B-B14F-4D97-AF65-F5344CB8AC3E}">
        <p14:creationId xmlns:p14="http://schemas.microsoft.com/office/powerpoint/2010/main" val="1889184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Pakistan’s Position on CTBT</a:t>
            </a:r>
            <a:endParaRPr lang="en-US" dirty="0"/>
          </a:p>
        </p:txBody>
      </p:sp>
      <p:sp>
        <p:nvSpPr>
          <p:cNvPr id="3" name="Content Placeholder 2"/>
          <p:cNvSpPr>
            <a:spLocks noGrp="1"/>
          </p:cNvSpPr>
          <p:nvPr>
            <p:ph idx="1"/>
          </p:nvPr>
        </p:nvSpPr>
        <p:spPr/>
        <p:txBody>
          <a:bodyPr/>
          <a:lstStyle/>
          <a:p>
            <a:r>
              <a:rPr lang="en-US" dirty="0" smtClean="0"/>
              <a:t>Pakistan voted in </a:t>
            </a:r>
            <a:r>
              <a:rPr lang="en-US" dirty="0" err="1" smtClean="0"/>
              <a:t>favour</a:t>
            </a:r>
            <a:r>
              <a:rPr lang="en-US" dirty="0" smtClean="0"/>
              <a:t> of the re</a:t>
            </a:r>
            <a:r>
              <a:rPr lang="en-GB" dirty="0" smtClean="0"/>
              <a:t>solution of UNGA in 1996 that called for the adoption of CTBT</a:t>
            </a:r>
          </a:p>
          <a:p>
            <a:r>
              <a:rPr lang="en-GB" dirty="0" smtClean="0"/>
              <a:t>Therefore, Pakistan was not opposed to the objectives and purposes of the treaty</a:t>
            </a:r>
          </a:p>
          <a:p>
            <a:r>
              <a:rPr lang="en-GB" dirty="0" smtClean="0"/>
              <a:t>Pakistan has not signed the treaty yet because of a loophole</a:t>
            </a:r>
          </a:p>
          <a:p>
            <a:r>
              <a:rPr lang="en-GB" dirty="0" smtClean="0"/>
              <a:t>The CTBT would not be a complete disarmament measure because some more technologically advanced states would continue to develop and improve weapons designs through sub-critical or non-detectable tests</a:t>
            </a:r>
          </a:p>
          <a:p>
            <a:endParaRPr lang="en-US" dirty="0"/>
          </a:p>
        </p:txBody>
      </p:sp>
    </p:spTree>
    <p:extLst>
      <p:ext uri="{BB962C8B-B14F-4D97-AF65-F5344CB8AC3E}">
        <p14:creationId xmlns:p14="http://schemas.microsoft.com/office/powerpoint/2010/main" val="1024078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Pakistan’s Position on FMCT</a:t>
            </a:r>
            <a:endParaRPr lang="en-GB" dirty="0"/>
          </a:p>
        </p:txBody>
      </p:sp>
      <p:sp>
        <p:nvSpPr>
          <p:cNvPr id="3" name="Content Placeholder 2"/>
          <p:cNvSpPr>
            <a:spLocks noGrp="1"/>
          </p:cNvSpPr>
          <p:nvPr>
            <p:ph idx="1"/>
          </p:nvPr>
        </p:nvSpPr>
        <p:spPr/>
        <p:txBody>
          <a:bodyPr/>
          <a:lstStyle/>
          <a:p>
            <a:r>
              <a:rPr lang="en-US" dirty="0"/>
              <a:t>Pakistan has opposed consensus in the CD on the treaty, all 65 member should accept the treaty for it to pass to the UNGA</a:t>
            </a:r>
          </a:p>
          <a:p>
            <a:r>
              <a:rPr lang="en-US" dirty="0"/>
              <a:t>Pakistan’s reason is the existing disparity between the existing fissile stockpile between India and Pakistan</a:t>
            </a:r>
          </a:p>
          <a:p>
            <a:r>
              <a:rPr lang="en-US" dirty="0"/>
              <a:t>Later, countries including Egypt, Indonesia, Iran, North Korea, Sri Lanka, and Syria have joined the Pakistani position while others, like Israel, are remaining silent about their opposition to the treaty and taking advantage of Pakistani position</a:t>
            </a:r>
          </a:p>
          <a:p>
            <a:r>
              <a:rPr lang="en-US" dirty="0"/>
              <a:t>Pakistan’s stance is that </a:t>
            </a:r>
            <a:r>
              <a:rPr lang="en-US" dirty="0" smtClean="0"/>
              <a:t>strategic stability can only happen when there is strategic parity of fissile material</a:t>
            </a:r>
          </a:p>
          <a:p>
            <a:r>
              <a:rPr lang="en-US" dirty="0" smtClean="0"/>
              <a:t>Therefore, cut-off </a:t>
            </a:r>
            <a:r>
              <a:rPr lang="en-US" dirty="0"/>
              <a:t>must be accompanied by </a:t>
            </a:r>
            <a:r>
              <a:rPr lang="en-US" dirty="0" err="1" smtClean="0"/>
              <a:t>programmes</a:t>
            </a:r>
            <a:r>
              <a:rPr lang="en-US" dirty="0" smtClean="0"/>
              <a:t> </a:t>
            </a:r>
            <a:r>
              <a:rPr lang="en-US" dirty="0"/>
              <a:t>for the elimination of asymmetries in existing </a:t>
            </a:r>
            <a:r>
              <a:rPr lang="en-US" dirty="0" smtClean="0"/>
              <a:t>stockpiles</a:t>
            </a:r>
          </a:p>
        </p:txBody>
      </p:sp>
    </p:spTree>
    <p:extLst>
      <p:ext uri="{BB962C8B-B14F-4D97-AF65-F5344CB8AC3E}">
        <p14:creationId xmlns:p14="http://schemas.microsoft.com/office/powerpoint/2010/main" val="3113029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 Ballistic Missile Systems</a:t>
            </a:r>
            <a:endParaRPr lang="en-US" dirty="0"/>
          </a:p>
        </p:txBody>
      </p:sp>
      <p:sp>
        <p:nvSpPr>
          <p:cNvPr id="3" name="Content Placeholder 2"/>
          <p:cNvSpPr>
            <a:spLocks noGrp="1"/>
          </p:cNvSpPr>
          <p:nvPr>
            <p:ph idx="1"/>
          </p:nvPr>
        </p:nvSpPr>
        <p:spPr/>
        <p:txBody>
          <a:bodyPr/>
          <a:lstStyle/>
          <a:p>
            <a:r>
              <a:rPr lang="en-US" dirty="0" smtClean="0"/>
              <a:t>Anti-Ballistic Missile Systems are used to intercept Ballistic Missiles mid-flight and neutralize them</a:t>
            </a:r>
          </a:p>
          <a:p>
            <a:r>
              <a:rPr lang="en-US" dirty="0" smtClean="0"/>
              <a:t>8 countries in the world have missile defense systems</a:t>
            </a:r>
          </a:p>
          <a:p>
            <a:r>
              <a:rPr lang="en-US" dirty="0" smtClean="0"/>
              <a:t>India, with its </a:t>
            </a:r>
            <a:r>
              <a:rPr lang="en-US" dirty="0" err="1" smtClean="0"/>
              <a:t>Prithvi</a:t>
            </a:r>
            <a:r>
              <a:rPr lang="en-US" dirty="0" smtClean="0"/>
              <a:t> Air </a:t>
            </a:r>
            <a:r>
              <a:rPr lang="en-US" dirty="0" err="1" smtClean="0"/>
              <a:t>Defence</a:t>
            </a:r>
            <a:r>
              <a:rPr lang="en-US" dirty="0"/>
              <a:t> </a:t>
            </a:r>
            <a:r>
              <a:rPr lang="en-US" dirty="0" smtClean="0"/>
              <a:t>system, gained the technology in 2006</a:t>
            </a:r>
          </a:p>
          <a:p>
            <a:r>
              <a:rPr lang="en-US" dirty="0" smtClean="0"/>
              <a:t>Anti-Ballistic Missiles counter the nuclear deterrence capabilities in turn causing a strategic imbalance</a:t>
            </a:r>
          </a:p>
          <a:p>
            <a:r>
              <a:rPr lang="en-US" dirty="0" smtClean="0"/>
              <a:t>The strategic imbalance leads to nuclear build up in an attempt to counter the defense</a:t>
            </a:r>
          </a:p>
          <a:p>
            <a:r>
              <a:rPr lang="en-US" dirty="0" smtClean="0"/>
              <a:t>ABM in South Asia by India would force Pakistan to develop an ABM system of its own or build nuclear warheads to counter the Indian ABM with quantity.</a:t>
            </a:r>
          </a:p>
        </p:txBody>
      </p:sp>
    </p:spTree>
    <p:extLst>
      <p:ext uri="{BB962C8B-B14F-4D97-AF65-F5344CB8AC3E}">
        <p14:creationId xmlns:p14="http://schemas.microsoft.com/office/powerpoint/2010/main" val="385501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Strike Capability</a:t>
            </a:r>
            <a:endParaRPr lang="en-US" dirty="0"/>
          </a:p>
        </p:txBody>
      </p:sp>
      <p:sp>
        <p:nvSpPr>
          <p:cNvPr id="3" name="Content Placeholder 2"/>
          <p:cNvSpPr>
            <a:spLocks noGrp="1"/>
          </p:cNvSpPr>
          <p:nvPr>
            <p:ph idx="1"/>
          </p:nvPr>
        </p:nvSpPr>
        <p:spPr/>
        <p:txBody>
          <a:bodyPr/>
          <a:lstStyle/>
          <a:p>
            <a:r>
              <a:rPr lang="en-US" dirty="0" smtClean="0"/>
              <a:t>The second strike capability is an ability of a nation to counter a first nuclear attack on its territory</a:t>
            </a:r>
          </a:p>
          <a:p>
            <a:r>
              <a:rPr lang="en-US" dirty="0" smtClean="0"/>
              <a:t>Conventionally in South Asia, second strike capability was attempted by having multiple nuclear warheads distributed widely as to avoid an attack</a:t>
            </a:r>
          </a:p>
          <a:p>
            <a:r>
              <a:rPr lang="en-US" dirty="0" smtClean="0"/>
              <a:t>In 2017 India inaugurated INS </a:t>
            </a:r>
            <a:r>
              <a:rPr lang="en-US" dirty="0" err="1" smtClean="0"/>
              <a:t>Arihant</a:t>
            </a:r>
            <a:r>
              <a:rPr lang="en-US" dirty="0" smtClean="0"/>
              <a:t>, its nuclear capable submarine which gave it submarine launched second strike capability, disturbing the strategic balance in South Asia</a:t>
            </a:r>
          </a:p>
          <a:p>
            <a:r>
              <a:rPr lang="en-US" dirty="0" smtClean="0"/>
              <a:t>As a result, Pakistan is forced to counter this deficiency by quantity of warheads, mobile missiles, and working on its own nuclear capable submarine</a:t>
            </a:r>
          </a:p>
          <a:p>
            <a:endParaRPr lang="en-US" dirty="0"/>
          </a:p>
        </p:txBody>
      </p:sp>
    </p:spTree>
    <p:extLst>
      <p:ext uri="{BB962C8B-B14F-4D97-AF65-F5344CB8AC3E}">
        <p14:creationId xmlns:p14="http://schemas.microsoft.com/office/powerpoint/2010/main" val="2593028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Sample Questions – Lecture 1</a:t>
            </a:r>
            <a:endParaRPr lang="en-GB" dirty="0"/>
          </a:p>
        </p:txBody>
      </p:sp>
      <p:sp>
        <p:nvSpPr>
          <p:cNvPr id="3" name="Content Placeholder 2"/>
          <p:cNvSpPr>
            <a:spLocks noGrp="1"/>
          </p:cNvSpPr>
          <p:nvPr>
            <p:ph idx="1"/>
          </p:nvPr>
        </p:nvSpPr>
        <p:spPr/>
        <p:txBody>
          <a:bodyPr>
            <a:noAutofit/>
          </a:bodyPr>
          <a:lstStyle/>
          <a:p>
            <a:r>
              <a:rPr lang="en-US" sz="1800" dirty="0" smtClean="0"/>
              <a:t>What </a:t>
            </a:r>
            <a:r>
              <a:rPr lang="en-US" sz="1800" dirty="0"/>
              <a:t>obligations does the Nuclear Nonproliferation Treaty (</a:t>
            </a:r>
            <a:r>
              <a:rPr lang="en-US" sz="1800" dirty="0" smtClean="0"/>
              <a:t>NPT) impose </a:t>
            </a:r>
            <a:r>
              <a:rPr lang="en-US" sz="1800" dirty="0"/>
              <a:t>on different categories of countries? Why have </a:t>
            </a:r>
            <a:r>
              <a:rPr lang="en-US" sz="1800" dirty="0" smtClean="0"/>
              <a:t>these obligations </a:t>
            </a:r>
            <a:r>
              <a:rPr lang="en-US" sz="1800" dirty="0"/>
              <a:t>been the subject of disagreement in the decades since </a:t>
            </a:r>
            <a:r>
              <a:rPr lang="en-US" sz="1800" dirty="0" smtClean="0"/>
              <a:t>the treaty </a:t>
            </a:r>
            <a:r>
              <a:rPr lang="en-US" sz="1800" dirty="0"/>
              <a:t>was </a:t>
            </a:r>
            <a:r>
              <a:rPr lang="en-US" sz="1800" dirty="0" smtClean="0"/>
              <a:t>negotiated?</a:t>
            </a:r>
            <a:endParaRPr lang="en-US" sz="1800" dirty="0"/>
          </a:p>
          <a:p>
            <a:r>
              <a:rPr lang="en-US" sz="1800" dirty="0" smtClean="0"/>
              <a:t>How </a:t>
            </a:r>
            <a:r>
              <a:rPr lang="en-US" sz="1800" dirty="0"/>
              <a:t>have the threats posed by nuclear weapons evolved </a:t>
            </a:r>
            <a:r>
              <a:rPr lang="en-US" sz="1800" dirty="0" smtClean="0"/>
              <a:t>over</a:t>
            </a:r>
            <a:r>
              <a:rPr lang="en-US" sz="1800" dirty="0"/>
              <a:t> </a:t>
            </a:r>
            <a:r>
              <a:rPr lang="en-US" sz="1800" dirty="0" smtClean="0"/>
              <a:t>time</a:t>
            </a:r>
            <a:r>
              <a:rPr lang="en-US" sz="1800" dirty="0"/>
              <a:t>? Are these threats greater today than in past decades, and </a:t>
            </a:r>
            <a:r>
              <a:rPr lang="en-US" sz="1800" dirty="0" smtClean="0"/>
              <a:t>if so</a:t>
            </a:r>
            <a:r>
              <a:rPr lang="en-US" sz="1800" dirty="0"/>
              <a:t>, </a:t>
            </a:r>
            <a:r>
              <a:rPr lang="en-US" sz="1800" dirty="0" smtClean="0"/>
              <a:t>how?</a:t>
            </a:r>
            <a:endParaRPr lang="en-US" sz="1800" dirty="0"/>
          </a:p>
          <a:p>
            <a:r>
              <a:rPr lang="en-US" sz="1800" dirty="0" smtClean="0"/>
              <a:t>What is a Nuclear </a:t>
            </a:r>
            <a:r>
              <a:rPr lang="en-US" sz="1800" dirty="0"/>
              <a:t>U</a:t>
            </a:r>
            <a:r>
              <a:rPr lang="en-US" sz="1800" dirty="0" smtClean="0"/>
              <a:t>mbrella? </a:t>
            </a:r>
            <a:r>
              <a:rPr lang="en-US" sz="1800" dirty="0"/>
              <a:t>Has this policy measure successfully served its </a:t>
            </a:r>
            <a:r>
              <a:rPr lang="en-US" sz="1800" dirty="0" smtClean="0"/>
              <a:t>purpose?</a:t>
            </a:r>
            <a:endParaRPr lang="en-US" sz="1800" dirty="0"/>
          </a:p>
          <a:p>
            <a:r>
              <a:rPr lang="en-US" sz="1800" dirty="0" smtClean="0"/>
              <a:t>In </a:t>
            </a:r>
            <a:r>
              <a:rPr lang="en-US" sz="1800" dirty="0"/>
              <a:t>what ways are the peaceful use of nuclear energy and </a:t>
            </a:r>
            <a:r>
              <a:rPr lang="en-US" sz="1800" dirty="0" smtClean="0"/>
              <a:t>the production </a:t>
            </a:r>
            <a:r>
              <a:rPr lang="en-US" sz="1800" dirty="0"/>
              <a:t>of nuclear weapons related? What challenges does </a:t>
            </a:r>
            <a:r>
              <a:rPr lang="en-US" sz="1800" dirty="0" smtClean="0"/>
              <a:t>this relationship </a:t>
            </a:r>
            <a:r>
              <a:rPr lang="en-US" sz="1800" dirty="0"/>
              <a:t>pose to nonproliferation </a:t>
            </a:r>
            <a:r>
              <a:rPr lang="en-US" sz="1800" dirty="0" smtClean="0"/>
              <a:t>efforts?</a:t>
            </a:r>
            <a:endParaRPr lang="en-US" sz="1800" dirty="0"/>
          </a:p>
          <a:p>
            <a:r>
              <a:rPr lang="en-US" sz="1800" dirty="0" smtClean="0"/>
              <a:t>Why </a:t>
            </a:r>
            <a:r>
              <a:rPr lang="en-US" sz="1800" dirty="0"/>
              <a:t>have some countries chosen to pursue nuclear weapons </a:t>
            </a:r>
            <a:r>
              <a:rPr lang="en-US" sz="1800" dirty="0" smtClean="0"/>
              <a:t>while others </a:t>
            </a:r>
            <a:r>
              <a:rPr lang="en-US" sz="1800" dirty="0"/>
              <a:t>have not? How have the general international context, </a:t>
            </a:r>
            <a:r>
              <a:rPr lang="en-US" sz="1800" dirty="0" smtClean="0"/>
              <a:t>and specific </a:t>
            </a:r>
            <a:r>
              <a:rPr lang="en-US" sz="1800" dirty="0"/>
              <a:t>historical events, affected certain countries’ </a:t>
            </a:r>
            <a:r>
              <a:rPr lang="en-US" sz="1800" dirty="0" smtClean="0"/>
              <a:t>decisions?</a:t>
            </a:r>
            <a:endParaRPr lang="en-US" sz="1800" dirty="0"/>
          </a:p>
          <a:p>
            <a:r>
              <a:rPr lang="en-US" sz="1800" dirty="0" smtClean="0"/>
              <a:t>To </a:t>
            </a:r>
            <a:r>
              <a:rPr lang="en-US" sz="1800" dirty="0"/>
              <a:t>what extent is the NPT an effective tool for limiting the spread </a:t>
            </a:r>
            <a:r>
              <a:rPr lang="en-US" sz="1800" dirty="0" smtClean="0"/>
              <a:t>of nuclear </a:t>
            </a:r>
            <a:r>
              <a:rPr lang="en-US" sz="1800" dirty="0"/>
              <a:t>weapons? In what ways has it succeeded and in what </a:t>
            </a:r>
            <a:r>
              <a:rPr lang="en-US" sz="1800" dirty="0" smtClean="0"/>
              <a:t>ways has </a:t>
            </a:r>
            <a:r>
              <a:rPr lang="en-US" sz="1800" dirty="0"/>
              <a:t>it fallen short? </a:t>
            </a:r>
            <a:br>
              <a:rPr lang="en-US" sz="1800" dirty="0"/>
            </a:br>
            <a:endParaRPr lang="en-GB" sz="1800" dirty="0"/>
          </a:p>
        </p:txBody>
      </p:sp>
    </p:spTree>
    <p:extLst>
      <p:ext uri="{BB962C8B-B14F-4D97-AF65-F5344CB8AC3E}">
        <p14:creationId xmlns:p14="http://schemas.microsoft.com/office/powerpoint/2010/main" val="976139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Sample Questions – Lecture 2</a:t>
            </a:r>
            <a:endParaRPr lang="en-GB" dirty="0"/>
          </a:p>
        </p:txBody>
      </p:sp>
      <p:sp>
        <p:nvSpPr>
          <p:cNvPr id="3" name="Content Placeholder 2"/>
          <p:cNvSpPr>
            <a:spLocks noGrp="1"/>
          </p:cNvSpPr>
          <p:nvPr>
            <p:ph idx="1"/>
          </p:nvPr>
        </p:nvSpPr>
        <p:spPr/>
        <p:txBody>
          <a:bodyPr>
            <a:noAutofit/>
          </a:bodyPr>
          <a:lstStyle/>
          <a:p>
            <a:r>
              <a:rPr lang="en-US" sz="1800" dirty="0" smtClean="0"/>
              <a:t>What are the international concerns about Pakistan’s nuclear </a:t>
            </a:r>
            <a:r>
              <a:rPr lang="en-US" sz="1800" dirty="0" err="1" smtClean="0"/>
              <a:t>programme</a:t>
            </a:r>
            <a:r>
              <a:rPr lang="en-US" sz="1800" dirty="0" smtClean="0"/>
              <a:t>? What has Pakistan done to address them?</a:t>
            </a:r>
          </a:p>
          <a:p>
            <a:r>
              <a:rPr lang="en-US" sz="1800" dirty="0" smtClean="0"/>
              <a:t>Since the 2003 episode, what measures has Pakistan taken to ensure the safety and security of its nuclear </a:t>
            </a:r>
            <a:r>
              <a:rPr lang="en-US" sz="1800" dirty="0" err="1" smtClean="0"/>
              <a:t>programme</a:t>
            </a:r>
            <a:r>
              <a:rPr lang="en-US" sz="1800" dirty="0" smtClean="0"/>
              <a:t>.?</a:t>
            </a:r>
          </a:p>
          <a:p>
            <a:r>
              <a:rPr lang="en-US" sz="1800" dirty="0" smtClean="0"/>
              <a:t>What are the pillars of Pakistan’s nuclear safety regime and how do they work?</a:t>
            </a:r>
          </a:p>
          <a:p>
            <a:r>
              <a:rPr lang="en-US" sz="1800" dirty="0" smtClean="0"/>
              <a:t>What is Pakistan’s current nuclear doctrine? How has it changed in the past couple of decades?</a:t>
            </a:r>
          </a:p>
          <a:p>
            <a:r>
              <a:rPr lang="en-US" sz="1800" dirty="0" smtClean="0"/>
              <a:t>Are Pakistan’s nuclear assets safe? Analyze.</a:t>
            </a:r>
          </a:p>
          <a:p>
            <a:r>
              <a:rPr lang="en-US" sz="1800" dirty="0" smtClean="0"/>
              <a:t>What were the reasons behind Pakistan’s development of nuclear weapons? Did the development of nuclear weapons help Pakistan address those reasons?</a:t>
            </a:r>
          </a:p>
          <a:p>
            <a:r>
              <a:rPr lang="en-US" sz="1800" dirty="0" smtClean="0"/>
              <a:t>“Pakistan’s nuclear weapons have shifted from being a liability to an asset.” Discuss.</a:t>
            </a:r>
            <a:r>
              <a:rPr lang="en-US" sz="1800" dirty="0"/>
              <a:t/>
            </a:r>
            <a:br>
              <a:rPr lang="en-US" sz="1800" dirty="0"/>
            </a:br>
            <a:endParaRPr lang="en-GB" sz="1800" dirty="0"/>
          </a:p>
        </p:txBody>
      </p:sp>
    </p:spTree>
    <p:extLst>
      <p:ext uri="{BB962C8B-B14F-4D97-AF65-F5344CB8AC3E}">
        <p14:creationId xmlns:p14="http://schemas.microsoft.com/office/powerpoint/2010/main" val="2816706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Sample Questions – Lecture 3</a:t>
            </a:r>
            <a:endParaRPr lang="en-GB" dirty="0"/>
          </a:p>
        </p:txBody>
      </p:sp>
      <p:sp>
        <p:nvSpPr>
          <p:cNvPr id="3" name="Content Placeholder 2"/>
          <p:cNvSpPr>
            <a:spLocks noGrp="1"/>
          </p:cNvSpPr>
          <p:nvPr>
            <p:ph idx="1"/>
          </p:nvPr>
        </p:nvSpPr>
        <p:spPr/>
        <p:txBody>
          <a:bodyPr>
            <a:noAutofit/>
          </a:bodyPr>
          <a:lstStyle/>
          <a:p>
            <a:r>
              <a:rPr lang="en-GB" sz="1800" dirty="0" smtClean="0"/>
              <a:t>What role has nuclear deterrence played in establishing strategic stability in South Asia? Would South Asia be more stable with or without nuclear weapons?</a:t>
            </a:r>
          </a:p>
          <a:p>
            <a:r>
              <a:rPr lang="en-GB" sz="1800" dirty="0" smtClean="0"/>
              <a:t>“Pakistan is an aggressive nuclear state.” Do you agree with this statement? What measures has Pakistan taken which may refute or support this statement?</a:t>
            </a:r>
          </a:p>
          <a:p>
            <a:r>
              <a:rPr lang="en-GB" sz="1800" dirty="0" smtClean="0"/>
              <a:t>What has Pakistan’s position been on major non-proliferation treaties?</a:t>
            </a:r>
          </a:p>
          <a:p>
            <a:r>
              <a:rPr lang="en-GB" sz="1800" dirty="0" smtClean="0"/>
              <a:t>India has been developing and improving its Missile Defence System. How would this system affect the strategic balance in South Asia? What measures can Pakistan take in this regard?</a:t>
            </a:r>
          </a:p>
          <a:p>
            <a:r>
              <a:rPr lang="en-GB" sz="1800" dirty="0" smtClean="0"/>
              <a:t>What Confidence Building Measures do have Pakistan and India have in place to reduce the risk of a nuclear conflict? Are they enough to avoid Mutually Assured Destruction?</a:t>
            </a:r>
          </a:p>
          <a:p>
            <a:r>
              <a:rPr lang="en-GB" sz="1800" dirty="0" smtClean="0"/>
              <a:t>Pakistan has made numerous efforts to avoid a nuclear arms race in South Asia. What are they? Have they </a:t>
            </a:r>
            <a:r>
              <a:rPr lang="en-GB" sz="1800" smtClean="0"/>
              <a:t>been successful?</a:t>
            </a:r>
            <a:endParaRPr lang="en-GB" sz="1800" dirty="0"/>
          </a:p>
        </p:txBody>
      </p:sp>
    </p:spTree>
    <p:extLst>
      <p:ext uri="{BB962C8B-B14F-4D97-AF65-F5344CB8AC3E}">
        <p14:creationId xmlns:p14="http://schemas.microsoft.com/office/powerpoint/2010/main" val="1053582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a:t>
            </a:r>
            <a:endParaRPr lang="en-US" dirty="0"/>
          </a:p>
        </p:txBody>
      </p:sp>
      <p:sp>
        <p:nvSpPr>
          <p:cNvPr id="3" name="Content Placeholder 2"/>
          <p:cNvSpPr>
            <a:spLocks noGrp="1"/>
          </p:cNvSpPr>
          <p:nvPr>
            <p:ph idx="1"/>
          </p:nvPr>
        </p:nvSpPr>
        <p:spPr/>
        <p:txBody>
          <a:bodyPr numCol="2">
            <a:normAutofit/>
          </a:bodyPr>
          <a:lstStyle/>
          <a:p>
            <a:pPr marL="0" indent="0">
              <a:buNone/>
            </a:pPr>
            <a:r>
              <a:rPr lang="en-US" b="1" dirty="0" smtClean="0"/>
              <a:t>Lecture 3:</a:t>
            </a:r>
          </a:p>
          <a:p>
            <a:r>
              <a:rPr lang="en-US" dirty="0" smtClean="0"/>
              <a:t>Nuclear South Asia</a:t>
            </a:r>
          </a:p>
          <a:p>
            <a:r>
              <a:rPr lang="en-US" dirty="0" smtClean="0"/>
              <a:t>Pakistan’s Efforts for Nuclear Free South Asia</a:t>
            </a:r>
          </a:p>
          <a:p>
            <a:r>
              <a:rPr lang="en-US" dirty="0" smtClean="0"/>
              <a:t>Confidence Building Measures</a:t>
            </a:r>
          </a:p>
          <a:p>
            <a:r>
              <a:rPr lang="en-US" dirty="0" smtClean="0"/>
              <a:t>Pakistan and India’s Position on CBMs</a:t>
            </a:r>
          </a:p>
          <a:p>
            <a:pPr lvl="0"/>
            <a:r>
              <a:rPr lang="en-US" dirty="0"/>
              <a:t>Missile Defense Systems</a:t>
            </a:r>
          </a:p>
          <a:p>
            <a:pPr lvl="0"/>
            <a:r>
              <a:rPr lang="en-US" dirty="0"/>
              <a:t>Second Strike Capability</a:t>
            </a:r>
          </a:p>
          <a:p>
            <a:r>
              <a:rPr lang="en-US" dirty="0" smtClean="0"/>
              <a:t>Pakistan’s Nuclear Foreign Policy</a:t>
            </a:r>
          </a:p>
          <a:p>
            <a:endParaRPr lang="en-US" dirty="0" smtClean="0"/>
          </a:p>
        </p:txBody>
      </p:sp>
    </p:spTree>
    <p:extLst>
      <p:ext uri="{BB962C8B-B14F-4D97-AF65-F5344CB8AC3E}">
        <p14:creationId xmlns:p14="http://schemas.microsoft.com/office/powerpoint/2010/main" val="2312585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Nuclear South Asia</a:t>
            </a:r>
            <a:endParaRPr lang="en-US" dirty="0"/>
          </a:p>
        </p:txBody>
      </p:sp>
      <p:sp>
        <p:nvSpPr>
          <p:cNvPr id="3" name="Content Placeholder 2"/>
          <p:cNvSpPr>
            <a:spLocks noGrp="1"/>
          </p:cNvSpPr>
          <p:nvPr>
            <p:ph idx="1"/>
          </p:nvPr>
        </p:nvSpPr>
        <p:spPr/>
        <p:txBody>
          <a:bodyPr>
            <a:normAutofit/>
          </a:bodyPr>
          <a:lstStyle/>
          <a:p>
            <a:r>
              <a:rPr lang="en-US" dirty="0" smtClean="0"/>
              <a:t>It was India and not Pakistan that introduced nuclear weapons in our region</a:t>
            </a:r>
          </a:p>
          <a:p>
            <a:r>
              <a:rPr lang="en-US" dirty="0" smtClean="0"/>
              <a:t>India started its nuclear </a:t>
            </a:r>
            <a:r>
              <a:rPr lang="en-US" dirty="0" err="1" smtClean="0"/>
              <a:t>programme</a:t>
            </a:r>
            <a:r>
              <a:rPr lang="en-US" dirty="0" smtClean="0"/>
              <a:t> in 1964 right after Chinese nuclear tests</a:t>
            </a:r>
          </a:p>
          <a:p>
            <a:r>
              <a:rPr lang="en-US" dirty="0" smtClean="0"/>
              <a:t>India’s nuclear doctrine is status led, it strives for regional superpower status</a:t>
            </a:r>
          </a:p>
          <a:p>
            <a:r>
              <a:rPr lang="en-US" dirty="0" smtClean="0"/>
              <a:t>India disguised its nuclear </a:t>
            </a:r>
            <a:r>
              <a:rPr lang="en-US" dirty="0" err="1" smtClean="0"/>
              <a:t>programme</a:t>
            </a:r>
            <a:r>
              <a:rPr lang="en-US" dirty="0" smtClean="0"/>
              <a:t> as peaceful, they tried to manipulate the west with attempts such as calling it “Smiling Buddha”</a:t>
            </a:r>
          </a:p>
          <a:p>
            <a:r>
              <a:rPr lang="en-US" dirty="0" smtClean="0"/>
              <a:t>The west and major power have been discriminatory in their non-proliferation strategies between Pakistan and India</a:t>
            </a:r>
          </a:p>
          <a:p>
            <a:r>
              <a:rPr lang="en-US" dirty="0" smtClean="0"/>
              <a:t>After India’s nuclear test, Pakistan had no option but to develop its own nuclear bomb to ensure our security</a:t>
            </a:r>
          </a:p>
        </p:txBody>
      </p:sp>
    </p:spTree>
    <p:extLst>
      <p:ext uri="{BB962C8B-B14F-4D97-AF65-F5344CB8AC3E}">
        <p14:creationId xmlns:p14="http://schemas.microsoft.com/office/powerpoint/2010/main" val="887763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Pakistan’s Efforts for Nuclear-free Zone in South Asia</a:t>
            </a:r>
            <a:endParaRPr lang="en-US" dirty="0"/>
          </a:p>
        </p:txBody>
      </p:sp>
      <p:sp>
        <p:nvSpPr>
          <p:cNvPr id="3" name="Content Placeholder 2"/>
          <p:cNvSpPr>
            <a:spLocks noGrp="1"/>
          </p:cNvSpPr>
          <p:nvPr>
            <p:ph idx="1"/>
          </p:nvPr>
        </p:nvSpPr>
        <p:spPr/>
        <p:txBody>
          <a:bodyPr/>
          <a:lstStyle/>
          <a:p>
            <a:pPr marL="0" indent="0">
              <a:buNone/>
            </a:pPr>
            <a:r>
              <a:rPr lang="en-US" dirty="0"/>
              <a:t>Pakistan has over the years proposed a number of bilateral or regional non-proliferation steps and confidence building measures to India, including</a:t>
            </a:r>
            <a:r>
              <a:rPr lang="en-US" dirty="0" smtClean="0"/>
              <a:t>:</a:t>
            </a:r>
            <a:endParaRPr lang="en-US" dirty="0"/>
          </a:p>
          <a:p>
            <a:r>
              <a:rPr lang="en-US" dirty="0"/>
              <a:t>A joint Indo-Pakistan declaration renouncing the acquisition or manufacture of nuclear weapons, in 1978.</a:t>
            </a:r>
          </a:p>
          <a:p>
            <a:r>
              <a:rPr lang="en-US" dirty="0"/>
              <a:t>South Asian Nuclear Weapons Free Zone, in 1978.</a:t>
            </a:r>
          </a:p>
          <a:p>
            <a:r>
              <a:rPr lang="en-US" dirty="0"/>
              <a:t>Mutual inspections by India and Pakistan of each other's nuclear facilities, in 1979.</a:t>
            </a:r>
          </a:p>
          <a:p>
            <a:r>
              <a:rPr lang="en-US" dirty="0"/>
              <a:t>Simultaneous adherence to the NPT by India and Pakistan, in 1979.</a:t>
            </a:r>
          </a:p>
          <a:p>
            <a:r>
              <a:rPr lang="en-US" dirty="0"/>
              <a:t>A bilateral or regional nuclear test-ban treaty, in 1987.</a:t>
            </a:r>
          </a:p>
          <a:p>
            <a:r>
              <a:rPr lang="en-US" dirty="0"/>
              <a:t>A South Asia Zero-Missile Zone, in 1994.</a:t>
            </a:r>
          </a:p>
          <a:p>
            <a:pPr marL="0" indent="0">
              <a:buNone/>
            </a:pPr>
            <a:r>
              <a:rPr lang="en-US" dirty="0"/>
              <a:t>India rejected all six proposals.</a:t>
            </a:r>
          </a:p>
          <a:p>
            <a:endParaRPr lang="en-US" dirty="0" smtClean="0"/>
          </a:p>
        </p:txBody>
      </p:sp>
    </p:spTree>
    <p:extLst>
      <p:ext uri="{BB962C8B-B14F-4D97-AF65-F5344CB8AC3E}">
        <p14:creationId xmlns:p14="http://schemas.microsoft.com/office/powerpoint/2010/main" val="3331898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Confidence Building Measures in South Asia</a:t>
            </a:r>
            <a:endParaRPr lang="en-US" dirty="0"/>
          </a:p>
        </p:txBody>
      </p:sp>
      <p:sp>
        <p:nvSpPr>
          <p:cNvPr id="3" name="Content Placeholder 2"/>
          <p:cNvSpPr>
            <a:spLocks noGrp="1"/>
          </p:cNvSpPr>
          <p:nvPr>
            <p:ph idx="1"/>
          </p:nvPr>
        </p:nvSpPr>
        <p:spPr/>
        <p:txBody>
          <a:bodyPr/>
          <a:lstStyle/>
          <a:p>
            <a:r>
              <a:rPr lang="en-US" dirty="0"/>
              <a:t>In 1989, they agreed not to attack each other's nuclear </a:t>
            </a:r>
            <a:r>
              <a:rPr lang="en-US" dirty="0" smtClean="0"/>
              <a:t>facilities.</a:t>
            </a:r>
            <a:r>
              <a:rPr lang="en-US" baseline="30000" dirty="0"/>
              <a:t> </a:t>
            </a:r>
            <a:r>
              <a:rPr lang="en-US" dirty="0" smtClean="0"/>
              <a:t>Since </a:t>
            </a:r>
            <a:r>
              <a:rPr lang="en-US" dirty="0"/>
              <a:t>then they have been regularly exchanging lists of nuclear facilities on 1 January of each year</a:t>
            </a:r>
            <a:r>
              <a:rPr lang="en-US" dirty="0" smtClean="0"/>
              <a:t>.</a:t>
            </a:r>
          </a:p>
          <a:p>
            <a:r>
              <a:rPr lang="en-US" dirty="0"/>
              <a:t>Another bilateral agreement was signed in March 2005 where both nations would alert the other on ballistic missile tests</a:t>
            </a:r>
            <a:r>
              <a:rPr lang="en-US" dirty="0" smtClean="0"/>
              <a:t>.</a:t>
            </a:r>
          </a:p>
          <a:p>
            <a:r>
              <a:rPr lang="en-US" dirty="0"/>
              <a:t>In June 2004, the two countries signed an agreement to set up and maintain a hotline to warn each other of any accident that could be mistaken for a nuclear attack</a:t>
            </a:r>
            <a:r>
              <a:rPr lang="en-US" dirty="0" smtClean="0"/>
              <a:t>.</a:t>
            </a:r>
          </a:p>
        </p:txBody>
      </p:sp>
    </p:spTree>
    <p:extLst>
      <p:ext uri="{BB962C8B-B14F-4D97-AF65-F5344CB8AC3E}">
        <p14:creationId xmlns:p14="http://schemas.microsoft.com/office/powerpoint/2010/main" val="2444299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CBMs – Lahore Declaration</a:t>
            </a:r>
            <a:endParaRPr lang="en-US" dirty="0"/>
          </a:p>
        </p:txBody>
      </p:sp>
      <p:sp>
        <p:nvSpPr>
          <p:cNvPr id="3" name="Content Placeholder 2"/>
          <p:cNvSpPr>
            <a:spLocks noGrp="1"/>
          </p:cNvSpPr>
          <p:nvPr>
            <p:ph idx="1"/>
          </p:nvPr>
        </p:nvSpPr>
        <p:spPr/>
        <p:txBody>
          <a:bodyPr/>
          <a:lstStyle/>
          <a:p>
            <a:pPr marL="0" indent="0">
              <a:buNone/>
            </a:pPr>
            <a:r>
              <a:rPr lang="en-US" dirty="0" smtClean="0"/>
              <a:t>Both </a:t>
            </a:r>
            <a:r>
              <a:rPr lang="en-US" dirty="0"/>
              <a:t>countries agreed to establish confidence building measures to avoid nuclear </a:t>
            </a:r>
            <a:r>
              <a:rPr lang="en-US" dirty="0" smtClean="0"/>
              <a:t>war and inter alia stated:</a:t>
            </a:r>
            <a:endParaRPr lang="en-US" dirty="0"/>
          </a:p>
          <a:p>
            <a:r>
              <a:rPr lang="en-US" dirty="0"/>
              <a:t>Recognizes that the nuclear dimension of the security environment of the two countries adds to their responsibility for avoidance of conflict between them.</a:t>
            </a:r>
          </a:p>
          <a:p>
            <a:r>
              <a:rPr lang="en-US" dirty="0"/>
              <a:t>Commits both to the principles and purposes of the Charter of the United Nations, and the universally accepted principles of peaceful </a:t>
            </a:r>
            <a:r>
              <a:rPr lang="en-US" dirty="0" smtClean="0"/>
              <a:t>co-existence.</a:t>
            </a:r>
          </a:p>
          <a:p>
            <a:r>
              <a:rPr lang="en-US" dirty="0"/>
              <a:t>Commits both countries to the objectives of universal nuclear disarmament and nonproliferation</a:t>
            </a:r>
            <a:r>
              <a:rPr lang="en-US" dirty="0" smtClean="0"/>
              <a:t>.</a:t>
            </a:r>
          </a:p>
          <a:p>
            <a:pPr marL="0" indent="0">
              <a:buNone/>
            </a:pPr>
            <a:r>
              <a:rPr lang="en-US" dirty="0" smtClean="0"/>
              <a:t>It also realized the resolution of mutual disputes to ensure avoidance of nuclear conflict</a:t>
            </a:r>
            <a:endParaRPr lang="en-US" dirty="0"/>
          </a:p>
        </p:txBody>
      </p:sp>
    </p:spTree>
    <p:extLst>
      <p:ext uri="{BB962C8B-B14F-4D97-AF65-F5344CB8AC3E}">
        <p14:creationId xmlns:p14="http://schemas.microsoft.com/office/powerpoint/2010/main" val="4277504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Pakistan’s Position on CBM</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Pakistan has </a:t>
            </a:r>
            <a:r>
              <a:rPr lang="en-US" smtClean="0"/>
              <a:t>maintained that </a:t>
            </a:r>
            <a:r>
              <a:rPr lang="en-US" dirty="0" smtClean="0"/>
              <a:t>strategic stability in South Asia is inseparably </a:t>
            </a:r>
            <a:r>
              <a:rPr lang="en-US" smtClean="0"/>
              <a:t>linked to the </a:t>
            </a:r>
            <a:r>
              <a:rPr lang="en-US" dirty="0" smtClean="0"/>
              <a:t>conventional balance between the two countries.</a:t>
            </a:r>
          </a:p>
          <a:p>
            <a:pPr marL="0" indent="0">
              <a:buNone/>
            </a:pPr>
            <a:r>
              <a:rPr lang="en-US" dirty="0" smtClean="0"/>
              <a:t>Imbalance in conventional field is a destabilizing factor which impacts on strategic stability by lowering the nuclear threshold.</a:t>
            </a:r>
          </a:p>
          <a:p>
            <a:pPr marL="0" indent="0">
              <a:buNone/>
            </a:pPr>
            <a:r>
              <a:rPr lang="en-US" dirty="0" smtClean="0"/>
              <a:t>The central objective of our proposals have been:</a:t>
            </a:r>
          </a:p>
          <a:p>
            <a:pPr marL="514350" indent="-514350">
              <a:buAutoNum type="romanUcParenR"/>
            </a:pPr>
            <a:r>
              <a:rPr lang="en-US" dirty="0" smtClean="0"/>
              <a:t>Reduce the risk of conflict</a:t>
            </a:r>
          </a:p>
          <a:p>
            <a:pPr marL="514350" indent="-514350">
              <a:buAutoNum type="romanUcParenR"/>
            </a:pPr>
            <a:r>
              <a:rPr lang="en-US" dirty="0" smtClean="0"/>
              <a:t>Prevention of arms race</a:t>
            </a:r>
          </a:p>
          <a:p>
            <a:pPr marL="514350" indent="-514350">
              <a:buAutoNum type="romanUcParenR"/>
            </a:pPr>
            <a:r>
              <a:rPr lang="en-US" dirty="0" smtClean="0"/>
              <a:t>Promote measures for strategic restraint and strategic stability in South Asia</a:t>
            </a:r>
          </a:p>
          <a:p>
            <a:pPr marL="0" indent="0">
              <a:buNone/>
            </a:pPr>
            <a:endParaRPr lang="en-US" dirty="0"/>
          </a:p>
        </p:txBody>
      </p:sp>
    </p:spTree>
    <p:extLst>
      <p:ext uri="{BB962C8B-B14F-4D97-AF65-F5344CB8AC3E}">
        <p14:creationId xmlns:p14="http://schemas.microsoft.com/office/powerpoint/2010/main" val="1698972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India’s Position on CBM</a:t>
            </a:r>
            <a:endParaRPr lang="en-US" dirty="0"/>
          </a:p>
        </p:txBody>
      </p:sp>
      <p:sp>
        <p:nvSpPr>
          <p:cNvPr id="3" name="Content Placeholder 2"/>
          <p:cNvSpPr>
            <a:spLocks noGrp="1"/>
          </p:cNvSpPr>
          <p:nvPr>
            <p:ph idx="1"/>
          </p:nvPr>
        </p:nvSpPr>
        <p:spPr/>
        <p:txBody>
          <a:bodyPr>
            <a:normAutofit/>
          </a:bodyPr>
          <a:lstStyle/>
          <a:p>
            <a:r>
              <a:rPr lang="en-US" dirty="0" smtClean="0"/>
              <a:t>India’s approach is restrictive</a:t>
            </a:r>
          </a:p>
          <a:p>
            <a:r>
              <a:rPr lang="en-US" dirty="0" smtClean="0"/>
              <a:t>India does not recognize the linkage between conventional and strategic stability</a:t>
            </a:r>
          </a:p>
          <a:p>
            <a:r>
              <a:rPr lang="en-US" dirty="0" smtClean="0"/>
              <a:t>While showing keenness on nuclear related CBMs, in part to play to the international audience, India has not been forthcoming on conventional CBMs with Pakistan</a:t>
            </a:r>
          </a:p>
          <a:p>
            <a:r>
              <a:rPr lang="en-US" dirty="0" smtClean="0"/>
              <a:t>India is opposed to any bilateral restraint measures saying its security concerns transcend South Asia</a:t>
            </a:r>
          </a:p>
          <a:p>
            <a:endParaRPr lang="en-US" dirty="0" smtClean="0"/>
          </a:p>
          <a:p>
            <a:endParaRPr lang="en-US" dirty="0" smtClean="0"/>
          </a:p>
          <a:p>
            <a:pPr marL="0" indent="0">
              <a:buNone/>
            </a:pPr>
            <a:endParaRPr lang="en-US" dirty="0"/>
          </a:p>
        </p:txBody>
      </p:sp>
    </p:spTree>
    <p:extLst>
      <p:ext uri="{BB962C8B-B14F-4D97-AF65-F5344CB8AC3E}">
        <p14:creationId xmlns:p14="http://schemas.microsoft.com/office/powerpoint/2010/main" val="1648138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Pakistan’s Position on Treaties on Weapons of Mass Destruction</a:t>
            </a:r>
            <a:endParaRPr lang="en-US" dirty="0"/>
          </a:p>
        </p:txBody>
      </p:sp>
      <p:sp>
        <p:nvSpPr>
          <p:cNvPr id="3" name="Content Placeholder 2"/>
          <p:cNvSpPr>
            <a:spLocks noGrp="1"/>
          </p:cNvSpPr>
          <p:nvPr>
            <p:ph idx="1"/>
          </p:nvPr>
        </p:nvSpPr>
        <p:spPr/>
        <p:txBody>
          <a:bodyPr/>
          <a:lstStyle/>
          <a:p>
            <a:pPr marL="0" indent="0">
              <a:buNone/>
            </a:pPr>
            <a:r>
              <a:rPr lang="en-US" dirty="0" smtClean="0"/>
              <a:t>Pakistan is a signatory of the following treaties:</a:t>
            </a:r>
          </a:p>
          <a:p>
            <a:r>
              <a:rPr lang="en-US" dirty="0" smtClean="0"/>
              <a:t>Geneva Protocol</a:t>
            </a:r>
          </a:p>
          <a:p>
            <a:r>
              <a:rPr lang="en-US" dirty="0" smtClean="0"/>
              <a:t>Partial Test Ban Treaty</a:t>
            </a:r>
          </a:p>
          <a:p>
            <a:r>
              <a:rPr lang="en-US" dirty="0" smtClean="0"/>
              <a:t>Biological Weapons Convention</a:t>
            </a:r>
          </a:p>
          <a:p>
            <a:r>
              <a:rPr lang="en-US" dirty="0" smtClean="0"/>
              <a:t>Chemical Weapons Convention</a:t>
            </a:r>
            <a:endParaRPr lang="en-US" dirty="0"/>
          </a:p>
        </p:txBody>
      </p:sp>
    </p:spTree>
    <p:extLst>
      <p:ext uri="{BB962C8B-B14F-4D97-AF65-F5344CB8AC3E}">
        <p14:creationId xmlns:p14="http://schemas.microsoft.com/office/powerpoint/2010/main" val="2661689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Academic Literature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F03431380.potx" id="{B573BD99-E105-4D2A-964B-B901A176567A}" vid="{B1D363B9-18DE-4874-9E2B-FD69B5C6548D}"/>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Props1.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2.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CDDBB83-77C1-4099-A0AA-289882E745E2}">
  <ds:schemaRefs>
    <ds:schemaRef ds:uri="http://schemas.microsoft.com/office/2006/metadata/propertie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4873beb7-5857-4685-be1f-d57550cc96cc"/>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Academic presentation, pinstripe and ribbon design (widescreen)</Template>
  <TotalTime>1238</TotalTime>
  <Words>1620</Words>
  <Application>Microsoft Office PowerPoint</Application>
  <PresentationFormat>Widescreen</PresentationFormat>
  <Paragraphs>121</Paragraphs>
  <Slides>18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Euphemia</vt:lpstr>
      <vt:lpstr>Plantagenet Cherokee</vt:lpstr>
      <vt:lpstr>Wingdings</vt:lpstr>
      <vt:lpstr>Academic Literature 16x9</vt:lpstr>
      <vt:lpstr>Nuclear issues</vt:lpstr>
      <vt:lpstr>Content</vt:lpstr>
      <vt:lpstr>Nuclear South Asia</vt:lpstr>
      <vt:lpstr>Pakistan’s Efforts for Nuclear-free Zone in South Asia</vt:lpstr>
      <vt:lpstr>Confidence Building Measures in South Asia</vt:lpstr>
      <vt:lpstr>CBMs – Lahore Declaration</vt:lpstr>
      <vt:lpstr>Pakistan’s Position on CBM</vt:lpstr>
      <vt:lpstr>India’s Position on CBM</vt:lpstr>
      <vt:lpstr>Pakistan’s Position on Treaties on Weapons of Mass Destruction</vt:lpstr>
      <vt:lpstr>Pakistan’s Position on Treaties on Weapons of Mass Destruction</vt:lpstr>
      <vt:lpstr>Pakistan’s Position on NPT</vt:lpstr>
      <vt:lpstr>Pakistan’s Position on CTBT</vt:lpstr>
      <vt:lpstr>Pakistan’s Position on FMCT</vt:lpstr>
      <vt:lpstr>Anti Ballistic Missile Systems</vt:lpstr>
      <vt:lpstr>Second Strike Capability</vt:lpstr>
      <vt:lpstr>Sample Questions – Lecture 1</vt:lpstr>
      <vt:lpstr>Sample Questions – Lecture 2</vt:lpstr>
      <vt:lpstr>Sample Questions – Lecture 3</vt:lpstr>
    </vt:vector>
  </TitlesOfParts>
  <Company>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Nuclear issues</dc:title>
  <dc:creator>Muhammad Shaaz</dc:creator>
  <cp:lastModifiedBy>Muhammad Shaaz</cp:lastModifiedBy>
  <cp:revision>63</cp:revision>
  <dcterms:created xsi:type="dcterms:W3CDTF">2021-07-30T17:20:24Z</dcterms:created>
  <dcterms:modified xsi:type="dcterms:W3CDTF">2022-09-18T10:51:46Z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