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62" r:id="rId3"/>
    <p:sldId id="269" r:id="rId4"/>
    <p:sldId id="268" r:id="rId5"/>
    <p:sldId id="258" r:id="rId6"/>
    <p:sldId id="270" r:id="rId7"/>
    <p:sldId id="257" r:id="rId8"/>
    <p:sldId id="260" r:id="rId9"/>
    <p:sldId id="276" r:id="rId10"/>
    <p:sldId id="263" r:id="rId11"/>
    <p:sldId id="277" r:id="rId12"/>
    <p:sldId id="278" r:id="rId13"/>
    <p:sldId id="275" r:id="rId14"/>
    <p:sldId id="264" r:id="rId15"/>
    <p:sldId id="265" r:id="rId16"/>
    <p:sldId id="272" r:id="rId17"/>
    <p:sldId id="273" r:id="rId18"/>
    <p:sldId id="271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290F69-EE92-4CC8-BDCD-F9D2E26AB2A4}" type="datetimeFigureOut">
              <a:rPr lang="en-US" smtClean="0"/>
              <a:pPr/>
              <a:t>6/9/2018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34D378-1AE2-455B-9945-161A4CE4506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861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positive virtue that protects concerns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34D378-1AE2-455B-9945-161A4CE4506B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Resistence</a:t>
            </a:r>
            <a:r>
              <a:rPr lang="en-US" dirty="0" smtClean="0"/>
              <a:t> </a:t>
            </a:r>
            <a:r>
              <a:rPr lang="en-US" dirty="0" err="1" smtClean="0"/>
              <a:t>movt</a:t>
            </a:r>
            <a:r>
              <a:rPr lang="en-US" dirty="0" smtClean="0"/>
              <a:t> ----- youth gained more space</a:t>
            </a:r>
            <a:r>
              <a:rPr lang="en-US" baseline="0" dirty="0" smtClean="0"/>
              <a:t> and influence than </a:t>
            </a:r>
            <a:r>
              <a:rPr lang="en-US" baseline="0" dirty="0" err="1" smtClean="0"/>
              <a:t>nawabs</a:t>
            </a:r>
            <a:endParaRPr lang="en-US" baseline="0" dirty="0" smtClean="0"/>
          </a:p>
          <a:p>
            <a:r>
              <a:rPr lang="en-US" baseline="0" dirty="0" smtClean="0"/>
              <a:t>External factors  - interior minister claims training camps in </a:t>
            </a:r>
            <a:r>
              <a:rPr lang="en-US" baseline="0" dirty="0" err="1" smtClean="0"/>
              <a:t>afghanistun</a:t>
            </a:r>
            <a:r>
              <a:rPr lang="en-US" baseline="0" dirty="0" smtClean="0"/>
              <a:t> closed down due </a:t>
            </a:r>
            <a:r>
              <a:rPr lang="en-US" baseline="0" dirty="0" err="1" smtClean="0"/>
              <a:t>ti</a:t>
            </a:r>
            <a:r>
              <a:rPr lang="en-US" baseline="0" dirty="0" smtClean="0"/>
              <a:t> intervention of </a:t>
            </a:r>
            <a:r>
              <a:rPr lang="en-US" baseline="0" dirty="0" err="1" smtClean="0"/>
              <a:t>afghn</a:t>
            </a:r>
            <a:r>
              <a:rPr lang="en-US" baseline="0" dirty="0" smtClean="0"/>
              <a:t> president . 5000 people camp in </a:t>
            </a:r>
            <a:r>
              <a:rPr lang="en-US" baseline="0" dirty="0" err="1" smtClean="0"/>
              <a:t>kandhar</a:t>
            </a:r>
            <a:endParaRPr lang="en-US" baseline="0" dirty="0" smtClean="0"/>
          </a:p>
          <a:p>
            <a:r>
              <a:rPr lang="en-US" baseline="0" dirty="0" smtClean="0"/>
              <a:t>Interior minister informed 135 cases registered against </a:t>
            </a:r>
            <a:r>
              <a:rPr lang="en-US" baseline="0" dirty="0" err="1" smtClean="0"/>
              <a:t>baloch</a:t>
            </a:r>
            <a:r>
              <a:rPr lang="en-US" baseline="0" dirty="0" smtClean="0"/>
              <a:t> nationalists.</a:t>
            </a:r>
          </a:p>
          <a:p>
            <a:r>
              <a:rPr lang="en-US" baseline="0" dirty="0" err="1" smtClean="0"/>
              <a:t>Withdwal</a:t>
            </a:r>
            <a:r>
              <a:rPr lang="en-US" baseline="0" dirty="0" smtClean="0"/>
              <a:t> of </a:t>
            </a:r>
            <a:r>
              <a:rPr lang="en-US" baseline="0" dirty="0" err="1" smtClean="0"/>
              <a:t>politacallly</a:t>
            </a:r>
            <a:r>
              <a:rPr lang="en-US" baseline="0" dirty="0" smtClean="0"/>
              <a:t> motivated cases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2C62C-A185-456C-8939-B4BF58D6DFE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54E52-3EFC-4971-BC8B-5D190F06ADFB}" type="datetimeFigureOut">
              <a:rPr lang="en-US" smtClean="0"/>
              <a:pPr/>
              <a:t>6/9/2018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7E8E9-82E4-4B6D-87DE-DDB3A64D6B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54E52-3EFC-4971-BC8B-5D190F06ADFB}" type="datetimeFigureOut">
              <a:rPr lang="en-US" smtClean="0"/>
              <a:pPr/>
              <a:t>6/9/2018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7E8E9-82E4-4B6D-87DE-DDB3A64D6B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54E52-3EFC-4971-BC8B-5D190F06ADFB}" type="datetimeFigureOut">
              <a:rPr lang="en-US" smtClean="0"/>
              <a:pPr/>
              <a:t>6/9/2018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7E8E9-82E4-4B6D-87DE-DDB3A64D6B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4BACD1-5043-4B5B-9D95-2E285006E23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43E3BF-F2F2-42DB-96D0-B699A0FADA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54E52-3EFC-4971-BC8B-5D190F06ADFB}" type="datetimeFigureOut">
              <a:rPr lang="en-US" smtClean="0"/>
              <a:pPr/>
              <a:t>6/9/2018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7E8E9-82E4-4B6D-87DE-DDB3A64D6B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54E52-3EFC-4971-BC8B-5D190F06ADFB}" type="datetimeFigureOut">
              <a:rPr lang="en-US" smtClean="0"/>
              <a:pPr/>
              <a:t>6/9/2018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7E8E9-82E4-4B6D-87DE-DDB3A64D6B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54E52-3EFC-4971-BC8B-5D190F06ADFB}" type="datetimeFigureOut">
              <a:rPr lang="en-US" smtClean="0"/>
              <a:pPr/>
              <a:t>6/9/2018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7E8E9-82E4-4B6D-87DE-DDB3A64D6B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54E52-3EFC-4971-BC8B-5D190F06ADFB}" type="datetimeFigureOut">
              <a:rPr lang="en-US" smtClean="0"/>
              <a:pPr/>
              <a:t>6/9/2018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7E8E9-82E4-4B6D-87DE-DDB3A64D6B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54E52-3EFC-4971-BC8B-5D190F06ADFB}" type="datetimeFigureOut">
              <a:rPr lang="en-US" smtClean="0"/>
              <a:pPr/>
              <a:t>6/9/2018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7E8E9-82E4-4B6D-87DE-DDB3A64D6B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54E52-3EFC-4971-BC8B-5D190F06ADFB}" type="datetimeFigureOut">
              <a:rPr lang="en-US" smtClean="0"/>
              <a:pPr/>
              <a:t>6/9/2018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7E8E9-82E4-4B6D-87DE-DDB3A64D6B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54E52-3EFC-4971-BC8B-5D190F06ADFB}" type="datetimeFigureOut">
              <a:rPr lang="en-US" smtClean="0"/>
              <a:pPr/>
              <a:t>6/9/2018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7E8E9-82E4-4B6D-87DE-DDB3A64D6B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54E52-3EFC-4971-BC8B-5D190F06ADFB}" type="datetimeFigureOut">
              <a:rPr lang="en-US" smtClean="0"/>
              <a:pPr/>
              <a:t>6/9/2018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7E8E9-82E4-4B6D-87DE-DDB3A64D6B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C54E52-3EFC-4971-BC8B-5D190F06ADFB}" type="datetimeFigureOut">
              <a:rPr lang="en-US" smtClean="0"/>
              <a:pPr/>
              <a:t>6/9/2018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87E8E9-82E4-4B6D-87DE-DDB3A64D6B0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Pakistan’s National </a:t>
            </a:r>
            <a:r>
              <a:rPr lang="en-US" dirty="0" smtClean="0"/>
              <a:t>Interest &amp;</a:t>
            </a:r>
            <a:r>
              <a:rPr lang="en-US" dirty="0"/>
              <a:t>Challenges to Sovereignty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Mohammad Ali Babakhel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National Interests (NI)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How to Promote NI?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dirty="0" smtClean="0"/>
              <a:t>Coercive method</a:t>
            </a:r>
          </a:p>
          <a:p>
            <a:pPr marL="457200" indent="-457200">
              <a:buAutoNum type="arabicPeriod"/>
            </a:pPr>
            <a:r>
              <a:rPr lang="en-US" dirty="0" smtClean="0"/>
              <a:t>Alliances</a:t>
            </a:r>
          </a:p>
          <a:p>
            <a:pPr marL="457200" indent="-457200">
              <a:buAutoNum type="arabicPeriod"/>
            </a:pPr>
            <a:r>
              <a:rPr lang="en-US" dirty="0" smtClean="0"/>
              <a:t>Diplomacy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Coercive method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u="sng" dirty="0" smtClean="0"/>
              <a:t>Direct methods</a:t>
            </a:r>
            <a:r>
              <a:rPr lang="en-US" dirty="0" smtClean="0"/>
              <a:t> : Measures taken internally within the state indirectly affecting the other state</a:t>
            </a:r>
          </a:p>
          <a:p>
            <a:pPr marL="514350" indent="-514350" algn="just">
              <a:buFont typeface="+mj-lt"/>
              <a:buAutoNum type="romanLcPeriod"/>
            </a:pPr>
            <a:r>
              <a:rPr lang="en-US" dirty="0" smtClean="0"/>
              <a:t>Actions against Muslims in France </a:t>
            </a:r>
          </a:p>
          <a:p>
            <a:pPr algn="just"/>
            <a:endParaRPr lang="en-US" dirty="0" smtClean="0"/>
          </a:p>
          <a:p>
            <a:pPr algn="just"/>
            <a:r>
              <a:rPr lang="en-US" u="sng" dirty="0" smtClean="0"/>
              <a:t>Indirect  measures </a:t>
            </a:r>
          </a:p>
          <a:p>
            <a:pPr marL="514350" indent="-514350" algn="just">
              <a:buFont typeface="+mj-lt"/>
              <a:buAutoNum type="romanLcPeriod"/>
            </a:pPr>
            <a:r>
              <a:rPr lang="en-US" dirty="0" smtClean="0"/>
              <a:t>Discriminatory immigration policies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 smtClean="0"/>
              <a:t>NI most misunderstood &amp; controversial term in Pakistan</a:t>
            </a:r>
          </a:p>
          <a:p>
            <a:pPr algn="just"/>
            <a:r>
              <a:rPr lang="en-US" dirty="0" smtClean="0"/>
              <a:t>Opaque nature of Nis created more ambiguity </a:t>
            </a:r>
          </a:p>
          <a:p>
            <a:pPr algn="just"/>
            <a:r>
              <a:rPr lang="en-US" dirty="0" smtClean="0"/>
              <a:t>Historically here state opted for parochial stance</a:t>
            </a:r>
          </a:p>
          <a:p>
            <a:pPr algn="just"/>
            <a:r>
              <a:rPr lang="en-US" dirty="0" smtClean="0"/>
              <a:t>Why a rigid stance</a:t>
            </a:r>
          </a:p>
          <a:p>
            <a:pPr algn="just"/>
            <a:r>
              <a:rPr lang="en-US" dirty="0" smtClean="0"/>
              <a:t>Why state is reluctant to redefine NIs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Ideally NI needs to give broader picture</a:t>
            </a:r>
          </a:p>
          <a:p>
            <a:r>
              <a:rPr lang="en-US" dirty="0" smtClean="0"/>
              <a:t>NI security centric?</a:t>
            </a:r>
          </a:p>
          <a:p>
            <a:r>
              <a:rPr lang="en-US" dirty="0" smtClean="0"/>
              <a:t>How to stage a transit from security state to a welfare state</a:t>
            </a:r>
          </a:p>
          <a:p>
            <a:r>
              <a:rPr lang="en-US" dirty="0" smtClean="0"/>
              <a:t>Islamic ideology another constant </a:t>
            </a:r>
          </a:p>
          <a:p>
            <a:r>
              <a:rPr lang="en-US" dirty="0" smtClean="0"/>
              <a:t>Religion &amp; Security 2 important dynamics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314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 algn="just"/>
            <a:r>
              <a:rPr lang="en-US" dirty="0" smtClean="0"/>
              <a:t>Civil-military bureaucracy hardly encourages redefining of Nis</a:t>
            </a:r>
          </a:p>
          <a:p>
            <a:pPr algn="just"/>
            <a:r>
              <a:rPr lang="en-US" dirty="0" smtClean="0"/>
              <a:t>Weak capacity of parliamentarians to define and determine NIs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Gap between state version and </a:t>
            </a:r>
            <a:r>
              <a:rPr lang="en-US" smtClean="0"/>
              <a:t>societal understanding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521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88" name="Rectangle 3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Chronology of conflicts</a:t>
            </a:r>
          </a:p>
        </p:txBody>
      </p:sp>
      <p:graphicFrame>
        <p:nvGraphicFramePr>
          <p:cNvPr id="19554" name="Group 98"/>
          <p:cNvGraphicFramePr>
            <a:graphicFrameLocks noGrp="1"/>
          </p:cNvGraphicFramePr>
          <p:nvPr>
            <p:ph idx="1"/>
          </p:nvPr>
        </p:nvGraphicFramePr>
        <p:xfrm>
          <a:off x="533400" y="1219200"/>
          <a:ext cx="8229600" cy="5105400"/>
        </p:xfrm>
        <a:graphic>
          <a:graphicData uri="http://schemas.openxmlformats.org/drawingml/2006/table">
            <a:tbl>
              <a:tblPr/>
              <a:tblGrid>
                <a:gridCol w="2057400"/>
                <a:gridCol w="2057400"/>
                <a:gridCol w="2057400"/>
                <a:gridCol w="205740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Year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Led By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Issue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Result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1948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Mir Ahmad Yar Khan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Accession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Prince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Karim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 Khan  killed with guerrillas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1958-59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Nawab Nowroz Khan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Resistence to one unit policy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Arrested ,sons ,nephew hanged,Nawab died in captivity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1963-69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Sher Mohd Mari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New cantonmets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One Unit abolished, Balochistan  as 4</a:t>
                      </a:r>
                      <a:r>
                        <a:rPr kumimoji="0" lang="en-US" sz="1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 Province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1973-77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Nawab Khair Baksh Mari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More representation for Baluchs+ Arms Recovery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Dismissal of provincial govt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2004-to date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Nawab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 Akbar Bugti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Dissatisfaction of nationalists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Death of Akbar Bugti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838200"/>
            <a:ext cx="4040188" cy="1336675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Measures taken within the state indirectly affecting the other the state against whom it is taken.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It is then up to the other state whether to ignore these measures taken or consider it serious and give it a shape of war.</a:t>
            </a:r>
          </a:p>
          <a:p>
            <a:pPr algn="just"/>
            <a:r>
              <a:rPr lang="en-US" u="sng" dirty="0" smtClean="0"/>
              <a:t>breaking up of diplomatic relations</a:t>
            </a:r>
            <a:r>
              <a:rPr lang="en-US" dirty="0" smtClean="0"/>
              <a:t>, </a:t>
            </a:r>
            <a:r>
              <a:rPr lang="en-US" i="1" dirty="0" smtClean="0"/>
              <a:t>expelling diplomatic </a:t>
            </a:r>
            <a:r>
              <a:rPr lang="en-US" dirty="0" smtClean="0"/>
              <a:t>staff </a:t>
            </a:r>
            <a:r>
              <a:rPr lang="en-US" i="1" dirty="0" smtClean="0"/>
              <a:t>as persona non grata</a:t>
            </a:r>
            <a:r>
              <a:rPr lang="en-US" dirty="0" smtClean="0"/>
              <a:t>, </a:t>
            </a:r>
            <a:r>
              <a:rPr lang="en-US" b="1" dirty="0" smtClean="0"/>
              <a:t>trade embargo</a:t>
            </a:r>
            <a:r>
              <a:rPr lang="en-US" dirty="0" smtClean="0"/>
              <a:t>, confiscation of property, freezing of bank’s account, suspension of treaties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685800"/>
            <a:ext cx="4041775" cy="1489075"/>
          </a:xfrm>
        </p:spPr>
        <p:txBody>
          <a:bodyPr>
            <a:normAutofit/>
          </a:bodyPr>
          <a:lstStyle/>
          <a:p>
            <a:r>
              <a:rPr lang="en-US" dirty="0" smtClean="0"/>
              <a:t>Measures taken directly against the state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US attack on Iraq &amp; Afghanistan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Alliances &amp; diplomacy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Alliance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The states may form an alliance</a:t>
            </a:r>
          </a:p>
          <a:p>
            <a:pPr algn="just"/>
            <a:r>
              <a:rPr lang="en-US" dirty="0" smtClean="0">
                <a:solidFill>
                  <a:srgbClr val="FF0000"/>
                </a:solidFill>
              </a:rPr>
              <a:t>NATO</a:t>
            </a:r>
            <a:r>
              <a:rPr lang="en-US" dirty="0" smtClean="0"/>
              <a:t>: for collective security of the capitalistic states </a:t>
            </a:r>
            <a:r>
              <a:rPr lang="en-US" dirty="0" err="1" smtClean="0"/>
              <a:t>vs</a:t>
            </a:r>
            <a:r>
              <a:rPr lang="en-US" dirty="0" smtClean="0"/>
              <a:t> communist block</a:t>
            </a:r>
          </a:p>
          <a:p>
            <a:pPr algn="just"/>
            <a:r>
              <a:rPr lang="en-US" b="1" dirty="0" smtClean="0"/>
              <a:t>OIC (Muslim countries)</a:t>
            </a:r>
          </a:p>
          <a:p>
            <a:pPr algn="just"/>
            <a:r>
              <a:rPr lang="en-US" dirty="0" smtClean="0"/>
              <a:t>Economic interests, similar alliances can be made e.g. European Union, General Agreement on Tariff and Trade, World Economic Forum, ECO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Diplomacy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algn="just"/>
            <a:r>
              <a:rPr lang="en-US" dirty="0" smtClean="0"/>
              <a:t>peaceful means of promoting national interest</a:t>
            </a:r>
          </a:p>
          <a:p>
            <a:pPr algn="just"/>
            <a:r>
              <a:rPr lang="en-US" dirty="0" smtClean="0"/>
              <a:t>negotiation and dialogues</a:t>
            </a:r>
          </a:p>
          <a:p>
            <a:pPr algn="just"/>
            <a:r>
              <a:rPr lang="en-US" dirty="0" smtClean="0"/>
              <a:t>conflicting interests can be resolved through diplomacy by policy of give and take</a:t>
            </a:r>
          </a:p>
          <a:p>
            <a:pPr algn="just"/>
            <a:r>
              <a:rPr lang="en-US" u="sng" dirty="0" smtClean="0"/>
              <a:t>Tashkent &amp; Simla accords</a:t>
            </a:r>
            <a:endParaRPr lang="en-US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Military alliances &amp; Pakistan</a:t>
            </a:r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FF0000"/>
                </a:solidFill>
              </a:rPr>
              <a:t>South East Asia Treaty</a:t>
            </a:r>
          </a:p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FF0000"/>
                </a:solidFill>
              </a:rPr>
              <a:t>Organization (SEATO)</a:t>
            </a:r>
          </a:p>
          <a:p>
            <a:pPr eaLnBrk="1" hangingPunct="1"/>
            <a:r>
              <a:rPr lang="en-US" dirty="0" smtClean="0">
                <a:solidFill>
                  <a:schemeClr val="tx2"/>
                </a:solidFill>
              </a:rPr>
              <a:t>1954 – 77 </a:t>
            </a:r>
          </a:p>
          <a:p>
            <a:pPr eaLnBrk="1" hangingPunct="1"/>
            <a:r>
              <a:rPr lang="en-US" dirty="0" smtClean="0">
                <a:solidFill>
                  <a:schemeClr val="tx2"/>
                </a:solidFill>
              </a:rPr>
              <a:t>Members – 09 </a:t>
            </a:r>
          </a:p>
          <a:p>
            <a:pPr eaLnBrk="1" hangingPunct="1">
              <a:buFontTx/>
              <a:buNone/>
            </a:pPr>
            <a:r>
              <a:rPr lang="en-US" dirty="0" smtClean="0">
                <a:solidFill>
                  <a:schemeClr val="tx2"/>
                </a:solidFill>
              </a:rPr>
              <a:t>    USA, France, Australia, </a:t>
            </a:r>
            <a:r>
              <a:rPr lang="en-US" dirty="0" err="1" smtClean="0">
                <a:solidFill>
                  <a:schemeClr val="tx2"/>
                </a:solidFill>
              </a:rPr>
              <a:t>Newziland</a:t>
            </a:r>
            <a:r>
              <a:rPr lang="en-US" dirty="0" smtClean="0">
                <a:solidFill>
                  <a:schemeClr val="tx2"/>
                </a:solidFill>
              </a:rPr>
              <a:t>, Thailand, Pakistan, Philippines, UK, USA</a:t>
            </a:r>
          </a:p>
          <a:p>
            <a:endParaRPr lang="en-GB" dirty="0" smtClean="0"/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CENTO (central treaty Organization) 1955-79</a:t>
            </a:r>
          </a:p>
          <a:p>
            <a:r>
              <a:rPr lang="en-GB" dirty="0" smtClean="0"/>
              <a:t>UK, Turkey ,Iraq, Iran &amp; Pakistan</a:t>
            </a:r>
          </a:p>
          <a:p>
            <a:r>
              <a:rPr lang="en-GB" dirty="0" smtClean="0"/>
              <a:t>HQ: Baghdad</a:t>
            </a:r>
          </a:p>
          <a:p>
            <a:r>
              <a:rPr lang="en-GB" dirty="0" smtClean="0"/>
              <a:t>It was on the pattern of NATO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PAK-US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2400" dirty="0" smtClean="0">
                <a:solidFill>
                  <a:srgbClr val="FF0000"/>
                </a:solidFill>
              </a:rPr>
              <a:t>Symington Amendment 1979</a:t>
            </a:r>
          </a:p>
          <a:p>
            <a:pPr algn="just">
              <a:lnSpc>
                <a:spcPct val="80000"/>
              </a:lnSpc>
            </a:pPr>
            <a:r>
              <a:rPr lang="en-GB" sz="2400" dirty="0" smtClean="0"/>
              <a:t>By Stuart Symington</a:t>
            </a:r>
          </a:p>
          <a:p>
            <a:pPr algn="just">
              <a:lnSpc>
                <a:spcPct val="80000"/>
              </a:lnSpc>
            </a:pPr>
            <a:r>
              <a:rPr lang="en-GB" sz="2400" dirty="0" smtClean="0"/>
              <a:t>To strengthen the US position on </a:t>
            </a:r>
            <a:r>
              <a:rPr lang="en-GB" sz="2400" u="sng" dirty="0" smtClean="0"/>
              <a:t>nuclear non-proliferation</a:t>
            </a:r>
          </a:p>
          <a:p>
            <a:pPr algn="just">
              <a:lnSpc>
                <a:spcPct val="80000"/>
              </a:lnSpc>
            </a:pPr>
            <a:r>
              <a:rPr lang="en-GB" sz="2400" dirty="0" smtClean="0"/>
              <a:t>Due to concerns about Pakistan ‘s nuclear program economic aid was cut off except food assistance</a:t>
            </a:r>
          </a:p>
          <a:p>
            <a:pPr algn="just">
              <a:lnSpc>
                <a:spcPct val="80000"/>
              </a:lnSpc>
            </a:pPr>
            <a:r>
              <a:rPr lang="en-GB" sz="2400" dirty="0" smtClean="0"/>
              <a:t>The foreign assistance act 1961 was amended</a:t>
            </a:r>
          </a:p>
          <a:p>
            <a:pPr>
              <a:lnSpc>
                <a:spcPct val="80000"/>
              </a:lnSpc>
            </a:pPr>
            <a:endParaRPr lang="en-GB" sz="2400" dirty="0" smtClean="0"/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2400" dirty="0" smtClean="0">
                <a:solidFill>
                  <a:srgbClr val="FF0000"/>
                </a:solidFill>
              </a:rPr>
              <a:t>Brown</a:t>
            </a:r>
            <a:r>
              <a:rPr lang="en-GB" sz="2400" dirty="0" smtClean="0"/>
              <a:t> </a:t>
            </a:r>
            <a:r>
              <a:rPr lang="en-GB" sz="2400" dirty="0" smtClean="0">
                <a:solidFill>
                  <a:srgbClr val="FF0000"/>
                </a:solidFill>
              </a:rPr>
              <a:t>amendment</a:t>
            </a:r>
          </a:p>
          <a:p>
            <a:pPr algn="just">
              <a:lnSpc>
                <a:spcPct val="80000"/>
              </a:lnSpc>
            </a:pPr>
            <a:r>
              <a:rPr lang="en-GB" sz="2400" dirty="0" smtClean="0"/>
              <a:t>By Senator Hank Brown</a:t>
            </a:r>
          </a:p>
          <a:p>
            <a:pPr algn="just">
              <a:lnSpc>
                <a:spcPct val="80000"/>
              </a:lnSpc>
            </a:pPr>
            <a:r>
              <a:rPr lang="en-GB" sz="2400" dirty="0" smtClean="0"/>
              <a:t>It enabled Pakistan to get delivery of $368 million of worth of military hardware purchased before the imposition of </a:t>
            </a:r>
            <a:r>
              <a:rPr lang="en-GB" sz="2400" i="1" u="sng" dirty="0" err="1" smtClean="0">
                <a:solidFill>
                  <a:srgbClr val="FF0000"/>
                </a:solidFill>
              </a:rPr>
              <a:t>Pressler</a:t>
            </a:r>
            <a:r>
              <a:rPr lang="en-GB" sz="2400" i="1" u="sng" dirty="0" smtClean="0">
                <a:solidFill>
                  <a:srgbClr val="FF0000"/>
                </a:solidFill>
              </a:rPr>
              <a:t> sanction</a:t>
            </a:r>
          </a:p>
          <a:p>
            <a:pPr>
              <a:lnSpc>
                <a:spcPct val="80000"/>
              </a:lnSpc>
            </a:pPr>
            <a:endParaRPr lang="en-GB" sz="2400" dirty="0" smtClean="0"/>
          </a:p>
          <a:p>
            <a:pPr>
              <a:lnSpc>
                <a:spcPct val="80000"/>
              </a:lnSpc>
            </a:pPr>
            <a:endParaRPr lang="en-GB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Kerry Lugar Bill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6705600" cy="3951288"/>
          </a:xfrm>
        </p:spPr>
        <p:txBody>
          <a:bodyPr>
            <a:normAutofit/>
          </a:bodyPr>
          <a:lstStyle/>
          <a:p>
            <a:pPr algn="just"/>
            <a:r>
              <a:rPr lang="en-GB" dirty="0" smtClean="0"/>
              <a:t>Worth of $7.5 billion($1.5 b per year) </a:t>
            </a:r>
          </a:p>
          <a:p>
            <a:pPr algn="just"/>
            <a:r>
              <a:rPr lang="en-GB" dirty="0" smtClean="0"/>
              <a:t>In its introductory text they appreciated the sacrifices rendered by security forces &amp; public of Pakistan furthermore, they also highlighted growing poverty, inflation, population, influx of IDPs &amp; energy crises being confronted by Pakistan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000" dirty="0" smtClean="0"/>
              <a:t>Drone (Unmanned  aerial vehicles) Attacks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GB" sz="2800" dirty="0" smtClean="0"/>
              <a:t>Since 2004 drone attacks were started</a:t>
            </a:r>
          </a:p>
          <a:p>
            <a:r>
              <a:rPr lang="en-GB" sz="2800" dirty="0" smtClean="0"/>
              <a:t>Media reports have impression that US wants to extend its targets to areas of </a:t>
            </a:r>
            <a:r>
              <a:rPr lang="en-GB" sz="2800" dirty="0" smtClean="0"/>
              <a:t>Baluchistan</a:t>
            </a:r>
          </a:p>
          <a:p>
            <a:endParaRPr lang="en-GB" sz="2800" dirty="0" smtClean="0"/>
          </a:p>
          <a:p>
            <a:endParaRPr lang="en-GB" sz="2800" dirty="0" smtClean="0"/>
          </a:p>
        </p:txBody>
      </p:sp>
      <p:graphicFrame>
        <p:nvGraphicFramePr>
          <p:cNvPr id="30756" name="Group 36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718686"/>
        </p:xfrm>
        <a:graphic>
          <a:graphicData uri="http://schemas.openxmlformats.org/drawingml/2006/table">
            <a:tbl>
              <a:tblPr/>
              <a:tblGrid>
                <a:gridCol w="2019300"/>
                <a:gridCol w="2019300"/>
              </a:tblGrid>
              <a:tr h="5651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Year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Reported attacks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2009(8 months)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1219200" y="5181600"/>
            <a:ext cx="31242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Dictates of international monetary agencies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National Interest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Interest: A positive virtue that protects concerns </a:t>
            </a:r>
          </a:p>
          <a:p>
            <a:pPr algn="just"/>
            <a:r>
              <a:rPr lang="en-US" dirty="0" smtClean="0"/>
              <a:t>Interests of </a:t>
            </a:r>
            <a:r>
              <a:rPr lang="en-US" dirty="0" smtClean="0">
                <a:solidFill>
                  <a:srgbClr val="FF0000"/>
                </a:solidFill>
              </a:rPr>
              <a:t>people</a:t>
            </a:r>
            <a:r>
              <a:rPr lang="en-US" dirty="0" smtClean="0"/>
              <a:t>, </a:t>
            </a:r>
            <a:r>
              <a:rPr lang="en-US" u="sng" dirty="0" smtClean="0"/>
              <a:t>ruling class </a:t>
            </a:r>
            <a:r>
              <a:rPr lang="en-US" dirty="0" smtClean="0"/>
              <a:t>or a </a:t>
            </a:r>
            <a:r>
              <a:rPr lang="en-US" dirty="0" smtClean="0">
                <a:solidFill>
                  <a:srgbClr val="FF0000"/>
                </a:solidFill>
              </a:rPr>
              <a:t>state</a:t>
            </a:r>
          </a:p>
          <a:p>
            <a:pPr algn="just"/>
            <a:r>
              <a:rPr lang="en-US" dirty="0" smtClean="0"/>
              <a:t>National Interest</a:t>
            </a:r>
          </a:p>
          <a:p>
            <a:pPr algn="just"/>
            <a:r>
              <a:rPr lang="en-US" dirty="0" smtClean="0"/>
              <a:t>How national Interest Develops ?</a:t>
            </a:r>
          </a:p>
          <a:p>
            <a:pPr marL="457200" indent="-457200" algn="just"/>
            <a:r>
              <a:rPr lang="en-US" dirty="0" smtClean="0"/>
              <a:t>National interests :</a:t>
            </a:r>
            <a:r>
              <a:rPr lang="en-US" dirty="0" smtClean="0">
                <a:solidFill>
                  <a:srgbClr val="FF0000"/>
                </a:solidFill>
              </a:rPr>
              <a:t>Permanent</a:t>
            </a:r>
            <a:r>
              <a:rPr lang="en-US" dirty="0" smtClean="0"/>
              <a:t> &amp;Variable</a:t>
            </a:r>
          </a:p>
          <a:p>
            <a:pPr marL="457200" indent="-457200" algn="just"/>
            <a:r>
              <a:rPr lang="en-US" dirty="0" smtClean="0">
                <a:solidFill>
                  <a:srgbClr val="FF0000"/>
                </a:solidFill>
              </a:rPr>
              <a:t>Sovereignty</a:t>
            </a:r>
            <a:r>
              <a:rPr lang="en-US" dirty="0" smtClean="0"/>
              <a:t> incorporated in Objectives resolution </a:t>
            </a:r>
          </a:p>
          <a:p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types of interests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dirty="0"/>
              <a:t> </a:t>
            </a:r>
            <a:endParaRPr lang="en-US" dirty="0" smtClean="0"/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Interests may be ,</a:t>
            </a:r>
            <a:r>
              <a:rPr lang="en-US" u="sng" dirty="0" smtClean="0"/>
              <a:t>personal interest/</a:t>
            </a:r>
            <a:r>
              <a:rPr lang="en-US" dirty="0" smtClean="0"/>
              <a:t>individual </a:t>
            </a:r>
            <a:r>
              <a:rPr lang="en-US" dirty="0"/>
              <a:t>interest, </a:t>
            </a:r>
            <a:r>
              <a:rPr lang="en-US" u="sng" dirty="0"/>
              <a:t>group interest</a:t>
            </a:r>
            <a:r>
              <a:rPr lang="en-US" dirty="0"/>
              <a:t>, </a:t>
            </a:r>
            <a:r>
              <a:rPr lang="en-US" u="sng" dirty="0"/>
              <a:t>community interest</a:t>
            </a:r>
            <a:r>
              <a:rPr lang="en-US" dirty="0"/>
              <a:t>, ethnic </a:t>
            </a:r>
            <a:r>
              <a:rPr lang="en-US" dirty="0" smtClean="0"/>
              <a:t>interest, </a:t>
            </a:r>
            <a:r>
              <a:rPr lang="en-US" dirty="0"/>
              <a:t>party interest, commercial interest, economic </a:t>
            </a:r>
            <a:r>
              <a:rPr lang="en-US" dirty="0" smtClean="0"/>
              <a:t>interest</a:t>
            </a:r>
            <a:r>
              <a:rPr lang="en-US" dirty="0"/>
              <a:t> </a:t>
            </a:r>
            <a:r>
              <a:rPr lang="en-US" dirty="0" smtClean="0"/>
              <a:t>&amp; </a:t>
            </a:r>
            <a:r>
              <a:rPr lang="en-US" dirty="0"/>
              <a:t>security interest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National interest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7848600" cy="3951288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The </a:t>
            </a:r>
            <a:r>
              <a:rPr lang="en-US" b="1" dirty="0" smtClean="0"/>
              <a:t>national interest</a:t>
            </a:r>
            <a:r>
              <a:rPr lang="en-US" dirty="0" smtClean="0"/>
              <a:t>, often referred to by the French expression </a:t>
            </a:r>
            <a:r>
              <a:rPr lang="en-US" dirty="0" smtClean="0">
                <a:solidFill>
                  <a:srgbClr val="FF0000"/>
                </a:solidFill>
              </a:rPr>
              <a:t>raison </a:t>
            </a:r>
            <a:r>
              <a:rPr lang="en-US" dirty="0" err="1" smtClean="0">
                <a:solidFill>
                  <a:srgbClr val="FF0000"/>
                </a:solidFill>
              </a:rPr>
              <a:t>d'État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("reason of State"), is a country's goals and ambitions whether economic, military, or cultural. </a:t>
            </a:r>
          </a:p>
          <a:p>
            <a:r>
              <a:rPr lang="en-US" dirty="0" smtClean="0"/>
              <a:t>The concept is an important one in international relations where pursuit of the </a:t>
            </a:r>
            <a:r>
              <a:rPr lang="en-US" b="1" dirty="0" smtClean="0"/>
              <a:t>national interest</a:t>
            </a:r>
            <a:r>
              <a:rPr lang="en-US" dirty="0" smtClean="0"/>
              <a:t> is the foundation of the realist school.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</a:t>
            </a:r>
            <a:r>
              <a:rPr lang="en-US" dirty="0" smtClean="0"/>
              <a:t>ational </a:t>
            </a:r>
            <a:r>
              <a:rPr lang="en-US" dirty="0"/>
              <a:t>I</a:t>
            </a:r>
            <a:r>
              <a:rPr lang="en-US" dirty="0" smtClean="0"/>
              <a:t>nterests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/>
              <a:t>“The objectives of </a:t>
            </a:r>
            <a:r>
              <a:rPr lang="en-US" dirty="0">
                <a:solidFill>
                  <a:srgbClr val="FF0000"/>
                </a:solidFill>
              </a:rPr>
              <a:t>foreign policy </a:t>
            </a:r>
            <a:r>
              <a:rPr lang="en-US" dirty="0"/>
              <a:t>must be defined in terms of the </a:t>
            </a:r>
            <a:r>
              <a:rPr lang="en-US" u="sng" dirty="0"/>
              <a:t>national interest </a:t>
            </a:r>
            <a:r>
              <a:rPr lang="en-US" dirty="0"/>
              <a:t>and must be supported with </a:t>
            </a:r>
            <a:r>
              <a:rPr lang="en-US" u="sng" dirty="0"/>
              <a:t>adequate power</a:t>
            </a:r>
            <a:r>
              <a:rPr lang="en-US" dirty="0"/>
              <a:t>.” </a:t>
            </a:r>
            <a:r>
              <a:rPr lang="en-US" dirty="0" smtClean="0"/>
              <a:t>(Hans </a:t>
            </a:r>
            <a:r>
              <a:rPr lang="en-US" dirty="0"/>
              <a:t>J. Morgenthau </a:t>
            </a:r>
            <a:r>
              <a:rPr lang="en-US" dirty="0" smtClean="0"/>
              <a:t>)</a:t>
            </a:r>
          </a:p>
          <a:p>
            <a:pPr algn="just"/>
            <a:r>
              <a:rPr lang="en-US" dirty="0"/>
              <a:t>National interests are expression of the </a:t>
            </a:r>
            <a:r>
              <a:rPr lang="en-US" u="sng" dirty="0"/>
              <a:t>national purpose, national aspirations and national </a:t>
            </a:r>
            <a:r>
              <a:rPr lang="en-US" u="sng" dirty="0" smtClean="0"/>
              <a:t>objectives</a:t>
            </a:r>
          </a:p>
          <a:p>
            <a:pPr algn="just"/>
            <a:r>
              <a:rPr lang="en-US" dirty="0"/>
              <a:t>In </a:t>
            </a:r>
            <a:r>
              <a:rPr lang="en-US" dirty="0" smtClean="0"/>
              <a:t>past, </a:t>
            </a:r>
            <a:r>
              <a:rPr lang="en-US" dirty="0"/>
              <a:t>national interest used to be seen in terms of the interest of the “</a:t>
            </a:r>
            <a:r>
              <a:rPr lang="en-US" u="sng" dirty="0"/>
              <a:t>sovereign” ,</a:t>
            </a:r>
            <a:r>
              <a:rPr lang="en-US" u="sng" dirty="0" smtClean="0"/>
              <a:t>monarch </a:t>
            </a:r>
            <a:r>
              <a:rPr lang="en-US" u="sng" dirty="0"/>
              <a:t>or a dynasty</a:t>
            </a:r>
            <a:r>
              <a:rPr lang="en-US" dirty="0"/>
              <a:t>. </a:t>
            </a:r>
            <a:endParaRPr lang="en-US" dirty="0" smtClean="0"/>
          </a:p>
          <a:p>
            <a:pPr algn="just"/>
            <a:r>
              <a:rPr lang="en-US" dirty="0" smtClean="0"/>
              <a:t>Nation states define national interests </a:t>
            </a:r>
          </a:p>
          <a:p>
            <a:pPr algn="just"/>
            <a:r>
              <a:rPr lang="en-US" dirty="0" smtClean="0"/>
              <a:t>21</a:t>
            </a:r>
            <a:r>
              <a:rPr lang="en-US" baseline="30000" dirty="0" smtClean="0"/>
              <a:t>st</a:t>
            </a:r>
            <a:r>
              <a:rPr lang="en-US" dirty="0" smtClean="0"/>
              <a:t> amendment creation of military courts ,a step taken to protect </a:t>
            </a:r>
            <a:r>
              <a:rPr lang="en-US" u="sng" dirty="0" smtClean="0"/>
              <a:t>national interests</a:t>
            </a:r>
          </a:p>
          <a:p>
            <a:pPr algn="just"/>
            <a:r>
              <a:rPr lang="en-US" dirty="0" smtClean="0"/>
              <a:t>Actions in East Pak &amp; Baluchistan ?</a:t>
            </a:r>
          </a:p>
          <a:p>
            <a:pPr algn="just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“national interest”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In the Constitution of Pakistan, the word “</a:t>
            </a:r>
            <a:r>
              <a:rPr lang="en-US" u="sng" dirty="0"/>
              <a:t>interest</a:t>
            </a:r>
            <a:r>
              <a:rPr lang="en-US" dirty="0"/>
              <a:t>” has </a:t>
            </a:r>
            <a:r>
              <a:rPr lang="en-US" dirty="0" smtClean="0"/>
              <a:t>appeared </a:t>
            </a:r>
            <a:r>
              <a:rPr lang="en-US" u="sng" dirty="0"/>
              <a:t>65</a:t>
            </a:r>
            <a:r>
              <a:rPr lang="en-US" dirty="0"/>
              <a:t> </a:t>
            </a:r>
            <a:r>
              <a:rPr lang="en-US" dirty="0" smtClean="0"/>
              <a:t>times</a:t>
            </a:r>
          </a:p>
          <a:p>
            <a:pPr algn="just"/>
            <a:r>
              <a:rPr lang="en-US" dirty="0"/>
              <a:t>It may be noted that the phrase “national interest” </a:t>
            </a:r>
            <a:r>
              <a:rPr lang="en-US" u="sng" dirty="0"/>
              <a:t>has not appeared even once in the Constitution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u="sng" dirty="0" smtClean="0"/>
              <a:t>Identical Interests : </a:t>
            </a:r>
            <a:r>
              <a:rPr lang="en-US" dirty="0" smtClean="0"/>
              <a:t>common interests by states for example </a:t>
            </a:r>
            <a:r>
              <a:rPr lang="en-US" dirty="0" smtClean="0">
                <a:solidFill>
                  <a:srgbClr val="FF0000"/>
                </a:solidFill>
              </a:rPr>
              <a:t>peace</a:t>
            </a:r>
            <a:r>
              <a:rPr lang="en-US" dirty="0" smtClean="0"/>
              <a:t>, </a:t>
            </a:r>
            <a:r>
              <a:rPr lang="en-US" u="sng" dirty="0" smtClean="0"/>
              <a:t>environmental protection</a:t>
            </a:r>
          </a:p>
          <a:p>
            <a:pPr algn="just"/>
            <a:r>
              <a:rPr lang="en-US" u="sng" dirty="0" smtClean="0"/>
              <a:t>Conflicting Interests: </a:t>
            </a:r>
            <a:r>
              <a:rPr lang="en-US" dirty="0" smtClean="0"/>
              <a:t>between Israel &amp; Palestine, Kashmir between Pak &amp; India India’s interference in Afghanistan affairs is not favorable to Pakistan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“National Interest”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For instance it is in </a:t>
            </a:r>
            <a:r>
              <a:rPr lang="en-US" u="sng" dirty="0"/>
              <a:t>general interest </a:t>
            </a:r>
            <a:r>
              <a:rPr lang="en-US" dirty="0"/>
              <a:t>of Pakistan to maintain strategic military balance in South Asia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It </a:t>
            </a:r>
            <a:r>
              <a:rPr lang="en-US" dirty="0"/>
              <a:t>was in Pakistan's interest to combat terrorism in all its forms and manifestation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89038"/>
          </a:xfrm>
        </p:spPr>
        <p:txBody>
          <a:bodyPr>
            <a:normAutofit fontScale="90000"/>
          </a:bodyPr>
          <a:lstStyle/>
          <a:p>
            <a:pPr algn="just"/>
            <a:r>
              <a:rPr lang="en-US" sz="3100" b="1" dirty="0" smtClean="0"/>
              <a:t/>
            </a:r>
            <a:br>
              <a:rPr lang="en-US" sz="3100" b="1" dirty="0" smtClean="0"/>
            </a:br>
            <a:r>
              <a:rPr lang="en-US" sz="3100" b="1" dirty="0" smtClean="0"/>
              <a:t/>
            </a:r>
            <a:br>
              <a:rPr lang="en-US" sz="3100" b="1" dirty="0" smtClean="0"/>
            </a:br>
            <a:r>
              <a:rPr lang="en-US" sz="3100" b="1" dirty="0" smtClean="0"/>
              <a:t>Foreign Policy(FP)  as an instrument to pursue National Interests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NI is promoted and safeguarded through foreign policy</a:t>
            </a:r>
          </a:p>
          <a:p>
            <a:r>
              <a:rPr lang="en-US" dirty="0" smtClean="0"/>
              <a:t>FP‘ seeks the defense of NI through peaceful means</a:t>
            </a:r>
          </a:p>
          <a:p>
            <a:r>
              <a:rPr lang="en-US" dirty="0" smtClean="0"/>
              <a:t>governments never pursue FPs  which would harm NI</a:t>
            </a:r>
          </a:p>
          <a:p>
            <a:r>
              <a:rPr lang="en-US" dirty="0" smtClean="0"/>
              <a:t> NIs of other states are also kept into consideration</a:t>
            </a:r>
          </a:p>
          <a:p>
            <a:r>
              <a:rPr lang="en-US" dirty="0" smtClean="0"/>
              <a:t> NI may result in conflict &amp; tension in the international world due to conflicting interests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Such situations may lead to conflicts or wars</a:t>
            </a:r>
          </a:p>
          <a:p>
            <a:r>
              <a:rPr lang="en-US" dirty="0" smtClean="0"/>
              <a:t> Modification in foreign policy </a:t>
            </a:r>
          </a:p>
          <a:p>
            <a:r>
              <a:rPr lang="en-US" dirty="0" smtClean="0"/>
              <a:t>Govts should not draft FPs </a:t>
            </a:r>
            <a:r>
              <a:rPr lang="en-US" smtClean="0"/>
              <a:t>having conflict with NIs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542</TotalTime>
  <Words>930</Words>
  <Application>Microsoft Office PowerPoint</Application>
  <PresentationFormat>On-screen Show (4:3)</PresentationFormat>
  <Paragraphs>152</Paragraphs>
  <Slides>19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Pakistan’s National Interest &amp;Challenges to Sovereignty</vt:lpstr>
      <vt:lpstr>National Interest</vt:lpstr>
      <vt:lpstr>Different types of interests </vt:lpstr>
      <vt:lpstr> National interest</vt:lpstr>
      <vt:lpstr>National Interests</vt:lpstr>
      <vt:lpstr>“national interest”</vt:lpstr>
      <vt:lpstr>PowerPoint Presentation</vt:lpstr>
      <vt:lpstr>“National Interest”</vt:lpstr>
      <vt:lpstr>  Foreign Policy(FP)  as an instrument to pursue National Interests </vt:lpstr>
      <vt:lpstr>National Interests (NI)</vt:lpstr>
      <vt:lpstr>PowerPoint Presentation</vt:lpstr>
      <vt:lpstr>PowerPoint Presentation</vt:lpstr>
      <vt:lpstr>Chronology of conflicts</vt:lpstr>
      <vt:lpstr>PowerPoint Presentation</vt:lpstr>
      <vt:lpstr>Alliances &amp; diplomacy</vt:lpstr>
      <vt:lpstr>Military alliances &amp; Pakistan</vt:lpstr>
      <vt:lpstr>PAK-US</vt:lpstr>
      <vt:lpstr>Kerry Lugar Bill</vt:lpstr>
      <vt:lpstr>Drone (Unmanned  aerial vehicles) Attacks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Pakistan’s National Interest &amp;Challenges to Sovereignty</dc:title>
  <dc:creator>MABK</dc:creator>
  <cp:lastModifiedBy>Ali</cp:lastModifiedBy>
  <cp:revision>94</cp:revision>
  <dcterms:created xsi:type="dcterms:W3CDTF">2015-11-21T05:28:39Z</dcterms:created>
  <dcterms:modified xsi:type="dcterms:W3CDTF">2018-06-09T10:53:43Z</dcterms:modified>
</cp:coreProperties>
</file>