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9.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0.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1.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theme/theme12.xml" ContentType="application/vnd.openxmlformats-officedocument.theme+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theme/theme13.xml" ContentType="application/vnd.openxmlformats-officedocument.theme+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theme/theme14.xml" ContentType="application/vnd.openxmlformats-officedocument.theme+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theme/theme15.xml" ContentType="application/vnd.openxmlformats-officedocument.theme+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theme/theme16.xml" ContentType="application/vnd.openxmlformats-officedocument.theme+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theme/theme17.xml" ContentType="application/vnd.openxmlformats-officedocument.theme+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slideLayouts/slideLayout284.xml" ContentType="application/vnd.openxmlformats-officedocument.presentationml.slideLayout+xml"/>
  <Override PartName="/ppt/slideLayouts/slideLayout285.xml" ContentType="application/vnd.openxmlformats-officedocument.presentationml.slideLayout+xml"/>
  <Override PartName="/ppt/slideLayouts/slideLayout286.xml" ContentType="application/vnd.openxmlformats-officedocument.presentationml.slideLayout+xml"/>
  <Override PartName="/ppt/slideLayouts/slideLayout287.xml" ContentType="application/vnd.openxmlformats-officedocument.presentationml.slideLayout+xml"/>
  <Override PartName="/ppt/slideLayouts/slideLayout288.xml" ContentType="application/vnd.openxmlformats-officedocument.presentationml.slideLayout+xml"/>
  <Override PartName="/ppt/theme/theme1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94" r:id="rId2"/>
    <p:sldMasterId id="2147483711" r:id="rId3"/>
    <p:sldMasterId id="2147483728" r:id="rId4"/>
    <p:sldMasterId id="2147483745" r:id="rId5"/>
    <p:sldMasterId id="2147483762" r:id="rId6"/>
    <p:sldMasterId id="2147483779" r:id="rId7"/>
    <p:sldMasterId id="2147483796" r:id="rId8"/>
    <p:sldMasterId id="2147483813" r:id="rId9"/>
    <p:sldMasterId id="2147483830" r:id="rId10"/>
    <p:sldMasterId id="2147483847" r:id="rId11"/>
    <p:sldMasterId id="2147483864" r:id="rId12"/>
    <p:sldMasterId id="2147483881" r:id="rId13"/>
    <p:sldMasterId id="2147483898" r:id="rId14"/>
    <p:sldMasterId id="2147483915" r:id="rId15"/>
    <p:sldMasterId id="2147483932" r:id="rId16"/>
    <p:sldMasterId id="2147483949" r:id="rId17"/>
    <p:sldMasterId id="2147483966" r:id="rId18"/>
  </p:sldMasterIdLst>
  <p:sldIdLst>
    <p:sldId id="257" r:id="rId19"/>
    <p:sldId id="259" r:id="rId20"/>
    <p:sldId id="260" r:id="rId21"/>
    <p:sldId id="261" r:id="rId22"/>
    <p:sldId id="262" r:id="rId23"/>
    <p:sldId id="263"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9" Type="http://schemas.openxmlformats.org/officeDocument/2006/relationships/slide" Target="slides/slide21.xml"/><Relationship Id="rId21" Type="http://schemas.openxmlformats.org/officeDocument/2006/relationships/slide" Target="slides/slide3.xml"/><Relationship Id="rId34" Type="http://schemas.openxmlformats.org/officeDocument/2006/relationships/slide" Target="slides/slide16.xml"/><Relationship Id="rId42"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slide" Target="slides/slide19.xml"/><Relationship Id="rId40" Type="http://schemas.openxmlformats.org/officeDocument/2006/relationships/slide" Target="slides/slide22.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slide" Target="slides/slide18.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slide" Target="slides/slide17.xml"/><Relationship Id="rId43"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slide" Target="slides/slide20.xml"/><Relationship Id="rId20" Type="http://schemas.openxmlformats.org/officeDocument/2006/relationships/slide" Target="slides/slide2.xml"/><Relationship Id="rId41" Type="http://schemas.openxmlformats.org/officeDocument/2006/relationships/slide" Target="slides/slide2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9337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4974899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4450705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3116259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8244255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4145232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110058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5022277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8652385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35691536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4809075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989626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35308370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0588282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403901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8048158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4743614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1353553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171062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4655333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1624523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730676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93604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4436769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74160790"/>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5344836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77063445"/>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419492474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2386174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34632447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5257796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1214081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2695746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25528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70062102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9861490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7180026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4253671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1010450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9831551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6553140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47365533"/>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7819858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60179385"/>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874077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67605853"/>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3758317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4281376134"/>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7669548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81317244"/>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8949976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7823177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813001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19029440"/>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62161711"/>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32777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2772201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73440559"/>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2222205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4915405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1424907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693399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81421268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863994"/>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904367657"/>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6444544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18253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09727862"/>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7538814"/>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78239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89952744"/>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93987788"/>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98111729"/>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84346322"/>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8086144"/>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75455498"/>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88934160"/>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49052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27294482"/>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6133780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214446919"/>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08672172"/>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626973774"/>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49878101"/>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65706231"/>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25049007"/>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90941488"/>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14938813"/>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215687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25707654"/>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93578099"/>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0565936"/>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1442774"/>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60993412"/>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6691535"/>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97054228"/>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67582812"/>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148260341"/>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77276382"/>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8354783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00975803"/>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38055972"/>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69358841"/>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89095823"/>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52239378"/>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84704541"/>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91827364"/>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39436800"/>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90366064"/>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53160771"/>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33233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758650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30679945"/>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07245632"/>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62018584"/>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31983432"/>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598035763"/>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33802796"/>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599277243"/>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65902251"/>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2057524"/>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81087232"/>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50911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48470483"/>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69022846"/>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39908420"/>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56048128"/>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63091655"/>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01112164"/>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81281914"/>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64446210"/>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41844689"/>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9429315"/>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572874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88638404"/>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1157294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086644809"/>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96948468"/>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76998397"/>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53332417"/>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9228494"/>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24198862"/>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51094467"/>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23886673"/>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436024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0837270"/>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03032072"/>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94889003"/>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07307326"/>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44498927"/>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91818182"/>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760360890"/>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58030227"/>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786200246"/>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9504384"/>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86712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32587319"/>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30554220"/>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04701778"/>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90375489"/>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73348044"/>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65391220"/>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2179604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0707470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44160412"/>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69213427"/>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487990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0732656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84693835"/>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263628232"/>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91263138"/>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386551474"/>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52633066"/>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57717814"/>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08914110"/>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98501392"/>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12919259"/>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21917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88331864"/>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65743838"/>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89611925"/>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93424292"/>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26354848"/>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79592956"/>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31431360"/>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56081182"/>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172986162"/>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72661606"/>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1244712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39235307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20062508"/>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7321751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79273920"/>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87358183"/>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96365305"/>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5258083"/>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3570549"/>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59382445"/>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41674652"/>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057820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3479021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52123075"/>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20773204"/>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0547393"/>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211415948"/>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94513489"/>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721494363"/>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3576268"/>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18921030"/>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268488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187474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15139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06038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847604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958146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81125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076651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44147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839384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880260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345621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88955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749666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546956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560769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597386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6649833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557878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6162589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491831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243681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369627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35679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329107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6873397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982419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7246122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846373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6887605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329928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478107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9129384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5260506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28920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1200751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7981771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22013749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5372915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557748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5977307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2389686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7368498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2410674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693490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14237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7152553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8353341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2068213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2544501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5041388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736616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28957890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657210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89049770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4483287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69789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5971952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0223095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6212315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1790503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7473181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9086024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5519353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2978728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382562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0278142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2516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9415510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5093288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84629911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2831882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80597570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2333706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6990102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3823697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6860676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7361707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60577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slideLayout" Target="../slideLayouts/slideLayout157.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slideLayout" Target="../slideLayouts/slideLayout156.xml"/><Relationship Id="rId17" Type="http://schemas.openxmlformats.org/officeDocument/2006/relationships/theme" Target="../theme/theme10.xml"/><Relationship Id="rId2" Type="http://schemas.openxmlformats.org/officeDocument/2006/relationships/slideLayout" Target="../slideLayouts/slideLayout146.xml"/><Relationship Id="rId16" Type="http://schemas.openxmlformats.org/officeDocument/2006/relationships/slideLayout" Target="../slideLayouts/slideLayout160.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5" Type="http://schemas.openxmlformats.org/officeDocument/2006/relationships/slideLayout" Target="../slideLayouts/slideLayout15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 Id="rId14" Type="http://schemas.openxmlformats.org/officeDocument/2006/relationships/slideLayout" Target="../slideLayouts/slideLayout15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68.xml"/><Relationship Id="rId13" Type="http://schemas.openxmlformats.org/officeDocument/2006/relationships/slideLayout" Target="../slideLayouts/slideLayout173.xml"/><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slideLayout" Target="../slideLayouts/slideLayout172.xml"/><Relationship Id="rId17" Type="http://schemas.openxmlformats.org/officeDocument/2006/relationships/theme" Target="../theme/theme11.xml"/><Relationship Id="rId2" Type="http://schemas.openxmlformats.org/officeDocument/2006/relationships/slideLayout" Target="../slideLayouts/slideLayout162.xml"/><Relationship Id="rId16" Type="http://schemas.openxmlformats.org/officeDocument/2006/relationships/slideLayout" Target="../slideLayouts/slideLayout176.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5" Type="http://schemas.openxmlformats.org/officeDocument/2006/relationships/slideLayout" Target="../slideLayouts/slideLayout175.xml"/><Relationship Id="rId10" Type="http://schemas.openxmlformats.org/officeDocument/2006/relationships/slideLayout" Target="../slideLayouts/slideLayout170.xml"/><Relationship Id="rId4" Type="http://schemas.openxmlformats.org/officeDocument/2006/relationships/slideLayout" Target="../slideLayouts/slideLayout164.xml"/><Relationship Id="rId9" Type="http://schemas.openxmlformats.org/officeDocument/2006/relationships/slideLayout" Target="../slideLayouts/slideLayout169.xml"/><Relationship Id="rId14" Type="http://schemas.openxmlformats.org/officeDocument/2006/relationships/slideLayout" Target="../slideLayouts/slideLayout174.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slideLayout" Target="../slideLayouts/slideLayout189.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slideLayout" Target="../slideLayouts/slideLayout188.xml"/><Relationship Id="rId17" Type="http://schemas.openxmlformats.org/officeDocument/2006/relationships/theme" Target="../theme/theme12.xml"/><Relationship Id="rId2" Type="http://schemas.openxmlformats.org/officeDocument/2006/relationships/slideLayout" Target="../slideLayouts/slideLayout178.xml"/><Relationship Id="rId16" Type="http://schemas.openxmlformats.org/officeDocument/2006/relationships/slideLayout" Target="../slideLayouts/slideLayout192.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5" Type="http://schemas.openxmlformats.org/officeDocument/2006/relationships/slideLayout" Target="../slideLayouts/slideLayout19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 Id="rId14" Type="http://schemas.openxmlformats.org/officeDocument/2006/relationships/slideLayout" Target="../slideLayouts/slideLayout19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200.xml"/><Relationship Id="rId13" Type="http://schemas.openxmlformats.org/officeDocument/2006/relationships/slideLayout" Target="../slideLayouts/slideLayout205.xml"/><Relationship Id="rId3" Type="http://schemas.openxmlformats.org/officeDocument/2006/relationships/slideLayout" Target="../slideLayouts/slideLayout195.xml"/><Relationship Id="rId7" Type="http://schemas.openxmlformats.org/officeDocument/2006/relationships/slideLayout" Target="../slideLayouts/slideLayout199.xml"/><Relationship Id="rId12" Type="http://schemas.openxmlformats.org/officeDocument/2006/relationships/slideLayout" Target="../slideLayouts/slideLayout204.xml"/><Relationship Id="rId17" Type="http://schemas.openxmlformats.org/officeDocument/2006/relationships/theme" Target="../theme/theme13.xml"/><Relationship Id="rId2" Type="http://schemas.openxmlformats.org/officeDocument/2006/relationships/slideLayout" Target="../slideLayouts/slideLayout194.xml"/><Relationship Id="rId16" Type="http://schemas.openxmlformats.org/officeDocument/2006/relationships/slideLayout" Target="../slideLayouts/slideLayout208.xml"/><Relationship Id="rId1" Type="http://schemas.openxmlformats.org/officeDocument/2006/relationships/slideLayout" Target="../slideLayouts/slideLayout193.xml"/><Relationship Id="rId6" Type="http://schemas.openxmlformats.org/officeDocument/2006/relationships/slideLayout" Target="../slideLayouts/slideLayout198.xml"/><Relationship Id="rId11" Type="http://schemas.openxmlformats.org/officeDocument/2006/relationships/slideLayout" Target="../slideLayouts/slideLayout203.xml"/><Relationship Id="rId5" Type="http://schemas.openxmlformats.org/officeDocument/2006/relationships/slideLayout" Target="../slideLayouts/slideLayout197.xml"/><Relationship Id="rId15" Type="http://schemas.openxmlformats.org/officeDocument/2006/relationships/slideLayout" Target="../slideLayouts/slideLayout207.xml"/><Relationship Id="rId10" Type="http://schemas.openxmlformats.org/officeDocument/2006/relationships/slideLayout" Target="../slideLayouts/slideLayout202.xml"/><Relationship Id="rId4" Type="http://schemas.openxmlformats.org/officeDocument/2006/relationships/slideLayout" Target="../slideLayouts/slideLayout196.xml"/><Relationship Id="rId9" Type="http://schemas.openxmlformats.org/officeDocument/2006/relationships/slideLayout" Target="../slideLayouts/slideLayout201.xml"/><Relationship Id="rId14" Type="http://schemas.openxmlformats.org/officeDocument/2006/relationships/slideLayout" Target="../slideLayouts/slideLayout206.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216.xml"/><Relationship Id="rId13" Type="http://schemas.openxmlformats.org/officeDocument/2006/relationships/slideLayout" Target="../slideLayouts/slideLayout221.xml"/><Relationship Id="rId3" Type="http://schemas.openxmlformats.org/officeDocument/2006/relationships/slideLayout" Target="../slideLayouts/slideLayout211.xml"/><Relationship Id="rId7" Type="http://schemas.openxmlformats.org/officeDocument/2006/relationships/slideLayout" Target="../slideLayouts/slideLayout215.xml"/><Relationship Id="rId12" Type="http://schemas.openxmlformats.org/officeDocument/2006/relationships/slideLayout" Target="../slideLayouts/slideLayout220.xml"/><Relationship Id="rId17" Type="http://schemas.openxmlformats.org/officeDocument/2006/relationships/theme" Target="../theme/theme14.xml"/><Relationship Id="rId2" Type="http://schemas.openxmlformats.org/officeDocument/2006/relationships/slideLayout" Target="../slideLayouts/slideLayout210.xml"/><Relationship Id="rId16" Type="http://schemas.openxmlformats.org/officeDocument/2006/relationships/slideLayout" Target="../slideLayouts/slideLayout224.xml"/><Relationship Id="rId1" Type="http://schemas.openxmlformats.org/officeDocument/2006/relationships/slideLayout" Target="../slideLayouts/slideLayout209.xml"/><Relationship Id="rId6" Type="http://schemas.openxmlformats.org/officeDocument/2006/relationships/slideLayout" Target="../slideLayouts/slideLayout214.xml"/><Relationship Id="rId11" Type="http://schemas.openxmlformats.org/officeDocument/2006/relationships/slideLayout" Target="../slideLayouts/slideLayout219.xml"/><Relationship Id="rId5" Type="http://schemas.openxmlformats.org/officeDocument/2006/relationships/slideLayout" Target="../slideLayouts/slideLayout213.xml"/><Relationship Id="rId15" Type="http://schemas.openxmlformats.org/officeDocument/2006/relationships/slideLayout" Target="../slideLayouts/slideLayout223.xml"/><Relationship Id="rId10" Type="http://schemas.openxmlformats.org/officeDocument/2006/relationships/slideLayout" Target="../slideLayouts/slideLayout218.xml"/><Relationship Id="rId4" Type="http://schemas.openxmlformats.org/officeDocument/2006/relationships/slideLayout" Target="../slideLayouts/slideLayout212.xml"/><Relationship Id="rId9" Type="http://schemas.openxmlformats.org/officeDocument/2006/relationships/slideLayout" Target="../slideLayouts/slideLayout217.xml"/><Relationship Id="rId14" Type="http://schemas.openxmlformats.org/officeDocument/2006/relationships/slideLayout" Target="../slideLayouts/slideLayout22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232.xml"/><Relationship Id="rId13" Type="http://schemas.openxmlformats.org/officeDocument/2006/relationships/slideLayout" Target="../slideLayouts/slideLayout237.xml"/><Relationship Id="rId3" Type="http://schemas.openxmlformats.org/officeDocument/2006/relationships/slideLayout" Target="../slideLayouts/slideLayout227.xml"/><Relationship Id="rId7" Type="http://schemas.openxmlformats.org/officeDocument/2006/relationships/slideLayout" Target="../slideLayouts/slideLayout231.xml"/><Relationship Id="rId12" Type="http://schemas.openxmlformats.org/officeDocument/2006/relationships/slideLayout" Target="../slideLayouts/slideLayout236.xml"/><Relationship Id="rId17" Type="http://schemas.openxmlformats.org/officeDocument/2006/relationships/theme" Target="../theme/theme15.xml"/><Relationship Id="rId2" Type="http://schemas.openxmlformats.org/officeDocument/2006/relationships/slideLayout" Target="../slideLayouts/slideLayout226.xml"/><Relationship Id="rId16" Type="http://schemas.openxmlformats.org/officeDocument/2006/relationships/slideLayout" Target="../slideLayouts/slideLayout240.xml"/><Relationship Id="rId1" Type="http://schemas.openxmlformats.org/officeDocument/2006/relationships/slideLayout" Target="../slideLayouts/slideLayout225.xml"/><Relationship Id="rId6" Type="http://schemas.openxmlformats.org/officeDocument/2006/relationships/slideLayout" Target="../slideLayouts/slideLayout230.xml"/><Relationship Id="rId11" Type="http://schemas.openxmlformats.org/officeDocument/2006/relationships/slideLayout" Target="../slideLayouts/slideLayout235.xml"/><Relationship Id="rId5" Type="http://schemas.openxmlformats.org/officeDocument/2006/relationships/slideLayout" Target="../slideLayouts/slideLayout229.xml"/><Relationship Id="rId15" Type="http://schemas.openxmlformats.org/officeDocument/2006/relationships/slideLayout" Target="../slideLayouts/slideLayout239.xml"/><Relationship Id="rId10" Type="http://schemas.openxmlformats.org/officeDocument/2006/relationships/slideLayout" Target="../slideLayouts/slideLayout234.xml"/><Relationship Id="rId4" Type="http://schemas.openxmlformats.org/officeDocument/2006/relationships/slideLayout" Target="../slideLayouts/slideLayout228.xml"/><Relationship Id="rId9" Type="http://schemas.openxmlformats.org/officeDocument/2006/relationships/slideLayout" Target="../slideLayouts/slideLayout233.xml"/><Relationship Id="rId14" Type="http://schemas.openxmlformats.org/officeDocument/2006/relationships/slideLayout" Target="../slideLayouts/slideLayout238.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248.xml"/><Relationship Id="rId13" Type="http://schemas.openxmlformats.org/officeDocument/2006/relationships/slideLayout" Target="../slideLayouts/slideLayout253.xml"/><Relationship Id="rId3" Type="http://schemas.openxmlformats.org/officeDocument/2006/relationships/slideLayout" Target="../slideLayouts/slideLayout243.xml"/><Relationship Id="rId7" Type="http://schemas.openxmlformats.org/officeDocument/2006/relationships/slideLayout" Target="../slideLayouts/slideLayout247.xml"/><Relationship Id="rId12" Type="http://schemas.openxmlformats.org/officeDocument/2006/relationships/slideLayout" Target="../slideLayouts/slideLayout252.xml"/><Relationship Id="rId17" Type="http://schemas.openxmlformats.org/officeDocument/2006/relationships/theme" Target="../theme/theme16.xml"/><Relationship Id="rId2" Type="http://schemas.openxmlformats.org/officeDocument/2006/relationships/slideLayout" Target="../slideLayouts/slideLayout242.xml"/><Relationship Id="rId16" Type="http://schemas.openxmlformats.org/officeDocument/2006/relationships/slideLayout" Target="../slideLayouts/slideLayout256.xml"/><Relationship Id="rId1" Type="http://schemas.openxmlformats.org/officeDocument/2006/relationships/slideLayout" Target="../slideLayouts/slideLayout241.xml"/><Relationship Id="rId6" Type="http://schemas.openxmlformats.org/officeDocument/2006/relationships/slideLayout" Target="../slideLayouts/slideLayout246.xml"/><Relationship Id="rId11" Type="http://schemas.openxmlformats.org/officeDocument/2006/relationships/slideLayout" Target="../slideLayouts/slideLayout251.xml"/><Relationship Id="rId5" Type="http://schemas.openxmlformats.org/officeDocument/2006/relationships/slideLayout" Target="../slideLayouts/slideLayout245.xml"/><Relationship Id="rId15" Type="http://schemas.openxmlformats.org/officeDocument/2006/relationships/slideLayout" Target="../slideLayouts/slideLayout255.xml"/><Relationship Id="rId10" Type="http://schemas.openxmlformats.org/officeDocument/2006/relationships/slideLayout" Target="../slideLayouts/slideLayout250.xml"/><Relationship Id="rId4" Type="http://schemas.openxmlformats.org/officeDocument/2006/relationships/slideLayout" Target="../slideLayouts/slideLayout244.xml"/><Relationship Id="rId9" Type="http://schemas.openxmlformats.org/officeDocument/2006/relationships/slideLayout" Target="../slideLayouts/slideLayout249.xml"/><Relationship Id="rId14" Type="http://schemas.openxmlformats.org/officeDocument/2006/relationships/slideLayout" Target="../slideLayouts/slideLayout25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264.xml"/><Relationship Id="rId13" Type="http://schemas.openxmlformats.org/officeDocument/2006/relationships/slideLayout" Target="../slideLayouts/slideLayout269.xml"/><Relationship Id="rId3" Type="http://schemas.openxmlformats.org/officeDocument/2006/relationships/slideLayout" Target="../slideLayouts/slideLayout259.xml"/><Relationship Id="rId7" Type="http://schemas.openxmlformats.org/officeDocument/2006/relationships/slideLayout" Target="../slideLayouts/slideLayout263.xml"/><Relationship Id="rId12" Type="http://schemas.openxmlformats.org/officeDocument/2006/relationships/slideLayout" Target="../slideLayouts/slideLayout268.xml"/><Relationship Id="rId17" Type="http://schemas.openxmlformats.org/officeDocument/2006/relationships/theme" Target="../theme/theme17.xml"/><Relationship Id="rId2" Type="http://schemas.openxmlformats.org/officeDocument/2006/relationships/slideLayout" Target="../slideLayouts/slideLayout258.xml"/><Relationship Id="rId16" Type="http://schemas.openxmlformats.org/officeDocument/2006/relationships/slideLayout" Target="../slideLayouts/slideLayout272.xml"/><Relationship Id="rId1" Type="http://schemas.openxmlformats.org/officeDocument/2006/relationships/slideLayout" Target="../slideLayouts/slideLayout257.xml"/><Relationship Id="rId6" Type="http://schemas.openxmlformats.org/officeDocument/2006/relationships/slideLayout" Target="../slideLayouts/slideLayout262.xml"/><Relationship Id="rId11" Type="http://schemas.openxmlformats.org/officeDocument/2006/relationships/slideLayout" Target="../slideLayouts/slideLayout267.xml"/><Relationship Id="rId5" Type="http://schemas.openxmlformats.org/officeDocument/2006/relationships/slideLayout" Target="../slideLayouts/slideLayout261.xml"/><Relationship Id="rId15" Type="http://schemas.openxmlformats.org/officeDocument/2006/relationships/slideLayout" Target="../slideLayouts/slideLayout271.xml"/><Relationship Id="rId10" Type="http://schemas.openxmlformats.org/officeDocument/2006/relationships/slideLayout" Target="../slideLayouts/slideLayout266.xml"/><Relationship Id="rId4" Type="http://schemas.openxmlformats.org/officeDocument/2006/relationships/slideLayout" Target="../slideLayouts/slideLayout260.xml"/><Relationship Id="rId9" Type="http://schemas.openxmlformats.org/officeDocument/2006/relationships/slideLayout" Target="../slideLayouts/slideLayout265.xml"/><Relationship Id="rId14" Type="http://schemas.openxmlformats.org/officeDocument/2006/relationships/slideLayout" Target="../slideLayouts/slideLayout270.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280.xml"/><Relationship Id="rId13" Type="http://schemas.openxmlformats.org/officeDocument/2006/relationships/slideLayout" Target="../slideLayouts/slideLayout285.xml"/><Relationship Id="rId3" Type="http://schemas.openxmlformats.org/officeDocument/2006/relationships/slideLayout" Target="../slideLayouts/slideLayout275.xml"/><Relationship Id="rId7" Type="http://schemas.openxmlformats.org/officeDocument/2006/relationships/slideLayout" Target="../slideLayouts/slideLayout279.xml"/><Relationship Id="rId12" Type="http://schemas.openxmlformats.org/officeDocument/2006/relationships/slideLayout" Target="../slideLayouts/slideLayout284.xml"/><Relationship Id="rId17" Type="http://schemas.openxmlformats.org/officeDocument/2006/relationships/theme" Target="../theme/theme18.xml"/><Relationship Id="rId2" Type="http://schemas.openxmlformats.org/officeDocument/2006/relationships/slideLayout" Target="../slideLayouts/slideLayout274.xml"/><Relationship Id="rId16" Type="http://schemas.openxmlformats.org/officeDocument/2006/relationships/slideLayout" Target="../slideLayouts/slideLayout288.xml"/><Relationship Id="rId1" Type="http://schemas.openxmlformats.org/officeDocument/2006/relationships/slideLayout" Target="../slideLayouts/slideLayout273.xml"/><Relationship Id="rId6" Type="http://schemas.openxmlformats.org/officeDocument/2006/relationships/slideLayout" Target="../slideLayouts/slideLayout278.xml"/><Relationship Id="rId11" Type="http://schemas.openxmlformats.org/officeDocument/2006/relationships/slideLayout" Target="../slideLayouts/slideLayout283.xml"/><Relationship Id="rId5" Type="http://schemas.openxmlformats.org/officeDocument/2006/relationships/slideLayout" Target="../slideLayouts/slideLayout277.xml"/><Relationship Id="rId15" Type="http://schemas.openxmlformats.org/officeDocument/2006/relationships/slideLayout" Target="../slideLayouts/slideLayout287.xml"/><Relationship Id="rId10" Type="http://schemas.openxmlformats.org/officeDocument/2006/relationships/slideLayout" Target="../slideLayouts/slideLayout282.xml"/><Relationship Id="rId4" Type="http://schemas.openxmlformats.org/officeDocument/2006/relationships/slideLayout" Target="../slideLayouts/slideLayout276.xml"/><Relationship Id="rId9" Type="http://schemas.openxmlformats.org/officeDocument/2006/relationships/slideLayout" Target="../slideLayouts/slideLayout281.xml"/><Relationship Id="rId14" Type="http://schemas.openxmlformats.org/officeDocument/2006/relationships/slideLayout" Target="../slideLayouts/slideLayout28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36.xml"/><Relationship Id="rId13" Type="http://schemas.openxmlformats.org/officeDocument/2006/relationships/slideLayout" Target="../slideLayouts/slideLayout141.xml"/><Relationship Id="rId3" Type="http://schemas.openxmlformats.org/officeDocument/2006/relationships/slideLayout" Target="../slideLayouts/slideLayout131.xml"/><Relationship Id="rId7" Type="http://schemas.openxmlformats.org/officeDocument/2006/relationships/slideLayout" Target="../slideLayouts/slideLayout135.xml"/><Relationship Id="rId12" Type="http://schemas.openxmlformats.org/officeDocument/2006/relationships/slideLayout" Target="../slideLayouts/slideLayout140.xml"/><Relationship Id="rId17" Type="http://schemas.openxmlformats.org/officeDocument/2006/relationships/theme" Target="../theme/theme9.xml"/><Relationship Id="rId2" Type="http://schemas.openxmlformats.org/officeDocument/2006/relationships/slideLayout" Target="../slideLayouts/slideLayout130.xml"/><Relationship Id="rId16" Type="http://schemas.openxmlformats.org/officeDocument/2006/relationships/slideLayout" Target="../slideLayouts/slideLayout144.xml"/><Relationship Id="rId1" Type="http://schemas.openxmlformats.org/officeDocument/2006/relationships/slideLayout" Target="../slideLayouts/slideLayout129.xml"/><Relationship Id="rId6" Type="http://schemas.openxmlformats.org/officeDocument/2006/relationships/slideLayout" Target="../slideLayouts/slideLayout134.xml"/><Relationship Id="rId11" Type="http://schemas.openxmlformats.org/officeDocument/2006/relationships/slideLayout" Target="../slideLayouts/slideLayout139.xml"/><Relationship Id="rId5" Type="http://schemas.openxmlformats.org/officeDocument/2006/relationships/slideLayout" Target="../slideLayouts/slideLayout133.xml"/><Relationship Id="rId15" Type="http://schemas.openxmlformats.org/officeDocument/2006/relationships/slideLayout" Target="../slideLayouts/slideLayout143.xml"/><Relationship Id="rId10" Type="http://schemas.openxmlformats.org/officeDocument/2006/relationships/slideLayout" Target="../slideLayouts/slideLayout138.xml"/><Relationship Id="rId4" Type="http://schemas.openxmlformats.org/officeDocument/2006/relationships/slideLayout" Target="../slideLayouts/slideLayout132.xml"/><Relationship Id="rId9" Type="http://schemas.openxmlformats.org/officeDocument/2006/relationships/slideLayout" Target="../slideLayouts/slideLayout137.xml"/><Relationship Id="rId14" Type="http://schemas.openxmlformats.org/officeDocument/2006/relationships/slideLayout" Target="../slideLayouts/slideLayout1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39893617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983306192"/>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212152539"/>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 id="214748386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1000179181"/>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2685023033"/>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287592631"/>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808556837"/>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3927" r:id="rId12"/>
    <p:sldLayoutId id="2147483928" r:id="rId13"/>
    <p:sldLayoutId id="2147483929" r:id="rId14"/>
    <p:sldLayoutId id="2147483930" r:id="rId15"/>
    <p:sldLayoutId id="214748393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366893660"/>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 id="2147483944" r:id="rId12"/>
    <p:sldLayoutId id="2147483945" r:id="rId13"/>
    <p:sldLayoutId id="2147483946" r:id="rId14"/>
    <p:sldLayoutId id="2147483947" r:id="rId15"/>
    <p:sldLayoutId id="214748394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3513331402"/>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61" r:id="rId12"/>
    <p:sldLayoutId id="2147483962" r:id="rId13"/>
    <p:sldLayoutId id="2147483963" r:id="rId14"/>
    <p:sldLayoutId id="2147483964" r:id="rId15"/>
    <p:sldLayoutId id="214748396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4090771972"/>
      </p:ext>
    </p:extLst>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 id="2147483978" r:id="rId12"/>
    <p:sldLayoutId id="2147483979" r:id="rId13"/>
    <p:sldLayoutId id="2147483980" r:id="rId14"/>
    <p:sldLayoutId id="2147483981" r:id="rId15"/>
    <p:sldLayoutId id="214748398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222268811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29827876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287703912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375010969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279189574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169333836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4138865772"/>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2517758815"/>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7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CONSTRUCTION OF GENDER</a:t>
            </a:r>
            <a:endParaRPr lang="en-US" dirty="0"/>
          </a:p>
        </p:txBody>
      </p:sp>
      <p:sp>
        <p:nvSpPr>
          <p:cNvPr id="3" name="Subtitle 2"/>
          <p:cNvSpPr>
            <a:spLocks noGrp="1"/>
          </p:cNvSpPr>
          <p:nvPr>
            <p:ph type="subTitle" idx="1"/>
          </p:nvPr>
        </p:nvSpPr>
        <p:spPr/>
        <p:txBody>
          <a:bodyPr>
            <a:normAutofit fontScale="85000" lnSpcReduction="20000"/>
          </a:bodyPr>
          <a:lstStyle/>
          <a:p>
            <a:r>
              <a:rPr lang="en-US" sz="4400" b="1" dirty="0" smtClean="0"/>
              <a:t>LECTURE# 2</a:t>
            </a:r>
          </a:p>
          <a:p>
            <a:r>
              <a:rPr lang="en-US" sz="4400" b="1" dirty="0" smtClean="0"/>
              <a:t>By </a:t>
            </a:r>
            <a:r>
              <a:rPr lang="en-US" sz="4400" b="1" dirty="0" err="1" smtClean="0"/>
              <a:t>Saher</a:t>
            </a:r>
            <a:r>
              <a:rPr lang="en-US" sz="4400" b="1" dirty="0" smtClean="0"/>
              <a:t> </a:t>
            </a:r>
            <a:r>
              <a:rPr lang="en-US" sz="4400" b="1" dirty="0" err="1" smtClean="0"/>
              <a:t>Saleem</a:t>
            </a:r>
            <a:endParaRPr lang="en-US" sz="4400" b="1" dirty="0"/>
          </a:p>
        </p:txBody>
      </p:sp>
    </p:spTree>
    <p:extLst>
      <p:ext uri="{BB962C8B-B14F-4D97-AF65-F5344CB8AC3E}">
        <p14:creationId xmlns:p14="http://schemas.microsoft.com/office/powerpoint/2010/main" val="164862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8002" y="0"/>
            <a:ext cx="8911687" cy="1280890"/>
          </a:xfrm>
        </p:spPr>
        <p:txBody>
          <a:bodyPr/>
          <a:lstStyle/>
          <a:p>
            <a:r>
              <a:rPr lang="en-US" dirty="0" smtClean="0"/>
              <a:t>CONFLICT THEORY</a:t>
            </a:r>
            <a:endParaRPr lang="en-US" dirty="0"/>
          </a:p>
        </p:txBody>
      </p:sp>
      <p:sp>
        <p:nvSpPr>
          <p:cNvPr id="3" name="Content Placeholder 2"/>
          <p:cNvSpPr>
            <a:spLocks noGrp="1"/>
          </p:cNvSpPr>
          <p:nvPr>
            <p:ph idx="1"/>
          </p:nvPr>
        </p:nvSpPr>
        <p:spPr>
          <a:xfrm>
            <a:off x="1842868" y="1322363"/>
            <a:ext cx="9945858" cy="6147582"/>
          </a:xfrm>
        </p:spPr>
        <p:txBody>
          <a:bodyPr>
            <a:normAutofit/>
          </a:bodyPr>
          <a:lstStyle/>
          <a:p>
            <a:r>
              <a:rPr lang="en-US" dirty="0"/>
              <a:t>Society is defined by a struggle for dominance among social groups that compete for scare resources</a:t>
            </a:r>
          </a:p>
          <a:p>
            <a:endParaRPr lang="en-US" dirty="0"/>
          </a:p>
          <a:p>
            <a:r>
              <a:rPr lang="en-US" dirty="0"/>
              <a:t>societies are divided into groups</a:t>
            </a:r>
          </a:p>
          <a:p>
            <a:r>
              <a:rPr lang="en-US" dirty="0">
                <a:solidFill>
                  <a:srgbClr val="FF0000"/>
                </a:solidFill>
              </a:rPr>
              <a:t>Bourgeoisie and</a:t>
            </a:r>
          </a:p>
          <a:p>
            <a:r>
              <a:rPr lang="en-US" dirty="0">
                <a:solidFill>
                  <a:srgbClr val="FF0000"/>
                </a:solidFill>
              </a:rPr>
              <a:t>proletariat</a:t>
            </a:r>
          </a:p>
          <a:p>
            <a:endParaRPr lang="en-US" dirty="0">
              <a:solidFill>
                <a:srgbClr val="FF0000"/>
              </a:solidFill>
            </a:endParaRPr>
          </a:p>
          <a:p>
            <a:r>
              <a:rPr lang="en-US" dirty="0"/>
              <a:t>Relationship between females and </a:t>
            </a:r>
            <a:r>
              <a:rPr lang="en-US" dirty="0" smtClean="0"/>
              <a:t>males </a:t>
            </a:r>
            <a:r>
              <a:rPr lang="en-US" dirty="0"/>
              <a:t>has traditionally been one of unequal power , with </a:t>
            </a:r>
            <a:r>
              <a:rPr lang="en-US" dirty="0" smtClean="0"/>
              <a:t>men </a:t>
            </a:r>
            <a:r>
              <a:rPr lang="en-US" dirty="0"/>
              <a:t>in a dominant position over women</a:t>
            </a:r>
          </a:p>
          <a:p>
            <a:endParaRPr lang="en-US" dirty="0"/>
          </a:p>
          <a:p>
            <a:r>
              <a:rPr lang="en-US" dirty="0"/>
              <a:t>men's work </a:t>
            </a:r>
            <a:r>
              <a:rPr lang="en-US" dirty="0" smtClean="0"/>
              <a:t>is </a:t>
            </a:r>
            <a:r>
              <a:rPr lang="en-US" dirty="0"/>
              <a:t>uniformly valued while women's work is devalued</a:t>
            </a:r>
          </a:p>
          <a:p>
            <a:endParaRPr lang="en-US" dirty="0"/>
          </a:p>
        </p:txBody>
      </p:sp>
    </p:spTree>
    <p:extLst>
      <p:ext uri="{BB962C8B-B14F-4D97-AF65-F5344CB8AC3E}">
        <p14:creationId xmlns:p14="http://schemas.microsoft.com/office/powerpoint/2010/main" val="3140558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THEORY</a:t>
            </a:r>
            <a:endParaRPr lang="en-US" dirty="0"/>
          </a:p>
        </p:txBody>
      </p:sp>
      <p:sp>
        <p:nvSpPr>
          <p:cNvPr id="3" name="Content Placeholder 2"/>
          <p:cNvSpPr>
            <a:spLocks noGrp="1"/>
          </p:cNvSpPr>
          <p:nvPr>
            <p:ph idx="1"/>
          </p:nvPr>
        </p:nvSpPr>
        <p:spPr/>
        <p:txBody>
          <a:bodyPr/>
          <a:lstStyle/>
          <a:p>
            <a:r>
              <a:rPr lang="en-US" b="1" dirty="0"/>
              <a:t>social </a:t>
            </a:r>
            <a:r>
              <a:rPr lang="en-US" b="1" dirty="0" smtClean="0"/>
              <a:t>change</a:t>
            </a:r>
            <a:r>
              <a:rPr lang="en-US" dirty="0" smtClean="0"/>
              <a:t>: </a:t>
            </a:r>
            <a:r>
              <a:rPr lang="en-US" dirty="0" smtClean="0">
                <a:solidFill>
                  <a:srgbClr val="FF0000"/>
                </a:solidFill>
              </a:rPr>
              <a:t>How conflict leads to social change?</a:t>
            </a:r>
          </a:p>
          <a:p>
            <a:endParaRPr lang="en-US" dirty="0"/>
          </a:p>
          <a:p>
            <a:r>
              <a:rPr lang="en-US" dirty="0" smtClean="0"/>
              <a:t>Conflict </a:t>
            </a:r>
            <a:r>
              <a:rPr lang="en-US" dirty="0"/>
              <a:t>between the two groups caused things like women's Suffrage Movement and was responsible for change </a:t>
            </a:r>
          </a:p>
          <a:p>
            <a:endParaRPr lang="en-US" dirty="0"/>
          </a:p>
          <a:p>
            <a:r>
              <a:rPr lang="en-US" b="1" dirty="0" smtClean="0"/>
              <a:t>CRITICIZM:</a:t>
            </a:r>
          </a:p>
          <a:p>
            <a:r>
              <a:rPr lang="en-US" dirty="0" smtClean="0"/>
              <a:t>it </a:t>
            </a:r>
            <a:r>
              <a:rPr lang="en-US" dirty="0"/>
              <a:t>ignores social unity based on mutual interdependence</a:t>
            </a:r>
          </a:p>
          <a:p>
            <a:endParaRPr lang="en-US" dirty="0"/>
          </a:p>
          <a:p>
            <a:r>
              <a:rPr lang="en-US" dirty="0"/>
              <a:t>It did not clearly say how to solve the problem in case of gender inequality</a:t>
            </a:r>
          </a:p>
          <a:p>
            <a:endParaRPr lang="en-US" dirty="0"/>
          </a:p>
          <a:p>
            <a:endParaRPr lang="en-US" dirty="0"/>
          </a:p>
        </p:txBody>
      </p:sp>
    </p:spTree>
    <p:extLst>
      <p:ext uri="{BB962C8B-B14F-4D97-AF65-F5344CB8AC3E}">
        <p14:creationId xmlns:p14="http://schemas.microsoft.com/office/powerpoint/2010/main" val="444925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SCHEMA THEORY</a:t>
            </a:r>
            <a:endParaRPr lang="en-US" dirty="0"/>
          </a:p>
        </p:txBody>
      </p:sp>
      <p:sp>
        <p:nvSpPr>
          <p:cNvPr id="3" name="Content Placeholder 2"/>
          <p:cNvSpPr>
            <a:spLocks noGrp="1"/>
          </p:cNvSpPr>
          <p:nvPr>
            <p:ph idx="1"/>
          </p:nvPr>
        </p:nvSpPr>
        <p:spPr>
          <a:xfrm>
            <a:off x="2124978" y="1359877"/>
            <a:ext cx="8915400" cy="3777622"/>
          </a:xfrm>
        </p:spPr>
        <p:txBody>
          <a:bodyPr/>
          <a:lstStyle/>
          <a:p>
            <a:r>
              <a:rPr lang="en-US" dirty="0" smtClean="0"/>
              <a:t>1980s- Sandra </a:t>
            </a:r>
            <a:r>
              <a:rPr lang="en-US" dirty="0" err="1" smtClean="0"/>
              <a:t>Bem</a:t>
            </a:r>
            <a:r>
              <a:rPr lang="en-US" dirty="0" smtClean="0"/>
              <a:t>- Culture</a:t>
            </a:r>
          </a:p>
          <a:p>
            <a:r>
              <a:rPr lang="en-US" dirty="0" smtClean="0"/>
              <a:t>Children learn about what it means to be male and female from the culture they live in</a:t>
            </a:r>
          </a:p>
          <a:p>
            <a:r>
              <a:rPr lang="en-US" dirty="0" smtClean="0"/>
              <a:t>They adjust their behavior to fit in with the gender norms and expectations of their culture </a:t>
            </a:r>
          </a:p>
          <a:p>
            <a:pPr>
              <a:lnSpc>
                <a:spcPct val="150000"/>
              </a:lnSpc>
            </a:pPr>
            <a:endParaRPr lang="en-US" dirty="0"/>
          </a:p>
        </p:txBody>
      </p:sp>
      <p:sp>
        <p:nvSpPr>
          <p:cNvPr id="5" name="Rectangle 4"/>
          <p:cNvSpPr/>
          <p:nvPr/>
        </p:nvSpPr>
        <p:spPr>
          <a:xfrm>
            <a:off x="1434905" y="3770142"/>
            <a:ext cx="1702190" cy="22367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dirty="0">
                <a:solidFill>
                  <a:prstClr val="black"/>
                </a:solidFill>
              </a:rPr>
              <a:t>Society’s belief about the traits of male and female </a:t>
            </a:r>
          </a:p>
        </p:txBody>
      </p:sp>
      <p:sp>
        <p:nvSpPr>
          <p:cNvPr id="6" name="Oval 5"/>
          <p:cNvSpPr/>
          <p:nvPr/>
        </p:nvSpPr>
        <p:spPr>
          <a:xfrm>
            <a:off x="4487594" y="4304714"/>
            <a:ext cx="2124221" cy="12801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dirty="0">
                <a:solidFill>
                  <a:prstClr val="black"/>
                </a:solidFill>
              </a:rPr>
              <a:t>Gender Schema  </a:t>
            </a:r>
          </a:p>
        </p:txBody>
      </p:sp>
      <p:sp>
        <p:nvSpPr>
          <p:cNvPr id="7" name="Rectangle 6"/>
          <p:cNvSpPr/>
          <p:nvPr/>
        </p:nvSpPr>
        <p:spPr>
          <a:xfrm>
            <a:off x="8060788" y="3277772"/>
            <a:ext cx="3010486" cy="10128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dirty="0">
                <a:solidFill>
                  <a:prstClr val="black"/>
                </a:solidFill>
              </a:rPr>
              <a:t>influence's processing of social information</a:t>
            </a:r>
          </a:p>
        </p:txBody>
      </p:sp>
      <p:sp>
        <p:nvSpPr>
          <p:cNvPr id="8" name="Rectangle 7"/>
          <p:cNvSpPr/>
          <p:nvPr/>
        </p:nvSpPr>
        <p:spPr>
          <a:xfrm>
            <a:off x="8131126" y="4811151"/>
            <a:ext cx="2940148" cy="16037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dirty="0">
                <a:solidFill>
                  <a:prstClr val="black"/>
                </a:solidFill>
              </a:rPr>
              <a:t>Influences self-esteem (only behavior consistent with gender schema are acceptable)</a:t>
            </a:r>
          </a:p>
        </p:txBody>
      </p:sp>
      <p:sp>
        <p:nvSpPr>
          <p:cNvPr id="9" name="Right Arrow 8"/>
          <p:cNvSpPr/>
          <p:nvPr/>
        </p:nvSpPr>
        <p:spPr>
          <a:xfrm>
            <a:off x="3376246" y="4825218"/>
            <a:ext cx="844062" cy="3516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cxnSp>
        <p:nvCxnSpPr>
          <p:cNvPr id="11" name="Straight Arrow Connector 10"/>
          <p:cNvCxnSpPr/>
          <p:nvPr/>
        </p:nvCxnSpPr>
        <p:spPr>
          <a:xfrm flipV="1">
            <a:off x="6752492" y="3643532"/>
            <a:ext cx="1111348" cy="9425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738425" y="5106572"/>
            <a:ext cx="1167618" cy="5205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517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QUEER THEORY</a:t>
            </a:r>
            <a:endParaRPr lang="en-US" dirty="0"/>
          </a:p>
        </p:txBody>
      </p:sp>
      <p:sp>
        <p:nvSpPr>
          <p:cNvPr id="3" name="Content Placeholder 2"/>
          <p:cNvSpPr>
            <a:spLocks noGrp="1"/>
          </p:cNvSpPr>
          <p:nvPr>
            <p:ph idx="1"/>
          </p:nvPr>
        </p:nvSpPr>
        <p:spPr>
          <a:xfrm>
            <a:off x="1688880" y="1992923"/>
            <a:ext cx="9382394" cy="4464148"/>
          </a:xfrm>
        </p:spPr>
        <p:txBody>
          <a:bodyPr>
            <a:normAutofit/>
          </a:bodyPr>
          <a:lstStyle/>
          <a:p>
            <a:r>
              <a:rPr lang="en-US" b="1" dirty="0" smtClean="0"/>
              <a:t> </a:t>
            </a:r>
            <a:r>
              <a:rPr lang="en-US" b="1" dirty="0" err="1"/>
              <a:t>Tresa</a:t>
            </a:r>
            <a:r>
              <a:rPr lang="en-US" b="1" dirty="0"/>
              <a:t> de </a:t>
            </a:r>
            <a:r>
              <a:rPr lang="en-US" b="1" dirty="0" err="1"/>
              <a:t>Lauretis</a:t>
            </a:r>
            <a:r>
              <a:rPr lang="en-US" b="1" dirty="0"/>
              <a:t> </a:t>
            </a:r>
            <a:r>
              <a:rPr lang="en-US" dirty="0"/>
              <a:t>coined it as “Queer Theory: Lesbian and Gay Sexualities” </a:t>
            </a:r>
          </a:p>
          <a:p>
            <a:r>
              <a:rPr lang="en-US" dirty="0"/>
              <a:t>Theory originated in Judith Butler’s 1991 book “Gender Trouble”</a:t>
            </a:r>
          </a:p>
          <a:p>
            <a:r>
              <a:rPr lang="en-US" dirty="0" smtClean="0"/>
              <a:t> </a:t>
            </a:r>
            <a:r>
              <a:rPr lang="en-US" dirty="0"/>
              <a:t>1970 the movement was established in Britain in the autumn (GLF</a:t>
            </a:r>
            <a:r>
              <a:rPr lang="en-US" b="1" dirty="0"/>
              <a:t>): Gay </a:t>
            </a:r>
            <a:r>
              <a:rPr lang="en-US" b="1" dirty="0" smtClean="0"/>
              <a:t>Liberation Front</a:t>
            </a:r>
            <a:endParaRPr lang="en-US" b="1" dirty="0"/>
          </a:p>
          <a:p>
            <a:r>
              <a:rPr lang="en-US" dirty="0" smtClean="0"/>
              <a:t>By </a:t>
            </a:r>
            <a:r>
              <a:rPr lang="en-US" b="1" dirty="0"/>
              <a:t>1972 </a:t>
            </a:r>
            <a:r>
              <a:rPr lang="en-US" dirty="0"/>
              <a:t>the largest British Gay organization was the Campaign for </a:t>
            </a:r>
            <a:r>
              <a:rPr lang="en-US" dirty="0" smtClean="0"/>
              <a:t>Homosexual Equality</a:t>
            </a:r>
            <a:r>
              <a:rPr lang="en-US" dirty="0"/>
              <a:t>, which centered its efforts on law reform and developing social </a:t>
            </a:r>
            <a:r>
              <a:rPr lang="en-US" dirty="0" smtClean="0"/>
              <a:t>facilities—there were </a:t>
            </a:r>
            <a:r>
              <a:rPr lang="en-US" dirty="0"/>
              <a:t>far fewer gay bars and clubs then than there are now</a:t>
            </a:r>
          </a:p>
          <a:p>
            <a:r>
              <a:rPr lang="en-US" dirty="0"/>
              <a:t>Meaning of the term “queer”: odd or abnormal, strange, peculiar, out of ordinary </a:t>
            </a:r>
            <a:r>
              <a:rPr lang="en-US" dirty="0" smtClean="0"/>
              <a:t>until 1980s.</a:t>
            </a:r>
          </a:p>
          <a:p>
            <a:r>
              <a:rPr lang="en-US" dirty="0" smtClean="0"/>
              <a:t>Queer </a:t>
            </a:r>
            <a:r>
              <a:rPr lang="en-US" dirty="0"/>
              <a:t>theory is a set of ideas based around the idea that identities are not </a:t>
            </a:r>
            <a:r>
              <a:rPr lang="en-US" dirty="0" smtClean="0"/>
              <a:t>fixed and </a:t>
            </a:r>
            <a:r>
              <a:rPr lang="en-US" dirty="0"/>
              <a:t>do not determine who we are.</a:t>
            </a:r>
          </a:p>
        </p:txBody>
      </p:sp>
    </p:spTree>
    <p:extLst>
      <p:ext uri="{BB962C8B-B14F-4D97-AF65-F5344CB8AC3E}">
        <p14:creationId xmlns:p14="http://schemas.microsoft.com/office/powerpoint/2010/main" val="681788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QUEER THEORY</a:t>
            </a:r>
            <a:endParaRPr lang="en-US" dirty="0"/>
          </a:p>
        </p:txBody>
      </p:sp>
      <p:sp>
        <p:nvSpPr>
          <p:cNvPr id="3" name="Content Placeholder 2"/>
          <p:cNvSpPr>
            <a:spLocks noGrp="1"/>
          </p:cNvSpPr>
          <p:nvPr>
            <p:ph idx="1"/>
          </p:nvPr>
        </p:nvSpPr>
        <p:spPr>
          <a:xfrm>
            <a:off x="2589212" y="2133599"/>
            <a:ext cx="8918160" cy="4210929"/>
          </a:xfrm>
        </p:spPr>
        <p:txBody>
          <a:bodyPr>
            <a:normAutofit fontScale="92500" lnSpcReduction="10000"/>
          </a:bodyPr>
          <a:lstStyle/>
          <a:p>
            <a:r>
              <a:rPr lang="en-US" dirty="0"/>
              <a:t>social meaning. Includes Lesbian, gay, bisexual and transgender </a:t>
            </a:r>
            <a:r>
              <a:rPr lang="en-US" dirty="0" smtClean="0"/>
              <a:t>people</a:t>
            </a:r>
          </a:p>
          <a:p>
            <a:r>
              <a:rPr lang="en-US" dirty="0" smtClean="0"/>
              <a:t>Rejects the traditional categories of gender and sexuality </a:t>
            </a:r>
          </a:p>
          <a:p>
            <a:endParaRPr lang="en-US" dirty="0"/>
          </a:p>
          <a:p>
            <a:r>
              <a:rPr lang="en-US" b="1" dirty="0" smtClean="0"/>
              <a:t>MISMATCH:</a:t>
            </a:r>
          </a:p>
          <a:p>
            <a:r>
              <a:rPr lang="en-US" dirty="0" smtClean="0"/>
              <a:t>QT sees mismatch between gender , sex and desire. Like gender and sex not always align, gender and sexuality also cannot.</a:t>
            </a:r>
          </a:p>
          <a:p>
            <a:endParaRPr lang="en-US" dirty="0"/>
          </a:p>
          <a:p>
            <a:r>
              <a:rPr lang="en-US" dirty="0" smtClean="0">
                <a:solidFill>
                  <a:srgbClr val="FF0000"/>
                </a:solidFill>
              </a:rPr>
              <a:t>Annamarie </a:t>
            </a:r>
            <a:r>
              <a:rPr lang="en-US" dirty="0" err="1" smtClean="0">
                <a:solidFill>
                  <a:srgbClr val="FF0000"/>
                </a:solidFill>
              </a:rPr>
              <a:t>Jagose</a:t>
            </a:r>
            <a:r>
              <a:rPr lang="en-US" dirty="0" smtClean="0">
                <a:solidFill>
                  <a:srgbClr val="FF0000"/>
                </a:solidFill>
              </a:rPr>
              <a:t> </a:t>
            </a:r>
            <a:r>
              <a:rPr lang="en-US" dirty="0" smtClean="0"/>
              <a:t>wrote book “</a:t>
            </a:r>
            <a:r>
              <a:rPr lang="en-US" dirty="0" smtClean="0">
                <a:solidFill>
                  <a:srgbClr val="FF0000"/>
                </a:solidFill>
              </a:rPr>
              <a:t>Queer Theory: An introduction” 1996 </a:t>
            </a:r>
            <a:r>
              <a:rPr lang="en-US" dirty="0" smtClean="0"/>
              <a:t>and described:</a:t>
            </a:r>
          </a:p>
          <a:p>
            <a:pPr marL="0" indent="0">
              <a:buNone/>
            </a:pPr>
            <a:r>
              <a:rPr lang="en-US" dirty="0"/>
              <a:t> </a:t>
            </a:r>
            <a:r>
              <a:rPr lang="en-US" dirty="0" smtClean="0"/>
              <a:t>                 </a:t>
            </a:r>
            <a:r>
              <a:rPr lang="en-US" dirty="0" smtClean="0">
                <a:solidFill>
                  <a:srgbClr val="C00000"/>
                </a:solidFill>
              </a:rPr>
              <a:t>“QT focuses on mismatch between gender , sex and desire”</a:t>
            </a:r>
          </a:p>
          <a:p>
            <a:pPr marL="0" indent="0">
              <a:buNone/>
            </a:pPr>
            <a:r>
              <a:rPr lang="en-US" dirty="0" smtClean="0"/>
              <a:t>Gender are not biologically but sociology constructed and therefore desires are changeable . (</a:t>
            </a:r>
            <a:r>
              <a:rPr lang="en-US" dirty="0" smtClean="0">
                <a:solidFill>
                  <a:srgbClr val="C00000"/>
                </a:solidFill>
              </a:rPr>
              <a:t>Judith Butler)</a:t>
            </a:r>
          </a:p>
          <a:p>
            <a:pPr marL="0" indent="0">
              <a:buNone/>
            </a:pPr>
            <a:endParaRPr lang="en-US" dirty="0" smtClean="0">
              <a:solidFill>
                <a:srgbClr val="C00000"/>
              </a:solidFill>
            </a:endParaRPr>
          </a:p>
        </p:txBody>
      </p:sp>
    </p:spTree>
    <p:extLst>
      <p:ext uri="{BB962C8B-B14F-4D97-AF65-F5344CB8AC3E}">
        <p14:creationId xmlns:p14="http://schemas.microsoft.com/office/powerpoint/2010/main" val="1441946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SEX SOCIALLY DETERMINED TOO?</a:t>
            </a:r>
            <a:br>
              <a:rPr lang="en-US" dirty="0"/>
            </a:br>
            <a:endParaRPr lang="en-US" dirty="0"/>
          </a:p>
        </p:txBody>
      </p:sp>
      <p:sp>
        <p:nvSpPr>
          <p:cNvPr id="3" name="Content Placeholder 2"/>
          <p:cNvSpPr>
            <a:spLocks noGrp="1"/>
          </p:cNvSpPr>
          <p:nvPr>
            <p:ph idx="1"/>
          </p:nvPr>
        </p:nvSpPr>
        <p:spPr>
          <a:xfrm>
            <a:off x="2489982" y="1434905"/>
            <a:ext cx="8637563" cy="5303519"/>
          </a:xfrm>
        </p:spPr>
        <p:txBody>
          <a:bodyPr>
            <a:normAutofit/>
          </a:bodyPr>
          <a:lstStyle/>
          <a:p>
            <a:endParaRPr lang="en-US" dirty="0" smtClean="0"/>
          </a:p>
          <a:p>
            <a:r>
              <a:rPr lang="en-US" sz="2000" dirty="0" smtClean="0"/>
              <a:t>It </a:t>
            </a:r>
            <a:r>
              <a:rPr lang="en-US" sz="2000" dirty="0"/>
              <a:t>can be said that to an extent, sex is also socially constructed. It is true that distinction between the sexes depend on biological features, however, some changes may vary with the situation</a:t>
            </a:r>
          </a:p>
          <a:p>
            <a:r>
              <a:rPr lang="en-US" sz="2000" dirty="0"/>
              <a:t>For example, you could identify a transgender person as female, when in fact she is assigned male at birth.</a:t>
            </a:r>
          </a:p>
          <a:p>
            <a:endParaRPr lang="en-US" sz="2000" dirty="0"/>
          </a:p>
          <a:p>
            <a:r>
              <a:rPr lang="en-US" sz="2000" dirty="0"/>
              <a:t>Another example is Caster </a:t>
            </a:r>
            <a:r>
              <a:rPr lang="en-US" sz="2000" dirty="0" err="1"/>
              <a:t>Semenya</a:t>
            </a:r>
            <a:r>
              <a:rPr lang="en-US" sz="2000" dirty="0"/>
              <a:t> who was assigned female </a:t>
            </a:r>
            <a:r>
              <a:rPr lang="en-US" sz="2000" dirty="0" smtClean="0"/>
              <a:t>at </a:t>
            </a:r>
            <a:r>
              <a:rPr lang="en-US" sz="2000" dirty="0"/>
              <a:t>birth, raised and </a:t>
            </a:r>
            <a:r>
              <a:rPr lang="en-US" sz="2000" dirty="0" smtClean="0"/>
              <a:t>identified </a:t>
            </a:r>
            <a:r>
              <a:rPr lang="en-US" sz="2000" dirty="0"/>
              <a:t>as a women but has XY chromosomes and exceptionally high testosterone levels </a:t>
            </a:r>
          </a:p>
          <a:p>
            <a:r>
              <a:rPr lang="en-US" sz="2000" dirty="0" smtClean="0"/>
              <a:t>Texas </a:t>
            </a:r>
            <a:r>
              <a:rPr lang="en-US" sz="2000" dirty="0"/>
              <a:t>marriage laws” females with XY chromosomes marry to XX </a:t>
            </a:r>
            <a:r>
              <a:rPr lang="en-US" sz="2000" dirty="0" smtClean="0"/>
              <a:t>females</a:t>
            </a:r>
            <a:endParaRPr lang="en-US" sz="2000" dirty="0"/>
          </a:p>
        </p:txBody>
      </p:sp>
    </p:spTree>
    <p:extLst>
      <p:ext uri="{BB962C8B-B14F-4D97-AF65-F5344CB8AC3E}">
        <p14:creationId xmlns:p14="http://schemas.microsoft.com/office/powerpoint/2010/main" val="2349995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VS NURTURE DEBATE</a:t>
            </a:r>
            <a:endParaRPr lang="en-US" dirty="0"/>
          </a:p>
        </p:txBody>
      </p:sp>
      <p:sp>
        <p:nvSpPr>
          <p:cNvPr id="3" name="Content Placeholder 2"/>
          <p:cNvSpPr>
            <a:spLocks noGrp="1"/>
          </p:cNvSpPr>
          <p:nvPr>
            <p:ph idx="1"/>
          </p:nvPr>
        </p:nvSpPr>
        <p:spPr/>
        <p:txBody>
          <a:bodyPr>
            <a:noAutofit/>
          </a:bodyPr>
          <a:lstStyle/>
          <a:p>
            <a:r>
              <a:rPr lang="en-US" sz="1600" dirty="0" smtClean="0"/>
              <a:t>Ambiguities over the genesis of gender roles and identities </a:t>
            </a:r>
          </a:p>
          <a:p>
            <a:r>
              <a:rPr lang="en-US" sz="1600" dirty="0" smtClean="0"/>
              <a:t>Bio-physical differences  </a:t>
            </a:r>
            <a:r>
              <a:rPr lang="en-US" sz="1600" dirty="0" err="1" smtClean="0"/>
              <a:t>vs</a:t>
            </a:r>
            <a:r>
              <a:rPr lang="en-US" sz="1600" dirty="0" smtClean="0"/>
              <a:t> Social Construction (Social and cultural values of society)</a:t>
            </a:r>
          </a:p>
          <a:p>
            <a:r>
              <a:rPr lang="en-US" sz="1600" b="1" dirty="0" smtClean="0"/>
              <a:t>NATURE:</a:t>
            </a:r>
          </a:p>
          <a:p>
            <a:pPr marL="0" indent="0">
              <a:buNone/>
            </a:pPr>
            <a:r>
              <a:rPr lang="en-US" sz="1600" dirty="0"/>
              <a:t> </a:t>
            </a:r>
            <a:r>
              <a:rPr lang="en-US" sz="1600" dirty="0" smtClean="0"/>
              <a:t>    Differences due to physical differences e.g. Genital organs and other   internal traits.</a:t>
            </a:r>
          </a:p>
          <a:p>
            <a:pPr marL="0" indent="0">
              <a:buNone/>
            </a:pPr>
            <a:r>
              <a:rPr lang="en-US" sz="1600" b="1" dirty="0" smtClean="0"/>
              <a:t>NATURAL DIFFERENCES BETWEEN MALE AND FEMALE:</a:t>
            </a:r>
          </a:p>
          <a:p>
            <a:pPr marL="0" indent="0">
              <a:buNone/>
            </a:pPr>
            <a:r>
              <a:rPr lang="en-US" sz="1600" b="1" dirty="0">
                <a:solidFill>
                  <a:srgbClr val="FF0000"/>
                </a:solidFill>
              </a:rPr>
              <a:t> </a:t>
            </a:r>
            <a:r>
              <a:rPr lang="en-US" sz="1600" b="1" dirty="0" smtClean="0">
                <a:solidFill>
                  <a:srgbClr val="FF0000"/>
                </a:solidFill>
              </a:rPr>
              <a:t>   Body structure</a:t>
            </a:r>
          </a:p>
          <a:p>
            <a:pPr marL="0" indent="0">
              <a:buNone/>
            </a:pPr>
            <a:r>
              <a:rPr lang="en-US" sz="1600" b="1" dirty="0">
                <a:solidFill>
                  <a:srgbClr val="FF0000"/>
                </a:solidFill>
              </a:rPr>
              <a:t> </a:t>
            </a:r>
            <a:r>
              <a:rPr lang="en-US" sz="1600" b="1" dirty="0" smtClean="0">
                <a:solidFill>
                  <a:srgbClr val="FF0000"/>
                </a:solidFill>
              </a:rPr>
              <a:t>   Voice Tone</a:t>
            </a:r>
          </a:p>
          <a:p>
            <a:pPr marL="0" indent="0">
              <a:buNone/>
            </a:pPr>
            <a:r>
              <a:rPr lang="en-US" sz="1600" b="1" dirty="0">
                <a:solidFill>
                  <a:srgbClr val="FF0000"/>
                </a:solidFill>
              </a:rPr>
              <a:t> </a:t>
            </a:r>
            <a:r>
              <a:rPr lang="en-US" sz="1600" b="1" dirty="0" smtClean="0">
                <a:solidFill>
                  <a:srgbClr val="FF0000"/>
                </a:solidFill>
              </a:rPr>
              <a:t>   Hormonal Differences </a:t>
            </a:r>
          </a:p>
          <a:p>
            <a:pPr marL="0" indent="0">
              <a:buNone/>
            </a:pPr>
            <a:r>
              <a:rPr lang="en-US" sz="1600" b="1" dirty="0">
                <a:solidFill>
                  <a:srgbClr val="FF0000"/>
                </a:solidFill>
              </a:rPr>
              <a:t> </a:t>
            </a:r>
            <a:r>
              <a:rPr lang="en-US" sz="1600" b="1" dirty="0" smtClean="0">
                <a:solidFill>
                  <a:srgbClr val="FF0000"/>
                </a:solidFill>
              </a:rPr>
              <a:t>    Differentiation of Internal Organs</a:t>
            </a:r>
          </a:p>
          <a:p>
            <a:pPr>
              <a:buFont typeface="Wingdings" panose="05000000000000000000" pitchFamily="2" charset="2"/>
              <a:buChar char="Ø"/>
            </a:pPr>
            <a:r>
              <a:rPr lang="en-US" sz="1600" b="1" dirty="0" smtClean="0">
                <a:solidFill>
                  <a:schemeClr val="tx1"/>
                </a:solidFill>
              </a:rPr>
              <a:t>Female reaches puberty earlier  than male</a:t>
            </a:r>
          </a:p>
          <a:p>
            <a:pPr>
              <a:buFont typeface="Wingdings" panose="05000000000000000000" pitchFamily="2" charset="2"/>
              <a:buChar char="Ø"/>
            </a:pPr>
            <a:r>
              <a:rPr lang="en-US" sz="1600" b="1" dirty="0" smtClean="0">
                <a:solidFill>
                  <a:schemeClr val="tx1"/>
                </a:solidFill>
              </a:rPr>
              <a:t>Differences in bone development </a:t>
            </a:r>
          </a:p>
          <a:p>
            <a:pPr>
              <a:buFont typeface="Wingdings" panose="05000000000000000000" pitchFamily="2" charset="2"/>
              <a:buChar char="Ø"/>
            </a:pPr>
            <a:endParaRPr lang="en-US" sz="1600" b="1" dirty="0" smtClean="0">
              <a:solidFill>
                <a:srgbClr val="FF0000"/>
              </a:solidFill>
            </a:endParaRPr>
          </a:p>
          <a:p>
            <a:pPr marL="0" indent="0">
              <a:buNone/>
            </a:pPr>
            <a:r>
              <a:rPr lang="en-US" sz="1600" b="1" dirty="0"/>
              <a:t> </a:t>
            </a:r>
            <a:r>
              <a:rPr lang="en-US" sz="1600" b="1" dirty="0" smtClean="0"/>
              <a:t>  </a:t>
            </a:r>
            <a:endParaRPr lang="en-US" sz="1600" b="1" dirty="0"/>
          </a:p>
        </p:txBody>
      </p:sp>
    </p:spTree>
    <p:extLst>
      <p:ext uri="{BB962C8B-B14F-4D97-AF65-F5344CB8AC3E}">
        <p14:creationId xmlns:p14="http://schemas.microsoft.com/office/powerpoint/2010/main" val="729105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Debate of Nurture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a:t>Nurture determines one is boy or girls, they are taught to behave like girls or boy</a:t>
            </a:r>
          </a:p>
          <a:p>
            <a:r>
              <a:rPr lang="en-US" dirty="0" smtClean="0"/>
              <a:t> </a:t>
            </a:r>
            <a:r>
              <a:rPr lang="en-US" dirty="0"/>
              <a:t>Environmental factors and culture define one’s role and practices as male or female</a:t>
            </a:r>
          </a:p>
          <a:p>
            <a:r>
              <a:rPr lang="en-US" dirty="0" smtClean="0"/>
              <a:t> </a:t>
            </a:r>
            <a:r>
              <a:rPr lang="en-US" dirty="0"/>
              <a:t>Evolutionary psychology labels these differences as a product of evolution</a:t>
            </a:r>
          </a:p>
          <a:p>
            <a:r>
              <a:rPr lang="en-US" dirty="0" smtClean="0"/>
              <a:t> </a:t>
            </a:r>
            <a:r>
              <a:rPr lang="en-US" dirty="0">
                <a:solidFill>
                  <a:srgbClr val="FF0000"/>
                </a:solidFill>
              </a:rPr>
              <a:t>Cognitive social learning theory </a:t>
            </a:r>
            <a:r>
              <a:rPr lang="en-US" dirty="0"/>
              <a:t>purposes these differences are the outcome of </a:t>
            </a:r>
            <a:r>
              <a:rPr lang="en-US" dirty="0" smtClean="0"/>
              <a:t>socially acceptable </a:t>
            </a:r>
            <a:r>
              <a:rPr lang="en-US" dirty="0"/>
              <a:t>individual’s roles</a:t>
            </a:r>
          </a:p>
          <a:p>
            <a:r>
              <a:rPr lang="en-US" dirty="0" smtClean="0"/>
              <a:t> </a:t>
            </a:r>
            <a:r>
              <a:rPr lang="en-US" dirty="0"/>
              <a:t>Homosexuality and </a:t>
            </a:r>
            <a:r>
              <a:rPr lang="en-US" dirty="0" smtClean="0"/>
              <a:t>Gender Role</a:t>
            </a:r>
          </a:p>
          <a:p>
            <a:pPr marL="0" indent="0">
              <a:buNone/>
            </a:pPr>
            <a:r>
              <a:rPr lang="en-US" dirty="0" smtClean="0"/>
              <a:t>          </a:t>
            </a:r>
            <a:r>
              <a:rPr lang="en-US" dirty="0" smtClean="0">
                <a:solidFill>
                  <a:srgbClr val="FF0000"/>
                </a:solidFill>
              </a:rPr>
              <a:t>Play </a:t>
            </a:r>
            <a:r>
              <a:rPr lang="en-US" dirty="0">
                <a:solidFill>
                  <a:srgbClr val="FF0000"/>
                </a:solidFill>
              </a:rPr>
              <a:t>significant role in nature and nurture theory</a:t>
            </a:r>
          </a:p>
          <a:p>
            <a:pPr marL="0" indent="0">
              <a:buNone/>
            </a:pPr>
            <a:r>
              <a:rPr lang="en-US" dirty="0" smtClean="0">
                <a:solidFill>
                  <a:srgbClr val="FF0000"/>
                </a:solidFill>
              </a:rPr>
              <a:t>         </a:t>
            </a:r>
            <a:r>
              <a:rPr lang="en-US" dirty="0">
                <a:solidFill>
                  <a:srgbClr val="FF0000"/>
                </a:solidFill>
              </a:rPr>
              <a:t>It is biological or socially learned</a:t>
            </a:r>
          </a:p>
        </p:txBody>
      </p:sp>
    </p:spTree>
    <p:extLst>
      <p:ext uri="{BB962C8B-B14F-4D97-AF65-F5344CB8AC3E}">
        <p14:creationId xmlns:p14="http://schemas.microsoft.com/office/powerpoint/2010/main" val="198425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ANALYSIS</a:t>
            </a:r>
            <a:endParaRPr lang="en-US" dirty="0"/>
          </a:p>
        </p:txBody>
      </p:sp>
      <p:sp>
        <p:nvSpPr>
          <p:cNvPr id="3" name="Content Placeholder 2"/>
          <p:cNvSpPr>
            <a:spLocks noGrp="1"/>
          </p:cNvSpPr>
          <p:nvPr>
            <p:ph idx="1"/>
          </p:nvPr>
        </p:nvSpPr>
        <p:spPr/>
        <p:txBody>
          <a:bodyPr>
            <a:normAutofit/>
          </a:bodyPr>
          <a:lstStyle/>
          <a:p>
            <a:r>
              <a:rPr lang="en-US" sz="2000" b="1" dirty="0" smtClean="0"/>
              <a:t>Relationship Between Nature and Nurture</a:t>
            </a:r>
          </a:p>
          <a:p>
            <a:endParaRPr lang="en-US" sz="2000" b="1" dirty="0"/>
          </a:p>
          <a:p>
            <a:pPr marL="0" indent="0" algn="ctr">
              <a:buNone/>
            </a:pPr>
            <a:r>
              <a:rPr lang="en-US" sz="2800" b="1" dirty="0" smtClean="0">
                <a:solidFill>
                  <a:srgbClr val="FF0000"/>
                </a:solidFill>
              </a:rPr>
              <a:t>Both combine together results in creating gender specific Roles and Identitie</a:t>
            </a:r>
            <a:r>
              <a:rPr lang="en-US" sz="2800" b="1" dirty="0">
                <a:solidFill>
                  <a:srgbClr val="FF0000"/>
                </a:solidFill>
              </a:rPr>
              <a:t>s</a:t>
            </a:r>
          </a:p>
        </p:txBody>
      </p:sp>
    </p:spTree>
    <p:extLst>
      <p:ext uri="{BB962C8B-B14F-4D97-AF65-F5344CB8AC3E}">
        <p14:creationId xmlns:p14="http://schemas.microsoft.com/office/powerpoint/2010/main" val="1302687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 PAPERS</a:t>
            </a:r>
            <a:endParaRPr lang="en-US" dirty="0"/>
          </a:p>
        </p:txBody>
      </p:sp>
      <p:sp>
        <p:nvSpPr>
          <p:cNvPr id="3" name="Content Placeholder 2"/>
          <p:cNvSpPr>
            <a:spLocks noGrp="1"/>
          </p:cNvSpPr>
          <p:nvPr>
            <p:ph idx="1"/>
          </p:nvPr>
        </p:nvSpPr>
        <p:spPr/>
        <p:txBody>
          <a:bodyPr/>
          <a:lstStyle/>
          <a:p>
            <a:r>
              <a:rPr lang="en-US" dirty="0"/>
              <a:t>What are the theories of social construction of gender</a:t>
            </a:r>
            <a:r>
              <a:rPr lang="en-US" dirty="0" smtClean="0"/>
              <a:t>? (2016)</a:t>
            </a:r>
          </a:p>
          <a:p>
            <a:r>
              <a:rPr lang="en-US" dirty="0" smtClean="0"/>
              <a:t>Gender has multiple meanings? How do you deconstruct the word gender?</a:t>
            </a:r>
          </a:p>
          <a:p>
            <a:r>
              <a:rPr lang="en-US" dirty="0" smtClean="0"/>
              <a:t>Language is gendered. What does it imply? Explain with examples </a:t>
            </a:r>
            <a:endParaRPr lang="en-US" dirty="0"/>
          </a:p>
        </p:txBody>
      </p:sp>
    </p:spTree>
    <p:extLst>
      <p:ext uri="{BB962C8B-B14F-4D97-AF65-F5344CB8AC3E}">
        <p14:creationId xmlns:p14="http://schemas.microsoft.com/office/powerpoint/2010/main" val="444681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of the Topic</a:t>
            </a:r>
            <a:endParaRPr lang="en-US" dirty="0"/>
          </a:p>
        </p:txBody>
      </p:sp>
      <p:sp>
        <p:nvSpPr>
          <p:cNvPr id="3" name="Content Placeholder 2"/>
          <p:cNvSpPr>
            <a:spLocks noGrp="1"/>
          </p:cNvSpPr>
          <p:nvPr>
            <p:ph idx="1"/>
          </p:nvPr>
        </p:nvSpPr>
        <p:spPr/>
        <p:txBody>
          <a:bodyPr/>
          <a:lstStyle/>
          <a:p>
            <a:r>
              <a:rPr lang="en-US" dirty="0" smtClean="0"/>
              <a:t>Society and Culture creates Gender Roles </a:t>
            </a:r>
          </a:p>
          <a:p>
            <a:r>
              <a:rPr lang="en-US" dirty="0" smtClean="0"/>
              <a:t>Prescribed as ideal or appropriate for the particular gender </a:t>
            </a:r>
          </a:p>
          <a:p>
            <a:r>
              <a:rPr lang="en-US" dirty="0" smtClean="0"/>
              <a:t>Two School of Thought on this View:</a:t>
            </a:r>
          </a:p>
          <a:p>
            <a:pPr marL="0" indent="0">
              <a:buNone/>
            </a:pPr>
            <a:endParaRPr lang="en-US" dirty="0" smtClean="0"/>
          </a:p>
          <a:p>
            <a:pPr>
              <a:buFont typeface="Wingdings" panose="05000000000000000000" pitchFamily="2" charset="2"/>
              <a:buChar char="q"/>
            </a:pPr>
            <a:r>
              <a:rPr lang="en-US" dirty="0" smtClean="0">
                <a:solidFill>
                  <a:srgbClr val="FF0000"/>
                </a:solidFill>
              </a:rPr>
              <a:t>Differences in behavior are entirely social convention</a:t>
            </a:r>
          </a:p>
          <a:p>
            <a:pPr>
              <a:buFont typeface="Wingdings" panose="05000000000000000000" pitchFamily="2" charset="2"/>
              <a:buChar char="q"/>
            </a:pPr>
            <a:r>
              <a:rPr lang="en-US" dirty="0" smtClean="0">
                <a:solidFill>
                  <a:srgbClr val="FF0000"/>
                </a:solidFill>
              </a:rPr>
              <a:t>Behavior is defined by biological universal factors to some extent, but social convention also has some effect </a:t>
            </a:r>
          </a:p>
        </p:txBody>
      </p:sp>
    </p:spTree>
    <p:extLst>
      <p:ext uri="{BB962C8B-B14F-4D97-AF65-F5344CB8AC3E}">
        <p14:creationId xmlns:p14="http://schemas.microsoft.com/office/powerpoint/2010/main" val="3673688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 3 </a:t>
            </a:r>
            <a:endParaRPr lang="en-US" dirty="0"/>
          </a:p>
        </p:txBody>
      </p:sp>
      <p:sp>
        <p:nvSpPr>
          <p:cNvPr id="3" name="Content Placeholder 2"/>
          <p:cNvSpPr>
            <a:spLocks noGrp="1"/>
          </p:cNvSpPr>
          <p:nvPr>
            <p:ph idx="1"/>
          </p:nvPr>
        </p:nvSpPr>
        <p:spPr>
          <a:xfrm>
            <a:off x="2099256" y="1648495"/>
            <a:ext cx="9405356" cy="4713667"/>
          </a:xfrm>
        </p:spPr>
        <p:txBody>
          <a:bodyPr>
            <a:normAutofit fontScale="62500" lnSpcReduction="20000"/>
          </a:bodyPr>
          <a:lstStyle/>
          <a:p>
            <a:r>
              <a:rPr lang="en-US" dirty="0" smtClean="0"/>
              <a:t>INTRODUCTION: </a:t>
            </a:r>
          </a:p>
          <a:p>
            <a:r>
              <a:rPr lang="en-US" b="1" dirty="0" smtClean="0"/>
              <a:t>Conceptualizing the term:</a:t>
            </a:r>
          </a:p>
          <a:p>
            <a:r>
              <a:rPr lang="en-US" sz="2100" dirty="0" smtClean="0">
                <a:solidFill>
                  <a:srgbClr val="C00000"/>
                </a:solidFill>
              </a:rPr>
              <a:t>when </a:t>
            </a:r>
            <a:r>
              <a:rPr lang="en-US" sz="2100" dirty="0">
                <a:solidFill>
                  <a:srgbClr val="C00000"/>
                </a:solidFill>
              </a:rPr>
              <a:t>the use of words , phrase and expressions intentionally </a:t>
            </a:r>
            <a:r>
              <a:rPr lang="en-US" sz="2100" dirty="0" smtClean="0">
                <a:solidFill>
                  <a:srgbClr val="C00000"/>
                </a:solidFill>
              </a:rPr>
              <a:t>discriminate </a:t>
            </a:r>
            <a:r>
              <a:rPr lang="en-US" sz="2100" dirty="0">
                <a:solidFill>
                  <a:srgbClr val="C00000"/>
                </a:solidFill>
              </a:rPr>
              <a:t>and exclude women from men and both from other genders implied the language is gendered</a:t>
            </a:r>
          </a:p>
          <a:p>
            <a:endParaRPr lang="en-US" sz="2100" dirty="0">
              <a:solidFill>
                <a:srgbClr val="C00000"/>
              </a:solidFill>
            </a:endParaRPr>
          </a:p>
          <a:p>
            <a:r>
              <a:rPr lang="en-US" dirty="0"/>
              <a:t>WB report 2019, 38 percent of the world's languages are gendered </a:t>
            </a:r>
          </a:p>
          <a:p>
            <a:endParaRPr lang="en-US" b="1" dirty="0" smtClean="0"/>
          </a:p>
          <a:p>
            <a:pPr marL="0" indent="0">
              <a:buNone/>
            </a:pPr>
            <a:r>
              <a:rPr lang="en-US" b="1" dirty="0"/>
              <a:t> </a:t>
            </a:r>
            <a:r>
              <a:rPr lang="en-US" b="1" dirty="0" smtClean="0"/>
              <a:t>      Proofs/ Manifestation of Gendered Language</a:t>
            </a:r>
            <a:r>
              <a:rPr lang="en-US" dirty="0" smtClean="0"/>
              <a:t> </a:t>
            </a:r>
            <a:endParaRPr lang="en-US" dirty="0"/>
          </a:p>
          <a:p>
            <a:r>
              <a:rPr lang="en-US" dirty="0" smtClean="0"/>
              <a:t>Differences in Noun and Pronouns</a:t>
            </a:r>
          </a:p>
          <a:p>
            <a:r>
              <a:rPr lang="en-US" dirty="0" smtClean="0"/>
              <a:t>Waitress </a:t>
            </a:r>
            <a:r>
              <a:rPr lang="en-US" dirty="0" err="1" smtClean="0"/>
              <a:t>vs</a:t>
            </a:r>
            <a:r>
              <a:rPr lang="en-US" dirty="0" smtClean="0"/>
              <a:t>  waiter </a:t>
            </a:r>
            <a:endParaRPr lang="en-US" dirty="0"/>
          </a:p>
          <a:p>
            <a:r>
              <a:rPr lang="en-US" dirty="0" smtClean="0"/>
              <a:t>master </a:t>
            </a:r>
            <a:r>
              <a:rPr lang="en-US" dirty="0"/>
              <a:t>and </a:t>
            </a:r>
            <a:r>
              <a:rPr lang="en-US" dirty="0" smtClean="0"/>
              <a:t>mistress</a:t>
            </a:r>
          </a:p>
          <a:p>
            <a:r>
              <a:rPr lang="en-US" dirty="0" smtClean="0"/>
              <a:t>King and Queen</a:t>
            </a:r>
            <a:endParaRPr lang="en-US" dirty="0"/>
          </a:p>
          <a:p>
            <a:endParaRPr lang="en-US" dirty="0"/>
          </a:p>
          <a:p>
            <a:pPr marL="0" indent="0">
              <a:buNone/>
            </a:pPr>
            <a:r>
              <a:rPr lang="en-US" dirty="0" smtClean="0"/>
              <a:t>       </a:t>
            </a:r>
            <a:r>
              <a:rPr lang="en-US" b="1" dirty="0" smtClean="0"/>
              <a:t>Tendency </a:t>
            </a:r>
            <a:r>
              <a:rPr lang="en-US" b="1" dirty="0"/>
              <a:t>of the male. version to come first in binominals</a:t>
            </a:r>
          </a:p>
          <a:p>
            <a:r>
              <a:rPr lang="en-US" dirty="0"/>
              <a:t>men and women</a:t>
            </a:r>
          </a:p>
          <a:p>
            <a:r>
              <a:rPr lang="en-US" dirty="0"/>
              <a:t>brother and sister </a:t>
            </a:r>
          </a:p>
          <a:p>
            <a:r>
              <a:rPr lang="en-US" dirty="0"/>
              <a:t>husband and wife </a:t>
            </a:r>
          </a:p>
          <a:p>
            <a:r>
              <a:rPr lang="en-US" dirty="0"/>
              <a:t>Mr. and </a:t>
            </a:r>
            <a:r>
              <a:rPr lang="en-US" dirty="0" smtClean="0"/>
              <a:t>Mrs. </a:t>
            </a:r>
            <a:endParaRPr lang="en-US" dirty="0"/>
          </a:p>
          <a:p>
            <a:endParaRPr lang="en-US" dirty="0"/>
          </a:p>
        </p:txBody>
      </p:sp>
    </p:spTree>
    <p:extLst>
      <p:ext uri="{BB962C8B-B14F-4D97-AF65-F5344CB8AC3E}">
        <p14:creationId xmlns:p14="http://schemas.microsoft.com/office/powerpoint/2010/main" val="2065552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Sample </a:t>
            </a:r>
            <a:endParaRPr lang="en-US" dirty="0"/>
          </a:p>
        </p:txBody>
      </p:sp>
      <p:sp>
        <p:nvSpPr>
          <p:cNvPr id="7" name="Content Placeholder 6"/>
          <p:cNvSpPr>
            <a:spLocks noGrp="1"/>
          </p:cNvSpPr>
          <p:nvPr>
            <p:ph idx="1"/>
          </p:nvPr>
        </p:nvSpPr>
        <p:spPr>
          <a:prstGeom prst="rect">
            <a:avLst/>
          </a:prstGeom>
        </p:spPr>
        <p:txBody>
          <a:bodyPr wrap="square">
            <a:spAutoFit/>
          </a:bodyPr>
          <a:lstStyle/>
          <a:p>
            <a:pPr marL="0" indent="0">
              <a:buNone/>
            </a:pPr>
            <a:r>
              <a:rPr lang="en-US" b="1" dirty="0" smtClean="0"/>
              <a:t>     Gendered language in literature </a:t>
            </a:r>
            <a:r>
              <a:rPr lang="en-US" b="1" dirty="0"/>
              <a:t>and stories</a:t>
            </a:r>
          </a:p>
          <a:p>
            <a:r>
              <a:rPr lang="en-US" dirty="0"/>
              <a:t>Romeo and Juliet </a:t>
            </a:r>
          </a:p>
          <a:p>
            <a:r>
              <a:rPr lang="en-US" dirty="0"/>
              <a:t>Antony and </a:t>
            </a:r>
            <a:r>
              <a:rPr lang="en-US" dirty="0" smtClean="0"/>
              <a:t>Cleopatra</a:t>
            </a:r>
            <a:endParaRPr lang="en-US" dirty="0"/>
          </a:p>
          <a:p>
            <a:r>
              <a:rPr lang="en-US" dirty="0"/>
              <a:t>shah </a:t>
            </a:r>
            <a:r>
              <a:rPr lang="en-US" dirty="0" err="1" smtClean="0"/>
              <a:t>Jahan</a:t>
            </a:r>
            <a:r>
              <a:rPr lang="en-US" dirty="0" smtClean="0"/>
              <a:t> </a:t>
            </a:r>
            <a:r>
              <a:rPr lang="en-US" dirty="0"/>
              <a:t>and </a:t>
            </a:r>
            <a:r>
              <a:rPr lang="en-US" dirty="0" err="1"/>
              <a:t>Mumtaz</a:t>
            </a:r>
            <a:r>
              <a:rPr lang="en-US" dirty="0"/>
              <a:t> </a:t>
            </a:r>
          </a:p>
          <a:p>
            <a:endParaRPr lang="en-US" dirty="0"/>
          </a:p>
          <a:p>
            <a:pPr marL="0" indent="0">
              <a:buNone/>
            </a:pPr>
            <a:r>
              <a:rPr lang="en-US" b="1" dirty="0" smtClean="0"/>
              <a:t>     Differences </a:t>
            </a:r>
            <a:r>
              <a:rPr lang="en-US" b="1" dirty="0"/>
              <a:t>in greetings and thankfulness.</a:t>
            </a:r>
            <a:r>
              <a:rPr lang="en-US" dirty="0"/>
              <a:t> </a:t>
            </a:r>
            <a:endParaRPr lang="en-US" dirty="0" smtClean="0"/>
          </a:p>
          <a:p>
            <a:pPr marL="0" indent="0">
              <a:buNone/>
            </a:pPr>
            <a:r>
              <a:rPr lang="en-US" dirty="0"/>
              <a:t> </a:t>
            </a:r>
            <a:r>
              <a:rPr lang="en-US" dirty="0" smtClean="0"/>
              <a:t>     France and Thailand </a:t>
            </a:r>
            <a:endParaRPr lang="en-US" dirty="0"/>
          </a:p>
          <a:p>
            <a:endParaRPr lang="en-US" dirty="0"/>
          </a:p>
          <a:p>
            <a:pPr marL="0" indent="0">
              <a:buNone/>
            </a:pPr>
            <a:r>
              <a:rPr lang="en-US" b="1" dirty="0" smtClean="0"/>
              <a:t>     Implications </a:t>
            </a:r>
            <a:r>
              <a:rPr lang="en-US" b="1" dirty="0"/>
              <a:t>of gendered society and language on male dominated world </a:t>
            </a:r>
          </a:p>
          <a:p>
            <a:pPr marL="0" indent="0">
              <a:buNone/>
            </a:pPr>
            <a:r>
              <a:rPr lang="en-US" b="1" dirty="0" smtClean="0"/>
              <a:t> </a:t>
            </a:r>
          </a:p>
        </p:txBody>
      </p:sp>
    </p:spTree>
    <p:extLst>
      <p:ext uri="{BB962C8B-B14F-4D97-AF65-F5344CB8AC3E}">
        <p14:creationId xmlns:p14="http://schemas.microsoft.com/office/powerpoint/2010/main" val="2835751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a:t>
            </a:r>
            <a:endParaRPr lang="en-US" dirty="0"/>
          </a:p>
        </p:txBody>
      </p:sp>
      <p:sp>
        <p:nvSpPr>
          <p:cNvPr id="3" name="Content Placeholder 2"/>
          <p:cNvSpPr>
            <a:spLocks noGrp="1"/>
          </p:cNvSpPr>
          <p:nvPr>
            <p:ph idx="1"/>
          </p:nvPr>
        </p:nvSpPr>
        <p:spPr/>
        <p:txBody>
          <a:bodyPr/>
          <a:lstStyle/>
          <a:p>
            <a:pPr marL="0" indent="0">
              <a:buNone/>
            </a:pPr>
            <a:r>
              <a:rPr lang="en-US" b="1" dirty="0" smtClean="0"/>
              <a:t>     </a:t>
            </a:r>
            <a:r>
              <a:rPr lang="en-US" b="1" dirty="0"/>
              <a:t>way forward</a:t>
            </a:r>
          </a:p>
          <a:p>
            <a:r>
              <a:rPr lang="en-US" dirty="0"/>
              <a:t>Gender- Neutral Vocabulary as a part of daily affairs </a:t>
            </a:r>
          </a:p>
          <a:p>
            <a:pPr marL="0" indent="0">
              <a:buNone/>
            </a:pPr>
            <a:r>
              <a:rPr lang="en-US" dirty="0" smtClean="0"/>
              <a:t>       police </a:t>
            </a:r>
            <a:r>
              <a:rPr lang="en-US" dirty="0"/>
              <a:t>officer rather than policemen or women </a:t>
            </a:r>
          </a:p>
          <a:p>
            <a:pPr marL="0" indent="0">
              <a:buNone/>
            </a:pPr>
            <a:r>
              <a:rPr lang="en-US" dirty="0"/>
              <a:t> </a:t>
            </a:r>
            <a:r>
              <a:rPr lang="en-US" dirty="0" smtClean="0"/>
              <a:t>      mad-made </a:t>
            </a:r>
            <a:r>
              <a:rPr lang="en-US" dirty="0"/>
              <a:t>to human- </a:t>
            </a:r>
            <a:r>
              <a:rPr lang="en-US" dirty="0" smtClean="0"/>
              <a:t>mad</a:t>
            </a:r>
          </a:p>
          <a:p>
            <a:pPr marL="0" indent="0">
              <a:buNone/>
            </a:pPr>
            <a:r>
              <a:rPr lang="en-US" dirty="0" smtClean="0"/>
              <a:t>     </a:t>
            </a:r>
            <a:r>
              <a:rPr lang="en-US" b="1" dirty="0" smtClean="0"/>
              <a:t>Conclusion.</a:t>
            </a:r>
            <a:endParaRPr lang="en-US" b="1" dirty="0"/>
          </a:p>
        </p:txBody>
      </p:sp>
    </p:spTree>
    <p:extLst>
      <p:ext uri="{BB962C8B-B14F-4D97-AF65-F5344CB8AC3E}">
        <p14:creationId xmlns:p14="http://schemas.microsoft.com/office/powerpoint/2010/main" val="578628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 book</a:t>
            </a:r>
            <a:endParaRPr lang="en-US" dirty="0"/>
          </a:p>
        </p:txBody>
      </p:sp>
      <p:sp>
        <p:nvSpPr>
          <p:cNvPr id="3" name="Content Placeholder 2"/>
          <p:cNvSpPr>
            <a:spLocks noGrp="1"/>
          </p:cNvSpPr>
          <p:nvPr>
            <p:ph idx="1"/>
          </p:nvPr>
        </p:nvSpPr>
        <p:spPr/>
        <p:txBody>
          <a:bodyPr/>
          <a:lstStyle/>
          <a:p>
            <a:r>
              <a:rPr lang="en-US" i="1" dirty="0" smtClean="0">
                <a:solidFill>
                  <a:srgbClr val="2B2B2B"/>
                </a:solidFill>
                <a:latin typeface="Lato"/>
              </a:rPr>
              <a:t>The </a:t>
            </a:r>
            <a:r>
              <a:rPr lang="en-US" i="1" dirty="0">
                <a:solidFill>
                  <a:srgbClr val="2B2B2B"/>
                </a:solidFill>
                <a:latin typeface="Lato"/>
              </a:rPr>
              <a:t>Social Constructing of Gender</a:t>
            </a:r>
            <a:r>
              <a:rPr lang="en-US" dirty="0">
                <a:solidFill>
                  <a:srgbClr val="2B2B2B"/>
                </a:solidFill>
                <a:latin typeface="Lato"/>
              </a:rPr>
              <a:t> by Judith </a:t>
            </a:r>
            <a:r>
              <a:rPr lang="en-US" dirty="0" err="1" smtClean="0">
                <a:solidFill>
                  <a:srgbClr val="2B2B2B"/>
                </a:solidFill>
                <a:latin typeface="Lato"/>
              </a:rPr>
              <a:t>Lorber</a:t>
            </a:r>
            <a:endParaRPr lang="en-US" dirty="0" smtClean="0">
              <a:solidFill>
                <a:srgbClr val="2B2B2B"/>
              </a:solidFill>
              <a:latin typeface="Lato"/>
            </a:endParaRPr>
          </a:p>
          <a:p>
            <a:pPr algn="just"/>
            <a:endParaRPr lang="en-US" sz="2400" dirty="0" smtClean="0"/>
          </a:p>
          <a:p>
            <a:pPr algn="just"/>
            <a:r>
              <a:rPr lang="en-US" sz="2400" dirty="0" smtClean="0"/>
              <a:t>The </a:t>
            </a:r>
            <a:r>
              <a:rPr lang="en-US" sz="2400" dirty="0"/>
              <a:t>author begins the article by speaking about society’s beliefs that gender is somehow ingrained or permanent within society. The truth however is that gender is constantly changing and being redefined. Gender is man made, so therefore it is able to change.</a:t>
            </a:r>
          </a:p>
        </p:txBody>
      </p:sp>
    </p:spTree>
    <p:extLst>
      <p:ext uri="{BB962C8B-B14F-4D97-AF65-F5344CB8AC3E}">
        <p14:creationId xmlns:p14="http://schemas.microsoft.com/office/powerpoint/2010/main" val="225020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HISTORICIZING </a:t>
            </a:r>
            <a:r>
              <a:rPr lang="en-US" dirty="0" smtClean="0"/>
              <a:t>CONSTRUCTIVISM </a:t>
            </a:r>
            <a:endParaRPr lang="en-US" dirty="0"/>
          </a:p>
        </p:txBody>
      </p:sp>
      <p:sp>
        <p:nvSpPr>
          <p:cNvPr id="3" name="Content Placeholder 2"/>
          <p:cNvSpPr>
            <a:spLocks noGrp="1"/>
          </p:cNvSpPr>
          <p:nvPr>
            <p:ph idx="1"/>
          </p:nvPr>
        </p:nvSpPr>
        <p:spPr>
          <a:xfrm>
            <a:off x="1983346" y="1751527"/>
            <a:ext cx="9659154" cy="5267459"/>
          </a:xfrm>
        </p:spPr>
        <p:txBody>
          <a:bodyPr>
            <a:normAutofit/>
          </a:bodyPr>
          <a:lstStyle/>
          <a:p>
            <a:r>
              <a:rPr lang="en-US" dirty="0" smtClean="0">
                <a:solidFill>
                  <a:srgbClr val="00B050"/>
                </a:solidFill>
              </a:rPr>
              <a:t>Historicizing </a:t>
            </a:r>
            <a:r>
              <a:rPr lang="en-US" dirty="0"/>
              <a:t>means to present something as an outcome of historical development. </a:t>
            </a:r>
            <a:r>
              <a:rPr lang="en-US" dirty="0">
                <a:solidFill>
                  <a:srgbClr val="00B050"/>
                </a:solidFill>
              </a:rPr>
              <a:t>Constructionism </a:t>
            </a:r>
            <a:r>
              <a:rPr lang="en-US" dirty="0"/>
              <a:t>means that we view the world via the </a:t>
            </a:r>
            <a:r>
              <a:rPr lang="en-US" dirty="0" smtClean="0"/>
              <a:t>lens </a:t>
            </a:r>
            <a:r>
              <a:rPr lang="en-US" dirty="0"/>
              <a:t>of self created constructs </a:t>
            </a:r>
            <a:r>
              <a:rPr lang="en-US" dirty="0" smtClean="0"/>
              <a:t>i.e. </a:t>
            </a:r>
            <a:r>
              <a:rPr lang="en-US" dirty="0"/>
              <a:t>ideas about reality</a:t>
            </a:r>
            <a:r>
              <a:rPr lang="en-US" dirty="0" smtClean="0"/>
              <a:t>.</a:t>
            </a:r>
            <a:r>
              <a:rPr lang="en-US" dirty="0"/>
              <a:t/>
            </a:r>
            <a:br>
              <a:rPr lang="en-US" dirty="0"/>
            </a:br>
            <a:endParaRPr lang="en-US" dirty="0"/>
          </a:p>
          <a:p>
            <a:r>
              <a:rPr lang="en-US" dirty="0"/>
              <a:t>HC means that over the course of history, certain ideas have been constructed about gender. </a:t>
            </a:r>
          </a:p>
          <a:p>
            <a:r>
              <a:rPr lang="en-US" dirty="0"/>
              <a:t>These ideas have been enforced and reinforced through out the time. </a:t>
            </a:r>
          </a:p>
          <a:p>
            <a:r>
              <a:rPr lang="en-US" dirty="0"/>
              <a:t>In current world, they are presented as truth/ reality and not an ideas that have been established through historical </a:t>
            </a:r>
            <a:r>
              <a:rPr lang="en-US" dirty="0" smtClean="0"/>
              <a:t>development of men.</a:t>
            </a:r>
          </a:p>
          <a:p>
            <a:r>
              <a:rPr lang="en-US" b="1" dirty="0" smtClean="0">
                <a:solidFill>
                  <a:srgbClr val="FF0000"/>
                </a:solidFill>
              </a:rPr>
              <a:t>Social Construction </a:t>
            </a:r>
            <a:r>
              <a:rPr lang="en-US" dirty="0" smtClean="0"/>
              <a:t>focuses on “ </a:t>
            </a:r>
            <a:r>
              <a:rPr lang="en-US" b="1" dirty="0" smtClean="0"/>
              <a:t>How meaning is created</a:t>
            </a:r>
            <a:r>
              <a:rPr lang="en-US" dirty="0" smtClean="0"/>
              <a:t>”</a:t>
            </a:r>
          </a:p>
          <a:p>
            <a:r>
              <a:rPr lang="en-US" dirty="0" smtClean="0"/>
              <a:t>Language is building bloc of creating reality </a:t>
            </a:r>
          </a:p>
          <a:p>
            <a:r>
              <a:rPr lang="en-US" dirty="0"/>
              <a:t>We inherit the sex but we learn our </a:t>
            </a:r>
            <a:r>
              <a:rPr lang="en-US" dirty="0" smtClean="0"/>
              <a:t>gender</a:t>
            </a:r>
          </a:p>
          <a:p>
            <a:r>
              <a:rPr lang="en-US" dirty="0" smtClean="0"/>
              <a:t>When </a:t>
            </a:r>
            <a:r>
              <a:rPr lang="en-US" dirty="0"/>
              <a:t>there is differential treatment of people based on their sex the term </a:t>
            </a:r>
            <a:r>
              <a:rPr lang="en-US" dirty="0" smtClean="0"/>
              <a:t>sexism defines </a:t>
            </a:r>
            <a:r>
              <a:rPr lang="en-US" dirty="0"/>
              <a:t>this behavior.</a:t>
            </a:r>
          </a:p>
        </p:txBody>
      </p:sp>
    </p:spTree>
    <p:extLst>
      <p:ext uri="{BB962C8B-B14F-4D97-AF65-F5344CB8AC3E}">
        <p14:creationId xmlns:p14="http://schemas.microsoft.com/office/powerpoint/2010/main" val="82183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IDENTITY</a:t>
            </a:r>
            <a:endParaRPr lang="en-US" dirty="0"/>
          </a:p>
        </p:txBody>
      </p:sp>
      <p:sp>
        <p:nvSpPr>
          <p:cNvPr id="3" name="Content Placeholder 2"/>
          <p:cNvSpPr>
            <a:spLocks noGrp="1"/>
          </p:cNvSpPr>
          <p:nvPr>
            <p:ph idx="1"/>
          </p:nvPr>
        </p:nvSpPr>
        <p:spPr/>
        <p:txBody>
          <a:bodyPr/>
          <a:lstStyle/>
          <a:p>
            <a:r>
              <a:rPr lang="en-US" dirty="0" smtClean="0"/>
              <a:t>Identity is created the day a child is born</a:t>
            </a:r>
          </a:p>
          <a:p>
            <a:r>
              <a:rPr lang="en-US" dirty="0" smtClean="0"/>
              <a:t>Girls are covered in </a:t>
            </a:r>
            <a:r>
              <a:rPr lang="en-US" b="1" dirty="0" smtClean="0"/>
              <a:t>pink</a:t>
            </a:r>
            <a:r>
              <a:rPr lang="en-US" dirty="0" smtClean="0"/>
              <a:t> blanket while boys are in </a:t>
            </a:r>
            <a:r>
              <a:rPr lang="en-US" b="1" dirty="0" smtClean="0"/>
              <a:t>blue</a:t>
            </a:r>
          </a:p>
          <a:p>
            <a:r>
              <a:rPr lang="en-US" dirty="0" smtClean="0"/>
              <a:t>Differences in gifts</a:t>
            </a:r>
          </a:p>
          <a:p>
            <a:r>
              <a:rPr lang="en-US" b="1" dirty="0" smtClean="0"/>
              <a:t>Gestures:</a:t>
            </a:r>
          </a:p>
          <a:p>
            <a:pPr marL="0" indent="0">
              <a:buNone/>
            </a:pPr>
            <a:r>
              <a:rPr lang="en-US" dirty="0"/>
              <a:t> </a:t>
            </a:r>
            <a:r>
              <a:rPr lang="en-US" dirty="0" smtClean="0"/>
              <a:t>     Research has proved that parents look more cherish and glad upon the        birth of baby boy than a girl</a:t>
            </a:r>
          </a:p>
          <a:p>
            <a:pPr>
              <a:buFont typeface="Wingdings" panose="05000000000000000000" pitchFamily="2" charset="2"/>
              <a:buChar char="Ø"/>
            </a:pPr>
            <a:r>
              <a:rPr lang="en-US" dirty="0"/>
              <a:t>Society typically only recognizes two genders. Therefore, when transgender individuals want to have a sex change operation, they must prove that they can "pass" as a man or woman – so even the choice of changing one's gender is socially constructed</a:t>
            </a:r>
          </a:p>
        </p:txBody>
      </p:sp>
    </p:spTree>
    <p:extLst>
      <p:ext uri="{BB962C8B-B14F-4D97-AF65-F5344CB8AC3E}">
        <p14:creationId xmlns:p14="http://schemas.microsoft.com/office/powerpoint/2010/main" val="1738741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responsible for creating GENDER IDENTITY:</a:t>
            </a:r>
            <a:endParaRPr lang="en-US" dirty="0"/>
          </a:p>
        </p:txBody>
      </p:sp>
      <p:sp>
        <p:nvSpPr>
          <p:cNvPr id="3" name="Content Placeholder 2"/>
          <p:cNvSpPr>
            <a:spLocks noGrp="1"/>
          </p:cNvSpPr>
          <p:nvPr>
            <p:ph idx="1"/>
          </p:nvPr>
        </p:nvSpPr>
        <p:spPr>
          <a:xfrm>
            <a:off x="2589212" y="2133600"/>
            <a:ext cx="8860106" cy="4421746"/>
          </a:xfrm>
        </p:spPr>
        <p:txBody>
          <a:bodyPr>
            <a:normAutofit/>
          </a:bodyPr>
          <a:lstStyle/>
          <a:p>
            <a:r>
              <a:rPr lang="en-US" b="1" dirty="0" smtClean="0"/>
              <a:t>1-Role of Family:</a:t>
            </a:r>
          </a:p>
          <a:p>
            <a:pPr marL="0" indent="0">
              <a:buNone/>
            </a:pPr>
            <a:r>
              <a:rPr lang="en-US" dirty="0"/>
              <a:t> </a:t>
            </a:r>
            <a:r>
              <a:rPr lang="en-US" dirty="0" smtClean="0"/>
              <a:t>     </a:t>
            </a:r>
            <a:r>
              <a:rPr lang="en-US" dirty="0" smtClean="0">
                <a:solidFill>
                  <a:srgbClr val="FF0000"/>
                </a:solidFill>
              </a:rPr>
              <a:t>soft names </a:t>
            </a:r>
            <a:r>
              <a:rPr lang="en-US" dirty="0" err="1" smtClean="0">
                <a:solidFill>
                  <a:srgbClr val="FF0000"/>
                </a:solidFill>
              </a:rPr>
              <a:t>vs</a:t>
            </a:r>
            <a:r>
              <a:rPr lang="en-US" dirty="0" smtClean="0">
                <a:solidFill>
                  <a:srgbClr val="FF0000"/>
                </a:solidFill>
              </a:rPr>
              <a:t> hard name</a:t>
            </a:r>
          </a:p>
          <a:p>
            <a:pPr marL="0" indent="0">
              <a:buNone/>
            </a:pPr>
            <a:r>
              <a:rPr lang="en-US" dirty="0">
                <a:solidFill>
                  <a:srgbClr val="FF0000"/>
                </a:solidFill>
              </a:rPr>
              <a:t> </a:t>
            </a:r>
            <a:r>
              <a:rPr lang="en-US" dirty="0" smtClean="0">
                <a:solidFill>
                  <a:srgbClr val="FF0000"/>
                </a:solidFill>
              </a:rPr>
              <a:t>     my doll </a:t>
            </a:r>
            <a:r>
              <a:rPr lang="en-US" dirty="0" err="1" smtClean="0">
                <a:solidFill>
                  <a:srgbClr val="FF0000"/>
                </a:solidFill>
              </a:rPr>
              <a:t>vs</a:t>
            </a:r>
            <a:r>
              <a:rPr lang="en-US" dirty="0" smtClean="0">
                <a:solidFill>
                  <a:srgbClr val="FF0000"/>
                </a:solidFill>
              </a:rPr>
              <a:t> Superman</a:t>
            </a:r>
          </a:p>
          <a:p>
            <a:pPr>
              <a:buFont typeface="Wingdings" panose="05000000000000000000" pitchFamily="2" charset="2"/>
              <a:buChar char="Ø"/>
            </a:pPr>
            <a:r>
              <a:rPr lang="en-US" dirty="0" smtClean="0"/>
              <a:t>Role of Socialization </a:t>
            </a:r>
          </a:p>
          <a:p>
            <a:pPr>
              <a:buFont typeface="Wingdings" panose="05000000000000000000" pitchFamily="2" charset="2"/>
              <a:buChar char="Ø"/>
            </a:pPr>
            <a:endParaRPr lang="en-US" b="1" dirty="0"/>
          </a:p>
          <a:p>
            <a:pPr>
              <a:buFont typeface="Wingdings" panose="05000000000000000000" pitchFamily="2" charset="2"/>
              <a:buChar char="Ø"/>
            </a:pPr>
            <a:r>
              <a:rPr lang="en-US" b="1" dirty="0" smtClean="0"/>
              <a:t>2- Social Expectations </a:t>
            </a:r>
          </a:p>
          <a:p>
            <a:pPr>
              <a:buFont typeface="Wingdings" panose="05000000000000000000" pitchFamily="2" charset="2"/>
              <a:buChar char="§"/>
            </a:pPr>
            <a:r>
              <a:rPr lang="en-US" dirty="0"/>
              <a:t> </a:t>
            </a:r>
            <a:r>
              <a:rPr lang="en-US" dirty="0" smtClean="0"/>
              <a:t>          C.H Cooley “ looking glass self”</a:t>
            </a:r>
          </a:p>
          <a:p>
            <a:pPr>
              <a:buFont typeface="Wingdings" panose="05000000000000000000" pitchFamily="2" charset="2"/>
              <a:buChar char="§"/>
            </a:pPr>
            <a:r>
              <a:rPr lang="en-US" dirty="0"/>
              <a:t> </a:t>
            </a:r>
            <a:r>
              <a:rPr lang="en-US" dirty="0" smtClean="0"/>
              <a:t>           A person view himself through the lens of society and  adopt traits which are expected by society </a:t>
            </a:r>
          </a:p>
          <a:p>
            <a:pPr>
              <a:buFont typeface="Wingdings" panose="05000000000000000000" pitchFamily="2" charset="2"/>
              <a:buChar char="§"/>
            </a:pPr>
            <a:r>
              <a:rPr lang="en-US" dirty="0" smtClean="0">
                <a:solidFill>
                  <a:srgbClr val="FF0000"/>
                </a:solidFill>
              </a:rPr>
              <a:t>Example: As expected by her family, girl spend more time in house chores</a:t>
            </a:r>
          </a:p>
          <a:p>
            <a:pPr>
              <a:buFont typeface="Wingdings" panose="05000000000000000000" pitchFamily="2" charset="2"/>
              <a:buChar char="§"/>
            </a:pPr>
            <a:r>
              <a:rPr lang="en-US" dirty="0">
                <a:solidFill>
                  <a:srgbClr val="FF0000"/>
                </a:solidFill>
              </a:rPr>
              <a:t> </a:t>
            </a:r>
            <a:r>
              <a:rPr lang="en-US" dirty="0" smtClean="0">
                <a:solidFill>
                  <a:srgbClr val="FF0000"/>
                </a:solidFill>
              </a:rPr>
              <a:t>                Boys prefer living out door, office work with fathers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567141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responsible for creating GENDER IDENTITY:</a:t>
            </a:r>
          </a:p>
        </p:txBody>
      </p:sp>
      <p:sp>
        <p:nvSpPr>
          <p:cNvPr id="3" name="Content Placeholder 2"/>
          <p:cNvSpPr>
            <a:spLocks noGrp="1"/>
          </p:cNvSpPr>
          <p:nvPr>
            <p:ph idx="1"/>
          </p:nvPr>
        </p:nvSpPr>
        <p:spPr/>
        <p:txBody>
          <a:bodyPr>
            <a:noAutofit/>
          </a:bodyPr>
          <a:lstStyle/>
          <a:p>
            <a:pPr lvl="1"/>
            <a:r>
              <a:rPr lang="en-US" sz="2000" b="1" dirty="0" smtClean="0">
                <a:solidFill>
                  <a:srgbClr val="C00000"/>
                </a:solidFill>
              </a:rPr>
              <a:t>Role of Media</a:t>
            </a:r>
          </a:p>
          <a:p>
            <a:pPr lvl="1"/>
            <a:endParaRPr lang="en-US" sz="2000" b="1" dirty="0">
              <a:solidFill>
                <a:srgbClr val="C00000"/>
              </a:solidFill>
            </a:endParaRPr>
          </a:p>
          <a:p>
            <a:pPr lvl="1"/>
            <a:r>
              <a:rPr lang="en-US" sz="2000" b="1" dirty="0" smtClean="0">
                <a:solidFill>
                  <a:srgbClr val="C00000"/>
                </a:solidFill>
              </a:rPr>
              <a:t>Gender Roles</a:t>
            </a:r>
          </a:p>
          <a:p>
            <a:pPr lvl="1"/>
            <a:endParaRPr lang="en-US" sz="2000" b="1" dirty="0">
              <a:solidFill>
                <a:srgbClr val="C00000"/>
              </a:solidFill>
            </a:endParaRPr>
          </a:p>
          <a:p>
            <a:pPr lvl="1"/>
            <a:r>
              <a:rPr lang="en-US" sz="2000" b="1" dirty="0" smtClean="0">
                <a:solidFill>
                  <a:srgbClr val="C00000"/>
                </a:solidFill>
              </a:rPr>
              <a:t>Schooling</a:t>
            </a:r>
          </a:p>
          <a:p>
            <a:pPr lvl="1"/>
            <a:endParaRPr lang="en-US" sz="2000" b="1" dirty="0">
              <a:solidFill>
                <a:srgbClr val="C00000"/>
              </a:solidFill>
            </a:endParaRPr>
          </a:p>
          <a:p>
            <a:pPr lvl="1"/>
            <a:r>
              <a:rPr lang="en-US" sz="2000" b="1" dirty="0" smtClean="0">
                <a:solidFill>
                  <a:srgbClr val="C00000"/>
                </a:solidFill>
              </a:rPr>
              <a:t>Religion</a:t>
            </a:r>
          </a:p>
          <a:p>
            <a:pPr lvl="1"/>
            <a:endParaRPr lang="en-US" sz="2000" b="1" dirty="0">
              <a:solidFill>
                <a:srgbClr val="C00000"/>
              </a:solidFill>
            </a:endParaRPr>
          </a:p>
          <a:p>
            <a:pPr lvl="1"/>
            <a:r>
              <a:rPr lang="en-US" sz="2000" b="1" dirty="0" smtClean="0">
                <a:solidFill>
                  <a:srgbClr val="C00000"/>
                </a:solidFill>
              </a:rPr>
              <a:t>Culture </a:t>
            </a:r>
          </a:p>
        </p:txBody>
      </p:sp>
    </p:spTree>
    <p:extLst>
      <p:ext uri="{BB962C8B-B14F-4D97-AF65-F5344CB8AC3E}">
        <p14:creationId xmlns:p14="http://schemas.microsoft.com/office/powerpoint/2010/main" val="2014933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APPROCHES </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1- Gender Role Theory</a:t>
            </a:r>
            <a:r>
              <a:rPr lang="en-US" dirty="0" smtClean="0"/>
              <a:t>:</a:t>
            </a:r>
          </a:p>
          <a:p>
            <a:r>
              <a:rPr lang="en-US" dirty="0" smtClean="0"/>
              <a:t>Treats different roles that are assigned to men and women as primary origin of sex-differentiated  behavior.</a:t>
            </a:r>
          </a:p>
          <a:p>
            <a:r>
              <a:rPr lang="en-US" dirty="0" smtClean="0"/>
              <a:t>Mediated by psychological and social process</a:t>
            </a:r>
            <a:endParaRPr lang="en-US" dirty="0"/>
          </a:p>
          <a:p>
            <a:r>
              <a:rPr lang="en-US" dirty="0" smtClean="0">
                <a:solidFill>
                  <a:srgbClr val="FF0000"/>
                </a:solidFill>
              </a:rPr>
              <a:t>Gender Hierarchy:</a:t>
            </a:r>
          </a:p>
          <a:p>
            <a:r>
              <a:rPr lang="en-US" dirty="0" smtClean="0">
                <a:solidFill>
                  <a:schemeClr val="tx1"/>
                </a:solidFill>
              </a:rPr>
              <a:t>Socially constructed roles are hierarchical and are characterized by man-favored hierarchy.</a:t>
            </a:r>
          </a:p>
          <a:p>
            <a:r>
              <a:rPr lang="en-US" b="1" dirty="0" smtClean="0">
                <a:solidFill>
                  <a:schemeClr val="tx1"/>
                </a:solidFill>
              </a:rPr>
              <a:t>Andrew</a:t>
            </a:r>
            <a:r>
              <a:rPr lang="en-US" dirty="0" smtClean="0">
                <a:solidFill>
                  <a:schemeClr val="tx1"/>
                </a:solidFill>
              </a:rPr>
              <a:t> – a famous researcher- described Patriarchy as:</a:t>
            </a:r>
          </a:p>
          <a:p>
            <a:pPr marL="0" indent="0">
              <a:buNone/>
            </a:pPr>
            <a:r>
              <a:rPr lang="en-US" dirty="0">
                <a:solidFill>
                  <a:srgbClr val="FF0000"/>
                </a:solidFill>
              </a:rPr>
              <a:t> </a:t>
            </a:r>
            <a:r>
              <a:rPr lang="en-US" dirty="0" smtClean="0">
                <a:solidFill>
                  <a:srgbClr val="FF0000"/>
                </a:solidFill>
              </a:rPr>
              <a:t>     “ Social order based on men domination over women , especially in agricultural societies”</a:t>
            </a:r>
          </a:p>
          <a:p>
            <a:pPr>
              <a:buFont typeface="Wingdings" panose="05000000000000000000" pitchFamily="2" charset="2"/>
              <a:buChar char="Ø"/>
            </a:pPr>
            <a:r>
              <a:rPr lang="en-US" b="1" dirty="0" smtClean="0">
                <a:solidFill>
                  <a:schemeClr val="tx1">
                    <a:lumMod val="95000"/>
                    <a:lumOff val="5000"/>
                  </a:schemeClr>
                </a:solidFill>
              </a:rPr>
              <a:t>Judith Butler </a:t>
            </a:r>
            <a:r>
              <a:rPr lang="en-US" b="1" dirty="0" smtClean="0">
                <a:solidFill>
                  <a:schemeClr val="tx1">
                    <a:lumMod val="95000"/>
                    <a:lumOff val="5000"/>
                  </a:schemeClr>
                </a:solidFill>
              </a:rPr>
              <a:t>concept</a:t>
            </a:r>
          </a:p>
          <a:p>
            <a:pPr>
              <a:buFont typeface="Wingdings" panose="05000000000000000000" pitchFamily="2" charset="2"/>
              <a:buChar char="Ø"/>
            </a:pPr>
            <a:r>
              <a:rPr lang="en-US" b="1" dirty="0">
                <a:solidFill>
                  <a:schemeClr val="tx1">
                    <a:lumMod val="95000"/>
                    <a:lumOff val="5000"/>
                  </a:schemeClr>
                </a:solidFill>
              </a:rPr>
              <a:t>there is no connection btw person gender and person sex and these are socially constructed and their behavior are rooted in roles which society assigned to them</a:t>
            </a:r>
          </a:p>
          <a:p>
            <a:pPr>
              <a:buFont typeface="Wingdings" panose="05000000000000000000" pitchFamily="2" charset="2"/>
              <a:buChar char="Ø"/>
            </a:pPr>
            <a:endParaRPr lang="en-US" b="1" dirty="0" smtClean="0">
              <a:solidFill>
                <a:schemeClr val="tx1">
                  <a:lumMod val="95000"/>
                  <a:lumOff val="5000"/>
                </a:schemeClr>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4252816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val 1"/>
          <p:cNvSpPr/>
          <p:nvPr/>
        </p:nvSpPr>
        <p:spPr>
          <a:xfrm>
            <a:off x="4492747" y="0"/>
            <a:ext cx="3061604" cy="1856935"/>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000" b="1" dirty="0">
                <a:solidFill>
                  <a:prstClr val="black"/>
                </a:solidFill>
              </a:rPr>
              <a:t>Evolved physical differences between men and women</a:t>
            </a:r>
            <a:r>
              <a:rPr lang="en-US" sz="2000" b="1" dirty="0">
                <a:solidFill>
                  <a:prstClr val="white"/>
                </a:solidFill>
              </a:rPr>
              <a:t> </a:t>
            </a:r>
          </a:p>
        </p:txBody>
      </p:sp>
      <p:sp>
        <p:nvSpPr>
          <p:cNvPr id="3" name="Down Arrow 2"/>
          <p:cNvSpPr/>
          <p:nvPr/>
        </p:nvSpPr>
        <p:spPr>
          <a:xfrm>
            <a:off x="5753687" y="1913206"/>
            <a:ext cx="562708" cy="5205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4" name="Oval 3"/>
          <p:cNvSpPr/>
          <p:nvPr/>
        </p:nvSpPr>
        <p:spPr>
          <a:xfrm>
            <a:off x="4360984" y="2461846"/>
            <a:ext cx="3418449" cy="2001609"/>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000" b="1" dirty="0">
                <a:solidFill>
                  <a:prstClr val="black"/>
                </a:solidFill>
              </a:rPr>
              <a:t>Men assigned role of </a:t>
            </a:r>
            <a:r>
              <a:rPr lang="en-US" sz="2000" b="1" dirty="0" smtClean="0">
                <a:solidFill>
                  <a:prstClr val="black"/>
                </a:solidFill>
              </a:rPr>
              <a:t>hunter </a:t>
            </a:r>
            <a:r>
              <a:rPr lang="en-US" sz="2000" b="1" dirty="0">
                <a:solidFill>
                  <a:prstClr val="black"/>
                </a:solidFill>
              </a:rPr>
              <a:t>and female </a:t>
            </a:r>
            <a:r>
              <a:rPr lang="en-US" b="1" dirty="0">
                <a:solidFill>
                  <a:prstClr val="black"/>
                </a:solidFill>
              </a:rPr>
              <a:t>home maker </a:t>
            </a:r>
            <a:endParaRPr lang="en-US" b="1" dirty="0">
              <a:solidFill>
                <a:prstClr val="white"/>
              </a:solidFill>
            </a:endParaRPr>
          </a:p>
        </p:txBody>
      </p:sp>
      <p:sp>
        <p:nvSpPr>
          <p:cNvPr id="5" name="Down Arrow 4"/>
          <p:cNvSpPr/>
          <p:nvPr/>
        </p:nvSpPr>
        <p:spPr>
          <a:xfrm>
            <a:off x="5894363" y="4431323"/>
            <a:ext cx="379828"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7" name="Oval 6"/>
          <p:cNvSpPr/>
          <p:nvPr/>
        </p:nvSpPr>
        <p:spPr>
          <a:xfrm>
            <a:off x="4428978" y="4856391"/>
            <a:ext cx="3533336" cy="2001609"/>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000" b="1" dirty="0">
                <a:solidFill>
                  <a:prstClr val="black"/>
                </a:solidFill>
              </a:rPr>
              <a:t>Psychological diff then emerged from these roles </a:t>
            </a:r>
            <a:r>
              <a:rPr lang="en-US" b="1" dirty="0">
                <a:solidFill>
                  <a:prstClr val="black"/>
                </a:solidFill>
              </a:rPr>
              <a:t> </a:t>
            </a:r>
            <a:endParaRPr lang="en-US" b="1" dirty="0">
              <a:solidFill>
                <a:prstClr val="white"/>
              </a:solidFill>
            </a:endParaRPr>
          </a:p>
        </p:txBody>
      </p:sp>
      <p:sp>
        <p:nvSpPr>
          <p:cNvPr id="8" name="Rectangle 7"/>
          <p:cNvSpPr/>
          <p:nvPr/>
        </p:nvSpPr>
        <p:spPr>
          <a:xfrm>
            <a:off x="1223889" y="1969477"/>
            <a:ext cx="2293034" cy="28698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dirty="0">
                <a:solidFill>
                  <a:prstClr val="black"/>
                </a:solidFill>
              </a:rPr>
              <a:t>How gender roles create psychological differences </a:t>
            </a:r>
          </a:p>
        </p:txBody>
      </p:sp>
    </p:spTree>
    <p:extLst>
      <p:ext uri="{BB962C8B-B14F-4D97-AF65-F5344CB8AC3E}">
        <p14:creationId xmlns:p14="http://schemas.microsoft.com/office/powerpoint/2010/main" val="4080746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080" y="1"/>
            <a:ext cx="7990449" cy="1139482"/>
          </a:xfrm>
        </p:spPr>
        <p:txBody>
          <a:bodyPr/>
          <a:lstStyle/>
          <a:p>
            <a:r>
              <a:rPr lang="en-US" dirty="0" smtClean="0"/>
              <a:t>FUNCTIONALIST APPROCH </a:t>
            </a:r>
            <a:endParaRPr lang="en-US" dirty="0"/>
          </a:p>
        </p:txBody>
      </p:sp>
      <p:sp>
        <p:nvSpPr>
          <p:cNvPr id="3" name="Content Placeholder 2"/>
          <p:cNvSpPr>
            <a:spLocks noGrp="1"/>
          </p:cNvSpPr>
          <p:nvPr>
            <p:ph idx="1"/>
          </p:nvPr>
        </p:nvSpPr>
        <p:spPr>
          <a:xfrm>
            <a:off x="1617784" y="661183"/>
            <a:ext cx="10128739" cy="5781820"/>
          </a:xfrm>
        </p:spPr>
        <p:txBody>
          <a:bodyPr>
            <a:normAutofit fontScale="55000" lnSpcReduction="20000"/>
          </a:bodyPr>
          <a:lstStyle/>
          <a:p>
            <a:pPr>
              <a:lnSpc>
                <a:spcPct val="200000"/>
              </a:lnSpc>
            </a:pPr>
            <a:r>
              <a:rPr lang="en-US" sz="2600" dirty="0" smtClean="0"/>
              <a:t>Build on Talcott Parson’s View on ‘Nuclear Family”</a:t>
            </a:r>
          </a:p>
          <a:p>
            <a:pPr>
              <a:lnSpc>
                <a:spcPct val="200000"/>
              </a:lnSpc>
            </a:pPr>
            <a:r>
              <a:rPr lang="en-US" sz="2600" dirty="0" smtClean="0"/>
              <a:t>Popular in 1940s and 1950s </a:t>
            </a:r>
          </a:p>
          <a:p>
            <a:pPr>
              <a:lnSpc>
                <a:spcPct val="200000"/>
              </a:lnSpc>
            </a:pPr>
            <a:r>
              <a:rPr lang="en-US" sz="2600" dirty="0" smtClean="0"/>
              <a:t>Efficient division of labor_ Gender specific tasks</a:t>
            </a:r>
          </a:p>
          <a:p>
            <a:pPr>
              <a:lnSpc>
                <a:spcPct val="200000"/>
              </a:lnSpc>
            </a:pPr>
            <a:r>
              <a:rPr lang="en-US" sz="2600" dirty="0" smtClean="0"/>
              <a:t>To ensure efficiency and Maximization of resources </a:t>
            </a:r>
          </a:p>
          <a:p>
            <a:pPr>
              <a:lnSpc>
                <a:spcPct val="200000"/>
              </a:lnSpc>
            </a:pPr>
            <a:r>
              <a:rPr lang="en-US" sz="2600" dirty="0" smtClean="0"/>
              <a:t>Men are more suited on </a:t>
            </a:r>
            <a:r>
              <a:rPr lang="en-US" sz="2600" dirty="0" smtClean="0">
                <a:solidFill>
                  <a:srgbClr val="FF0000"/>
                </a:solidFill>
              </a:rPr>
              <a:t>instrumental role </a:t>
            </a:r>
            <a:r>
              <a:rPr lang="en-US" sz="2600" dirty="0" smtClean="0"/>
              <a:t>(</a:t>
            </a:r>
            <a:r>
              <a:rPr lang="en-US" sz="2600" b="1" dirty="0" smtClean="0"/>
              <a:t>Financial supporter</a:t>
            </a:r>
            <a:r>
              <a:rPr lang="en-US" sz="2600" dirty="0" smtClean="0"/>
              <a:t>), and female </a:t>
            </a:r>
          </a:p>
          <a:p>
            <a:pPr marL="0" indent="0">
              <a:lnSpc>
                <a:spcPct val="200000"/>
              </a:lnSpc>
              <a:buNone/>
            </a:pPr>
            <a:r>
              <a:rPr lang="en-US" sz="2600" dirty="0"/>
              <a:t> </a:t>
            </a:r>
            <a:r>
              <a:rPr lang="en-US" sz="2600" dirty="0" smtClean="0"/>
              <a:t>     </a:t>
            </a:r>
            <a:r>
              <a:rPr lang="en-US" sz="2600" dirty="0" smtClean="0">
                <a:solidFill>
                  <a:srgbClr val="FF0000"/>
                </a:solidFill>
              </a:rPr>
              <a:t>expressive role </a:t>
            </a:r>
            <a:r>
              <a:rPr lang="en-US" sz="2600" b="1" dirty="0" smtClean="0"/>
              <a:t>(emotional support and nurturing)</a:t>
            </a:r>
          </a:p>
          <a:p>
            <a:pPr marL="0" indent="0">
              <a:lnSpc>
                <a:spcPct val="200000"/>
              </a:lnSpc>
              <a:buNone/>
            </a:pPr>
            <a:r>
              <a:rPr lang="en-US" sz="2600" b="1" dirty="0" smtClean="0"/>
              <a:t>CRITICIZM:</a:t>
            </a:r>
          </a:p>
          <a:p>
            <a:pPr marL="0" indent="0">
              <a:lnSpc>
                <a:spcPct val="200000"/>
              </a:lnSpc>
              <a:buNone/>
            </a:pPr>
            <a:r>
              <a:rPr lang="en-US" sz="2800" dirty="0" smtClean="0"/>
              <a:t>Focus too much on the stability of society </a:t>
            </a:r>
          </a:p>
          <a:p>
            <a:pPr marL="0" indent="0">
              <a:lnSpc>
                <a:spcPct val="200000"/>
              </a:lnSpc>
              <a:buNone/>
            </a:pPr>
            <a:r>
              <a:rPr lang="en-US" sz="2800" dirty="0" smtClean="0"/>
              <a:t>Exclude inequalities e.g. race , gender , class </a:t>
            </a:r>
          </a:p>
          <a:p>
            <a:pPr marL="0" indent="0">
              <a:lnSpc>
                <a:spcPct val="200000"/>
              </a:lnSpc>
              <a:buNone/>
            </a:pPr>
            <a:r>
              <a:rPr lang="en-US" sz="2800" dirty="0" smtClean="0"/>
              <a:t>Ignores women’s obstacles of being dominated as a second gender </a:t>
            </a:r>
            <a:endParaRPr lang="en-US" sz="2800" dirty="0"/>
          </a:p>
        </p:txBody>
      </p:sp>
    </p:spTree>
    <p:extLst>
      <p:ext uri="{BB962C8B-B14F-4D97-AF65-F5344CB8AC3E}">
        <p14:creationId xmlns:p14="http://schemas.microsoft.com/office/powerpoint/2010/main" val="404521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10.xml><?xml version="1.0" encoding="utf-8"?>
<a:theme xmlns:a="http://schemas.openxmlformats.org/drawingml/2006/main" name="9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11.xml><?xml version="1.0" encoding="utf-8"?>
<a:theme xmlns:a="http://schemas.openxmlformats.org/drawingml/2006/main" name="10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12.xml><?xml version="1.0" encoding="utf-8"?>
<a:theme xmlns:a="http://schemas.openxmlformats.org/drawingml/2006/main" name="1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13.xml><?xml version="1.0" encoding="utf-8"?>
<a:theme xmlns:a="http://schemas.openxmlformats.org/drawingml/2006/main" name="12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14.xml><?xml version="1.0" encoding="utf-8"?>
<a:theme xmlns:a="http://schemas.openxmlformats.org/drawingml/2006/main" name="13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15.xml><?xml version="1.0" encoding="utf-8"?>
<a:theme xmlns:a="http://schemas.openxmlformats.org/drawingml/2006/main" name="14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16.xml><?xml version="1.0" encoding="utf-8"?>
<a:theme xmlns:a="http://schemas.openxmlformats.org/drawingml/2006/main" name="15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17.xml><?xml version="1.0" encoding="utf-8"?>
<a:theme xmlns:a="http://schemas.openxmlformats.org/drawingml/2006/main" name="16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18.xml><?xml version="1.0" encoding="utf-8"?>
<a:theme xmlns:a="http://schemas.openxmlformats.org/drawingml/2006/main" name="17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2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3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5.xml><?xml version="1.0" encoding="utf-8"?>
<a:theme xmlns:a="http://schemas.openxmlformats.org/drawingml/2006/main" name="4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6.xml><?xml version="1.0" encoding="utf-8"?>
<a:theme xmlns:a="http://schemas.openxmlformats.org/drawingml/2006/main" name="5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7.xml><?xml version="1.0" encoding="utf-8"?>
<a:theme xmlns:a="http://schemas.openxmlformats.org/drawingml/2006/main" name="6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8.xml><?xml version="1.0" encoding="utf-8"?>
<a:theme xmlns:a="http://schemas.openxmlformats.org/drawingml/2006/main" name="7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9.xml><?xml version="1.0" encoding="utf-8"?>
<a:theme xmlns:a="http://schemas.openxmlformats.org/drawingml/2006/main" name="8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377</TotalTime>
  <Words>1389</Words>
  <Application>Microsoft Office PowerPoint</Application>
  <PresentationFormat>Widescreen</PresentationFormat>
  <Paragraphs>192</Paragraphs>
  <Slides>23</Slides>
  <Notes>0</Notes>
  <HiddenSlides>0</HiddenSlides>
  <MMClips>0</MMClips>
  <ScaleCrop>false</ScaleCrop>
  <HeadingPairs>
    <vt:vector size="6" baseType="variant">
      <vt:variant>
        <vt:lpstr>Fonts Used</vt:lpstr>
      </vt:variant>
      <vt:variant>
        <vt:i4>5</vt:i4>
      </vt:variant>
      <vt:variant>
        <vt:lpstr>Theme</vt:lpstr>
      </vt:variant>
      <vt:variant>
        <vt:i4>18</vt:i4>
      </vt:variant>
      <vt:variant>
        <vt:lpstr>Slide Titles</vt:lpstr>
      </vt:variant>
      <vt:variant>
        <vt:i4>23</vt:i4>
      </vt:variant>
    </vt:vector>
  </HeadingPairs>
  <TitlesOfParts>
    <vt:vector size="46" baseType="lpstr">
      <vt:lpstr>Arial</vt:lpstr>
      <vt:lpstr>Century Gothic</vt:lpstr>
      <vt:lpstr>Lato</vt:lpstr>
      <vt:lpstr>Wingdings</vt:lpstr>
      <vt:lpstr>Wingdings 3</vt:lpstr>
      <vt:lpstr>1_Wisp</vt:lpstr>
      <vt:lpstr>2_Wisp</vt:lpstr>
      <vt:lpstr>3_Wisp</vt:lpstr>
      <vt:lpstr>Wisp</vt:lpstr>
      <vt:lpstr>4_Wisp</vt:lpstr>
      <vt:lpstr>5_Wisp</vt:lpstr>
      <vt:lpstr>6_Wisp</vt:lpstr>
      <vt:lpstr>7_Wisp</vt:lpstr>
      <vt:lpstr>8_Wisp</vt:lpstr>
      <vt:lpstr>9_Wisp</vt:lpstr>
      <vt:lpstr>10_Wisp</vt:lpstr>
      <vt:lpstr>11_Wisp</vt:lpstr>
      <vt:lpstr>12_Wisp</vt:lpstr>
      <vt:lpstr>13_Wisp</vt:lpstr>
      <vt:lpstr>14_Wisp</vt:lpstr>
      <vt:lpstr>15_Wisp</vt:lpstr>
      <vt:lpstr>16_Wisp</vt:lpstr>
      <vt:lpstr>17_Wisp</vt:lpstr>
      <vt:lpstr>SOCIAL CONSTRUCTION OF GENDER</vt:lpstr>
      <vt:lpstr>Understanding of the Topic</vt:lpstr>
      <vt:lpstr>HISTORICIZING CONSTRUCTIVISM </vt:lpstr>
      <vt:lpstr>GENDER IDENTITY</vt:lpstr>
      <vt:lpstr>Factors responsible for creating GENDER IDENTITY:</vt:lpstr>
      <vt:lpstr>Factors responsible for creating GENDER IDENTITY:</vt:lpstr>
      <vt:lpstr>THEORIES/ APPROCHES </vt:lpstr>
      <vt:lpstr>PowerPoint Presentation</vt:lpstr>
      <vt:lpstr>FUNCTIONALIST APPROCH </vt:lpstr>
      <vt:lpstr>CONFLICT THEORY</vt:lpstr>
      <vt:lpstr>CONFLICT THEORY</vt:lpstr>
      <vt:lpstr>GENDER SCHEMA THEORY</vt:lpstr>
      <vt:lpstr>QUEER THEORY</vt:lpstr>
      <vt:lpstr>QUEER THEORY</vt:lpstr>
      <vt:lpstr>IS SEX SOCIALLY DETERMINED TOO? </vt:lpstr>
      <vt:lpstr>NATURE VS NURTURE DEBATE</vt:lpstr>
      <vt:lpstr>The Debate of Nurture : </vt:lpstr>
      <vt:lpstr>ANALYSIS</vt:lpstr>
      <vt:lpstr>CSS PAPERS</vt:lpstr>
      <vt:lpstr>Sample Question 3 </vt:lpstr>
      <vt:lpstr>Sample </vt:lpstr>
      <vt:lpstr>SAMPLE:</vt:lpstr>
      <vt:lpstr>Reference book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CONSTRUCTION OF GENDER</dc:title>
  <dc:creator>Windows User</dc:creator>
  <cp:lastModifiedBy>Windows User</cp:lastModifiedBy>
  <cp:revision>17</cp:revision>
  <dcterms:created xsi:type="dcterms:W3CDTF">2020-11-29T16:59:46Z</dcterms:created>
  <dcterms:modified xsi:type="dcterms:W3CDTF">2020-12-06T09:34:51Z</dcterms:modified>
</cp:coreProperties>
</file>