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972-0414-43EC-BCFB-AE70FC92074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E683-83D8-4669-9C43-E2608C69B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404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972-0414-43EC-BCFB-AE70FC92074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E683-83D8-4669-9C43-E2608C69B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729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972-0414-43EC-BCFB-AE70FC92074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E683-83D8-4669-9C43-E2608C69B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583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972-0414-43EC-BCFB-AE70FC92074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E683-83D8-4669-9C43-E2608C69B15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0621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972-0414-43EC-BCFB-AE70FC92074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E683-83D8-4669-9C43-E2608C69B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04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972-0414-43EC-BCFB-AE70FC92074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E683-83D8-4669-9C43-E2608C69B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37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972-0414-43EC-BCFB-AE70FC92074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E683-83D8-4669-9C43-E2608C69B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075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972-0414-43EC-BCFB-AE70FC92074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E683-83D8-4669-9C43-E2608C69B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31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972-0414-43EC-BCFB-AE70FC92074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E683-83D8-4669-9C43-E2608C69B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1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972-0414-43EC-BCFB-AE70FC92074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E683-83D8-4669-9C43-E2608C69B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85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972-0414-43EC-BCFB-AE70FC92074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E683-83D8-4669-9C43-E2608C69B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731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972-0414-43EC-BCFB-AE70FC92074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E683-83D8-4669-9C43-E2608C69B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83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972-0414-43EC-BCFB-AE70FC92074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E683-83D8-4669-9C43-E2608C69B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972-0414-43EC-BCFB-AE70FC92074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E683-83D8-4669-9C43-E2608C69B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9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972-0414-43EC-BCFB-AE70FC92074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E683-83D8-4669-9C43-E2608C69B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692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972-0414-43EC-BCFB-AE70FC92074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E683-83D8-4669-9C43-E2608C69B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91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2972-0414-43EC-BCFB-AE70FC92074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8E683-83D8-4669-9C43-E2608C69B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660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7772972-0414-43EC-BCFB-AE70FC920743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8E683-83D8-4669-9C43-E2608C69B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0758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FATF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276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Action Task Force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57813" y="2406356"/>
            <a:ext cx="4965316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795244" y="3429000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Defining Money Laundering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351915" y="2406355"/>
            <a:ext cx="4965316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Mandate During the First Years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391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Action Task Force</a:t>
            </a:r>
          </a:p>
        </p:txBody>
      </p:sp>
      <p:sp>
        <p:nvSpPr>
          <p:cNvPr id="4" name="Rectangle 3"/>
          <p:cNvSpPr/>
          <p:nvPr/>
        </p:nvSpPr>
        <p:spPr>
          <a:xfrm>
            <a:off x="3613342" y="2341962"/>
            <a:ext cx="4965316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Aims and Objectives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453644" y="5141890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Black List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56163" y="5141890"/>
            <a:ext cx="2495072" cy="127664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Grey List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979239" y="3735030"/>
            <a:ext cx="4233521" cy="97414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Anti Money Laundering (AML)</a:t>
            </a:r>
          </a:p>
          <a:p>
            <a:pPr algn="ctr"/>
            <a:r>
              <a:rPr lang="en-US" dirty="0" smtClean="0"/>
              <a:t>Counter Financing of Terrorism (CFT)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457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Action Task Force</a:t>
            </a:r>
          </a:p>
        </p:txBody>
      </p:sp>
      <p:sp>
        <p:nvSpPr>
          <p:cNvPr id="4" name="Rectangle 3"/>
          <p:cNvSpPr/>
          <p:nvPr/>
        </p:nvSpPr>
        <p:spPr>
          <a:xfrm>
            <a:off x="3613342" y="2341962"/>
            <a:ext cx="4965316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FATF and Pakistan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848464" y="3429001"/>
            <a:ext cx="2495072" cy="8210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Pakistan’s Status with FATF and APG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744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Action Task Force</a:t>
            </a:r>
          </a:p>
        </p:txBody>
      </p:sp>
      <p:sp>
        <p:nvSpPr>
          <p:cNvPr id="4" name="Rectangle 3"/>
          <p:cNvSpPr/>
          <p:nvPr/>
        </p:nvSpPr>
        <p:spPr>
          <a:xfrm>
            <a:off x="3613342" y="1604595"/>
            <a:ext cx="4965316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FATF and Pakistan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848464" y="2594611"/>
            <a:ext cx="2495072" cy="8210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Pakistan and the Grey-List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233145" y="3974584"/>
            <a:ext cx="3996453" cy="221581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-Grey Listed 2012-2015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-</a:t>
            </a:r>
            <a:r>
              <a:rPr lang="en-US" dirty="0" smtClean="0"/>
              <a:t>27-Action Plan (June, 2018)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240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Action Task Force</a:t>
            </a:r>
          </a:p>
        </p:txBody>
      </p:sp>
      <p:sp>
        <p:nvSpPr>
          <p:cNvPr id="4" name="Rectangle 3"/>
          <p:cNvSpPr/>
          <p:nvPr/>
        </p:nvSpPr>
        <p:spPr>
          <a:xfrm>
            <a:off x="3613342" y="1604595"/>
            <a:ext cx="4965316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FATF and Pakistan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848464" y="2594611"/>
            <a:ext cx="2495072" cy="8210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Summarized Position of 27-Action Points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46111" y="3974584"/>
            <a:ext cx="10983512" cy="213789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/>
          </a:p>
          <a:p>
            <a:pPr marL="400050" lvl="0" indent="-400050">
              <a:buFont typeface="+mj-lt"/>
              <a:buAutoNum type="romanUcPeriod"/>
            </a:pPr>
            <a:r>
              <a:rPr lang="en-US" b="1" dirty="0" smtClean="0"/>
              <a:t>Mixture </a:t>
            </a:r>
            <a:r>
              <a:rPr lang="en-US" b="1" dirty="0"/>
              <a:t>of law enforcement operations/ measures</a:t>
            </a:r>
            <a:r>
              <a:rPr lang="en-US" b="1" dirty="0" smtClean="0"/>
              <a:t>.</a:t>
            </a:r>
          </a:p>
          <a:p>
            <a:pPr marL="400050" lvl="0" indent="-400050">
              <a:buFont typeface="+mj-lt"/>
              <a:buAutoNum type="romanUcPeriod"/>
            </a:pPr>
            <a:r>
              <a:rPr lang="en-US" b="1" dirty="0" smtClean="0"/>
              <a:t>Creation </a:t>
            </a:r>
            <a:r>
              <a:rPr lang="en-US" b="1" dirty="0"/>
              <a:t>of governmental bodies and taskforces to promote inter-agency coordination.</a:t>
            </a:r>
          </a:p>
          <a:p>
            <a:pPr marL="400050" lvl="0" indent="-400050">
              <a:buFont typeface="+mj-lt"/>
              <a:buAutoNum type="romanUcPeriod"/>
            </a:pPr>
            <a:r>
              <a:rPr lang="en-US" b="1" dirty="0"/>
              <a:t>Policy implementation, widespread legislative and administrative reforms.</a:t>
            </a:r>
          </a:p>
          <a:p>
            <a:pPr marL="400050" indent="-400050">
              <a:buFont typeface="+mj-lt"/>
              <a:buAutoNum type="romanUcPeriod"/>
            </a:pPr>
            <a:r>
              <a:rPr lang="en-US" b="1" dirty="0"/>
              <a:t>Cut off funding of banned outfits and banning such persons/groups.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74238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Action Task Force</a:t>
            </a:r>
          </a:p>
        </p:txBody>
      </p:sp>
      <p:sp>
        <p:nvSpPr>
          <p:cNvPr id="4" name="Rectangle 3"/>
          <p:cNvSpPr/>
          <p:nvPr/>
        </p:nvSpPr>
        <p:spPr>
          <a:xfrm>
            <a:off x="3613342" y="1604595"/>
            <a:ext cx="4965316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FATF and Pakistan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848464" y="2594611"/>
            <a:ext cx="2495072" cy="8210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Summarized Position of 27-Action Points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46111" y="3776730"/>
            <a:ext cx="10983512" cy="268347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00050" indent="-400050">
              <a:buFont typeface="+mj-lt"/>
              <a:buAutoNum type="romanUcPeriod"/>
            </a:pPr>
            <a:r>
              <a:rPr lang="en-US" b="1" u="sng" dirty="0"/>
              <a:t>The Foreign Exchange Regulation Act (Amendment) Bill 2020</a:t>
            </a:r>
            <a:endParaRPr lang="en-US" dirty="0"/>
          </a:p>
          <a:p>
            <a:pPr marL="400050" indent="-400050">
              <a:buFont typeface="+mj-lt"/>
              <a:buAutoNum type="romanUcPeriod"/>
            </a:pPr>
            <a:r>
              <a:rPr lang="en-US" b="1" u="sng" dirty="0"/>
              <a:t>The Anti-Money Laundering (Amendment) Bill, 2019</a:t>
            </a:r>
            <a:endParaRPr lang="en-US" dirty="0"/>
          </a:p>
          <a:p>
            <a:pPr marL="400050" indent="-400050">
              <a:buFont typeface="+mj-lt"/>
              <a:buAutoNum type="romanUcPeriod"/>
            </a:pPr>
            <a:r>
              <a:rPr lang="en-US" b="1" u="sng" dirty="0"/>
              <a:t>The Anti-Terrorism (Amendment) Bill, 2019</a:t>
            </a:r>
            <a:r>
              <a:rPr lang="en-US" dirty="0"/>
              <a:t>: </a:t>
            </a:r>
          </a:p>
          <a:p>
            <a:pPr marL="400050" indent="-400050">
              <a:buFont typeface="+mj-lt"/>
              <a:buAutoNum type="romanUcPeriod"/>
            </a:pPr>
            <a:r>
              <a:rPr lang="en-US" b="1" u="sng" dirty="0"/>
              <a:t>NACTA (Amendment) Ordinance 2019</a:t>
            </a:r>
            <a:endParaRPr lang="en-US" dirty="0"/>
          </a:p>
          <a:p>
            <a:pPr marL="400050" indent="-400050">
              <a:buFont typeface="+mj-lt"/>
              <a:buAutoNum type="romanUcPeriod"/>
            </a:pPr>
            <a:r>
              <a:rPr lang="en-US" b="1" u="sng" dirty="0" err="1"/>
              <a:t>Benami</a:t>
            </a:r>
            <a:r>
              <a:rPr lang="en-US" b="1" u="sng" dirty="0"/>
              <a:t> Transactions (Prohibition) Rules 2019</a:t>
            </a:r>
            <a:endParaRPr lang="en-US" dirty="0"/>
          </a:p>
          <a:p>
            <a:pPr marL="400050" indent="-400050">
              <a:buFont typeface="+mj-lt"/>
              <a:buAutoNum type="romanUcPeriod"/>
            </a:pPr>
            <a:r>
              <a:rPr lang="en-US" b="1" u="sng" dirty="0"/>
              <a:t>Implementing UNSC Resolutions 1267 &amp; 1373</a:t>
            </a:r>
            <a:endParaRPr lang="en-US" dirty="0"/>
          </a:p>
          <a:p>
            <a:pPr marL="400050" indent="-400050">
              <a:buFont typeface="+mj-lt"/>
              <a:buAutoNum type="romanUcPeriod"/>
            </a:pPr>
            <a:r>
              <a:rPr lang="en-US" b="1" u="sng" dirty="0"/>
              <a:t>State Bank of Pakistan (SBP) Guidelines on AML/CFT</a:t>
            </a:r>
            <a:endParaRPr lang="en-US" dirty="0"/>
          </a:p>
          <a:p>
            <a:pPr marL="400050" indent="-400050" algn="ctr">
              <a:buFont typeface="+mj-lt"/>
              <a:buAutoNum type="romanUcPeriod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18722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Action Task Force</a:t>
            </a:r>
          </a:p>
        </p:txBody>
      </p:sp>
      <p:sp>
        <p:nvSpPr>
          <p:cNvPr id="4" name="Rectangle 3"/>
          <p:cNvSpPr/>
          <p:nvPr/>
        </p:nvSpPr>
        <p:spPr>
          <a:xfrm>
            <a:off x="3613342" y="2341962"/>
            <a:ext cx="4965316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FATF and Pakistan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848464" y="3429001"/>
            <a:ext cx="2495072" cy="8210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last update as of 25</a:t>
            </a:r>
            <a:r>
              <a:rPr lang="en-US" baseline="30000" dirty="0" smtClean="0"/>
              <a:t>th</a:t>
            </a:r>
            <a:r>
              <a:rPr lang="en-US" dirty="0" smtClean="0"/>
              <a:t> June, 2021?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233145" y="5061397"/>
            <a:ext cx="3996453" cy="112900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26 out of 27 Points reached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211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Action Task Force</a:t>
            </a:r>
          </a:p>
        </p:txBody>
      </p:sp>
      <p:sp>
        <p:nvSpPr>
          <p:cNvPr id="4" name="Rectangle 3"/>
          <p:cNvSpPr/>
          <p:nvPr/>
        </p:nvSpPr>
        <p:spPr>
          <a:xfrm>
            <a:off x="3613342" y="2341962"/>
            <a:ext cx="4965316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FATF and Pakistan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848464" y="3429001"/>
            <a:ext cx="2495072" cy="8210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Will Pakistan get out the Grey List?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233145" y="4572000"/>
            <a:ext cx="3996453" cy="161840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en-US" dirty="0" smtClean="0"/>
              <a:t>The FATF Stance (President)</a:t>
            </a:r>
          </a:p>
          <a:p>
            <a:pPr marL="285750" indent="-285750" algn="ctr">
              <a:buFontTx/>
              <a:buChar char="-"/>
            </a:pPr>
            <a:r>
              <a:rPr lang="en-US" smtClean="0"/>
              <a:t>Pakistan’s Stance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4064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</TotalTime>
  <Words>240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FATF</vt:lpstr>
      <vt:lpstr>Financial Action Task Force</vt:lpstr>
      <vt:lpstr>Financial Action Task Force</vt:lpstr>
      <vt:lpstr>Financial Action Task Force</vt:lpstr>
      <vt:lpstr>Financial Action Task Force</vt:lpstr>
      <vt:lpstr>Financial Action Task Force</vt:lpstr>
      <vt:lpstr>Financial Action Task Force</vt:lpstr>
      <vt:lpstr>Financial Action Task Force</vt:lpstr>
      <vt:lpstr>Financial Action Task Force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FATF</dc:title>
  <dc:creator>Shahroze</dc:creator>
  <cp:lastModifiedBy>Shahroze</cp:lastModifiedBy>
  <cp:revision>24</cp:revision>
  <dcterms:created xsi:type="dcterms:W3CDTF">2021-07-06T19:42:06Z</dcterms:created>
  <dcterms:modified xsi:type="dcterms:W3CDTF">2021-07-06T19:56:03Z</dcterms:modified>
</cp:coreProperties>
</file>