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8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56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42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7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20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8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4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9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0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1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0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6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3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62E45F9-E797-45B5-9B50-97A7E3B1CE71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920C4-B067-4E0F-97A2-71C14F7B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57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ASEAN + SAARC + SCO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38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Prevailing Issues of ASEAN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316823" y="2505139"/>
            <a:ext cx="2495072" cy="72370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ASEAN, China and the South China Sea</a:t>
            </a:r>
          </a:p>
        </p:txBody>
      </p:sp>
      <p:sp>
        <p:nvSpPr>
          <p:cNvPr id="9" name="Rectangle 8"/>
          <p:cNvSpPr/>
          <p:nvPr/>
        </p:nvSpPr>
        <p:spPr>
          <a:xfrm>
            <a:off x="7815069" y="2530074"/>
            <a:ext cx="2495072" cy="72370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Human Rights Violation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1316823" y="3551344"/>
            <a:ext cx="2616556" cy="30951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-What is the South Chine Sea issue?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15069" y="3551344"/>
            <a:ext cx="2616556" cy="30951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</a:t>
            </a:r>
            <a:r>
              <a:rPr lang="en-US" dirty="0" err="1" smtClean="0"/>
              <a:t>Rohingya</a:t>
            </a:r>
            <a:r>
              <a:rPr lang="en-US" dirty="0" smtClean="0"/>
              <a:t> Crisis, Myanmar.</a:t>
            </a:r>
          </a:p>
          <a:p>
            <a:pPr algn="ctr"/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Myanmar Coup</a:t>
            </a:r>
          </a:p>
          <a:p>
            <a:pPr marL="285750" indent="-285750" algn="ctr">
              <a:buFontTx/>
              <a:buChar char="-"/>
            </a:pPr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Philippines war on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39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292" y="0"/>
            <a:ext cx="6264323" cy="6813826"/>
          </a:xfrm>
        </p:spPr>
      </p:pic>
    </p:spTree>
    <p:extLst>
      <p:ext uri="{BB962C8B-B14F-4D97-AF65-F5344CB8AC3E}">
        <p14:creationId xmlns:p14="http://schemas.microsoft.com/office/powerpoint/2010/main" val="1609502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56209" y="1609080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ASEAN and Pakistan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893465" y="3009610"/>
            <a:ext cx="2616556" cy="37323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-As member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-Common areas of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58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054" y="333270"/>
            <a:ext cx="9404723" cy="1400530"/>
          </a:xfrm>
        </p:spPr>
        <p:txBody>
          <a:bodyPr/>
          <a:lstStyle/>
          <a:p>
            <a:r>
              <a:rPr lang="en-US" dirty="0" smtClean="0"/>
              <a:t>SCO (Shanghai Cooperation Organization)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66757" y="3049739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066757" y="4362198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b="1" dirty="0" smtClean="0"/>
              <a:t>Structure</a:t>
            </a:r>
            <a:endParaRPr lang="en-US" b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066757" y="5574575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b="1" dirty="0" smtClean="0"/>
              <a:t>Aims of SCO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16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Structure of SCO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46111" y="337694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Heads of State Council (HSC</a:t>
            </a:r>
            <a:r>
              <a:rPr lang="en-US" dirty="0"/>
              <a:t>)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580871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Heads of Government Council (HGC</a:t>
            </a:r>
            <a:r>
              <a:rPr lang="en-US" dirty="0"/>
              <a:t>)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6515631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Regional Anti-Terrorist Structure (RATS)</a:t>
            </a:r>
            <a:r>
              <a:rPr lang="en-US" dirty="0"/>
              <a:t> 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9450391" y="337694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SCO </a:t>
            </a:r>
            <a:r>
              <a:rPr lang="en-US" b="1" dirty="0" smtClean="0"/>
              <a:t>Secretariat</a:t>
            </a:r>
            <a:endParaRPr lang="en-US" dirty="0"/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2731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56209" y="1609080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SCO and Pakistan</a:t>
            </a:r>
          </a:p>
          <a:p>
            <a:pPr marL="0" indent="0" algn="ctr">
              <a:buNone/>
            </a:pPr>
            <a:r>
              <a:rPr lang="en-US" b="1" dirty="0" smtClean="0"/>
              <a:t>(Common Points of Benefits)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893465" y="3009610"/>
            <a:ext cx="2616556" cy="37323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-</a:t>
            </a:r>
            <a:r>
              <a:rPr lang="en-US" dirty="0"/>
              <a:t>Geo-economic </a:t>
            </a:r>
            <a:r>
              <a:rPr lang="en-US" dirty="0" smtClean="0"/>
              <a:t>win-win </a:t>
            </a:r>
            <a:r>
              <a:rPr lang="en-US" dirty="0"/>
              <a:t>situation for </a:t>
            </a:r>
            <a:r>
              <a:rPr lang="en-US" dirty="0" smtClean="0"/>
              <a:t>both.</a:t>
            </a:r>
          </a:p>
          <a:p>
            <a:pPr algn="ctr"/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Energy Crisis</a:t>
            </a:r>
          </a:p>
          <a:p>
            <a:pPr marL="285750" indent="-285750" algn="ctr">
              <a:buFontTx/>
              <a:buChar char="-"/>
            </a:pP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fight against the 3 </a:t>
            </a:r>
            <a:r>
              <a:rPr lang="en-US" dirty="0" smtClean="0"/>
              <a:t>Evils</a:t>
            </a:r>
          </a:p>
          <a:p>
            <a:pPr marL="285750" indent="-285750" algn="ctr">
              <a:buFontTx/>
              <a:buChar char="-"/>
            </a:pPr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dirty="0"/>
              <a:t>Opportunity for enhancing Diplomatic Relations:</a:t>
            </a:r>
          </a:p>
        </p:txBody>
      </p:sp>
    </p:spTree>
    <p:extLst>
      <p:ext uri="{BB962C8B-B14F-4D97-AF65-F5344CB8AC3E}">
        <p14:creationId xmlns:p14="http://schemas.microsoft.com/office/powerpoint/2010/main" val="2460751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Challenges faced by SCO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913704" y="32597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Offsetting USA and NATO in the region</a:t>
            </a:r>
            <a:endParaRPr lang="en-US" dirty="0"/>
          </a:p>
          <a:p>
            <a:pPr algn="ctr"/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4848464" y="326684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3 Evils and Security </a:t>
            </a:r>
            <a:r>
              <a:rPr lang="en-US" b="1" dirty="0" smtClean="0"/>
              <a:t>Issues</a:t>
            </a:r>
            <a:endParaRPr lang="en-US" dirty="0"/>
          </a:p>
          <a:p>
            <a:pPr algn="ctr"/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7783224" y="326684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China vs Russia Leadership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628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SAARC</a:t>
            </a:r>
            <a:r>
              <a:rPr lang="en-US" dirty="0" smtClean="0"/>
              <a:t> (South Asian Association for Regional Cooperation)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19229" y="2162100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Introduction </a:t>
            </a: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319229" y="3460913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b="1" dirty="0" smtClean="0"/>
              <a:t>Member Structure </a:t>
            </a:r>
            <a:endParaRPr lang="en-US" b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319229" y="4759726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b="1" dirty="0" smtClean="0"/>
              <a:t>Functions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273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SAARC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Institutional Framework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091597" y="34048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Chamber of Commerce and Industry (SCCI)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26782" y="3384061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SAARC Arbitration Council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61967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South Asian Regional Standards Organization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53759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SAARC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Achievements of SAARC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46111" y="337694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SAFTA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580871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SAARC Food Bank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515631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SAARC Development Fund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9450391" y="337694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South Asian University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130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SAARC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Reasons for Failure of SAARC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46111" y="337694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Frozen Political Conflicts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580871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Dealing with Terrorism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515631" y="338406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Indian Hegemonic Designs in South Asia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515631" y="517393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Pathetic Conditions of South Asia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580871" y="5173936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Lack of People to People Contact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9602791" y="3529344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Water Disputes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039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SAARC</a:t>
            </a:r>
            <a:endParaRPr lang="en-US" b="1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93337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Recommendations for SAARC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686242" y="3063047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Political Solutions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621002" y="3070162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Economic Solutions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555762" y="3070162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Institutional Changes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1686242" y="4483548"/>
            <a:ext cx="2616556" cy="191725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-Role of India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-Conflict Conciliation Groups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- Resolution of Bilateral Disputes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75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 (</a:t>
            </a:r>
            <a:r>
              <a:rPr lang="en-US" dirty="0"/>
              <a:t>Association of South East Asian Nations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319229" y="2837378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Introduction </a:t>
            </a:r>
            <a:endParaRPr lang="en-US" b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319229" y="4580029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b="1" dirty="0" smtClean="0"/>
              <a:t>Fundamental Principles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400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865139" y="1473987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b="1" dirty="0" smtClean="0"/>
              <a:t>Structure Bodies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888543"/>
              </p:ext>
            </p:extLst>
          </p:nvPr>
        </p:nvGraphicFramePr>
        <p:xfrm>
          <a:off x="2038570" y="2646679"/>
          <a:ext cx="9207184" cy="3945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3592"/>
                <a:gridCol w="4603592"/>
              </a:tblGrid>
              <a:tr h="4896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ASEAN Summit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Presidential Forum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ASEAN Coordinating Council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Foreign Ministerial Forum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ASEAN Community Council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Minister Level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ASEAN Sectoral Ministerial Bodies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Minister Level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58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Committee of Permanent Representative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ASEAN State ambassadors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National Secretariats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Administrative Officers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Committees Abroad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Outside ASEAN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784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56209" y="1609080"/>
            <a:ext cx="4058486" cy="7585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/>
              <a:t>ASEAN and the USA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893465" y="3009610"/>
            <a:ext cx="2616556" cy="37323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-USA involvement with ASEAN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-Why is USA so much interested in the ASEAN?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87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</TotalTime>
  <Words>320</Words>
  <Application>Microsoft Office PowerPoint</Application>
  <PresentationFormat>Widescreen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Ion</vt:lpstr>
      <vt:lpstr>ASEAN + SAARC + SCO</vt:lpstr>
      <vt:lpstr>SAARC (South Asian Association for Regional Cooperation)</vt:lpstr>
      <vt:lpstr>SAARC</vt:lpstr>
      <vt:lpstr>SAARC</vt:lpstr>
      <vt:lpstr>SAARC</vt:lpstr>
      <vt:lpstr>SAARC</vt:lpstr>
      <vt:lpstr>ASEAN (Association of South East Asian Nations )</vt:lpstr>
      <vt:lpstr>ASEAN</vt:lpstr>
      <vt:lpstr>ASEAN </vt:lpstr>
      <vt:lpstr>ASEAN</vt:lpstr>
      <vt:lpstr>ASEAN</vt:lpstr>
      <vt:lpstr>ASEAN</vt:lpstr>
      <vt:lpstr>SCO (Shanghai Cooperation Organization)</vt:lpstr>
      <vt:lpstr>SCO</vt:lpstr>
      <vt:lpstr>SCO</vt:lpstr>
      <vt:lpstr>SCO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ASEAN + SAARC + SCO</dc:title>
  <dc:creator>Shahroze</dc:creator>
  <cp:lastModifiedBy>Shahroze</cp:lastModifiedBy>
  <cp:revision>46</cp:revision>
  <dcterms:created xsi:type="dcterms:W3CDTF">2021-07-04T18:08:57Z</dcterms:created>
  <dcterms:modified xsi:type="dcterms:W3CDTF">2021-07-25T12:38:20Z</dcterms:modified>
</cp:coreProperties>
</file>