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74" r:id="rId3"/>
    <p:sldId id="275" r:id="rId4"/>
    <p:sldId id="276" r:id="rId5"/>
    <p:sldId id="277" r:id="rId6"/>
    <p:sldId id="278" r:id="rId7"/>
    <p:sldId id="257" r:id="rId8"/>
    <p:sldId id="258" r:id="rId9"/>
    <p:sldId id="259" r:id="rId10"/>
    <p:sldId id="260" r:id="rId11"/>
    <p:sldId id="279" r:id="rId12"/>
    <p:sldId id="261" r:id="rId13"/>
    <p:sldId id="262" r:id="rId14"/>
    <p:sldId id="263" r:id="rId15"/>
    <p:sldId id="264" r:id="rId16"/>
    <p:sldId id="280" r:id="rId17"/>
    <p:sldId id="268" r:id="rId18"/>
    <p:sldId id="269" r:id="rId19"/>
    <p:sldId id="270" r:id="rId20"/>
    <p:sldId id="272" r:id="rId21"/>
    <p:sldId id="273" r:id="rId22"/>
    <p:sldId id="283" r:id="rId23"/>
    <p:sldId id="281" r:id="rId24"/>
    <p:sldId id="282" r:id="rId25"/>
    <p:sldId id="284" r:id="rId26"/>
    <p:sldId id="285" r:id="rId27"/>
    <p:sldId id="28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484" autoAdjust="0"/>
  </p:normalViewPr>
  <p:slideViewPr>
    <p:cSldViewPr>
      <p:cViewPr varScale="1">
        <p:scale>
          <a:sx n="73" d="100"/>
          <a:sy n="73" d="100"/>
        </p:scale>
        <p:origin x="-129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9B82FA-BD86-4F77-A929-D6AF87F0E292}" type="datetimeFigureOut">
              <a:rPr lang="en-US" smtClean="0"/>
              <a:pPr/>
              <a:t>1/28/2018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9D1D13-4F25-4752-A3A3-CA8D5BFC4961}" type="slidenum">
              <a:rPr lang="en-US" smtClean="0"/>
              <a:pPr/>
              <a:t>‹#›</a:t>
            </a:fld>
            <a:endParaRPr lang="en-US"/>
          </a:p>
        </p:txBody>
      </p:sp>
    </p:spTree>
    <p:extLst>
      <p:ext uri="{BB962C8B-B14F-4D97-AF65-F5344CB8AC3E}">
        <p14:creationId xmlns:p14="http://schemas.microsoft.com/office/powerpoint/2010/main" val="2063371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n.wikipedia.org/wiki/Fifth_Amendment_to_the_Constitution_of_Pakistan"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en.wikipedia.org/wiki/High_Courts_of_Pakistan"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a:t>
            </a:r>
            <a:r>
              <a:rPr lang="en-US" sz="1200" b="1" i="0" kern="1200" dirty="0" smtClean="0">
                <a:solidFill>
                  <a:schemeClr val="tx1"/>
                </a:solidFill>
                <a:latin typeface="+mn-lt"/>
                <a:ea typeface="+mn-ea"/>
                <a:cs typeface="+mn-cs"/>
              </a:rPr>
              <a:t>V Amendment (Fifth Amendment) to the Constitution of Pakistan</a:t>
            </a:r>
            <a:r>
              <a:rPr lang="en-US" sz="1200" b="0" i="0" kern="1200" dirty="0" smtClean="0">
                <a:solidFill>
                  <a:schemeClr val="tx1"/>
                </a:solidFill>
                <a:latin typeface="+mn-lt"/>
                <a:ea typeface="+mn-ea"/>
                <a:cs typeface="+mn-cs"/>
              </a:rPr>
              <a:t> was adopted in September 5 of 1976, by the elected Parliament of Pakistan under the democratic government of </a:t>
            </a:r>
            <a:r>
              <a:rPr lang="en-US" sz="1200" b="0" i="0" kern="1200" dirty="0" err="1" smtClean="0">
                <a:solidFill>
                  <a:schemeClr val="tx1"/>
                </a:solidFill>
                <a:latin typeface="+mn-lt"/>
                <a:ea typeface="+mn-ea"/>
                <a:cs typeface="+mn-cs"/>
              </a:rPr>
              <a:t>Zulfikar</a:t>
            </a:r>
            <a:r>
              <a:rPr lang="en-US" sz="1200" b="0" i="0" kern="1200" dirty="0" smtClean="0">
                <a:solidFill>
                  <a:schemeClr val="tx1"/>
                </a:solidFill>
                <a:latin typeface="+mn-lt"/>
                <a:ea typeface="+mn-ea"/>
                <a:cs typeface="+mn-cs"/>
              </a:rPr>
              <a:t> Ali Bhutto.</a:t>
            </a:r>
            <a:r>
              <a:rPr lang="en-US" sz="1200" b="0" i="0" u="none" strike="noStrike" kern="1200" baseline="30000" dirty="0" smtClean="0">
                <a:solidFill>
                  <a:schemeClr val="tx1"/>
                </a:solidFill>
                <a:latin typeface="+mn-lt"/>
                <a:ea typeface="+mn-ea"/>
                <a:cs typeface="+mn-cs"/>
                <a:hlinkClick r:id="rId3"/>
              </a:rPr>
              <a:t>[1]</a:t>
            </a:r>
            <a:r>
              <a:rPr lang="en-US" sz="1200" b="0" i="0" kern="1200" dirty="0" smtClean="0">
                <a:solidFill>
                  <a:schemeClr val="tx1"/>
                </a:solidFill>
                <a:latin typeface="+mn-lt"/>
                <a:ea typeface="+mn-ea"/>
                <a:cs typeface="+mn-cs"/>
              </a:rPr>
              <a:t> The </a:t>
            </a:r>
            <a:r>
              <a:rPr lang="en-US" sz="1200" b="0" i="1" kern="1200" dirty="0" smtClean="0">
                <a:solidFill>
                  <a:schemeClr val="tx1"/>
                </a:solidFill>
                <a:latin typeface="+mn-lt"/>
                <a:ea typeface="+mn-ea"/>
                <a:cs typeface="+mn-cs"/>
              </a:rPr>
              <a:t>V Amendment</a:t>
            </a:r>
            <a:r>
              <a:rPr lang="en-US" sz="1200" b="0" i="0" kern="1200" dirty="0" smtClean="0">
                <a:solidFill>
                  <a:schemeClr val="tx1"/>
                </a:solidFill>
                <a:latin typeface="+mn-lt"/>
                <a:ea typeface="+mn-ea"/>
                <a:cs typeface="+mn-cs"/>
              </a:rPr>
              <a:t> widen the scope of restriction on the </a:t>
            </a:r>
            <a:r>
              <a:rPr lang="en-US" sz="1200" b="0" i="0" u="none" strike="noStrike" kern="1200" dirty="0" smtClean="0">
                <a:solidFill>
                  <a:schemeClr val="tx1"/>
                </a:solidFill>
                <a:latin typeface="+mn-lt"/>
                <a:ea typeface="+mn-ea"/>
                <a:cs typeface="+mn-cs"/>
                <a:hlinkClick r:id="rId4" tooltip="High Courts of Pakistan"/>
              </a:rPr>
              <a:t>Pakistan High Courts</a:t>
            </a:r>
            <a:r>
              <a:rPr lang="en-US" sz="1200" b="0" i="0" kern="1200" dirty="0" smtClean="0">
                <a:solidFill>
                  <a:schemeClr val="tx1"/>
                </a:solidFill>
                <a:latin typeface="+mn-lt"/>
                <a:ea typeface="+mn-ea"/>
                <a:cs typeface="+mn-cs"/>
              </a:rPr>
              <a:t> to strip powers of the High Courts to enforce the grants of natural fundamental rights explained in Chapter I, Part II of the Constitution.</a:t>
            </a:r>
            <a:r>
              <a:rPr lang="en-US" sz="1200" b="0" i="0" u="none" strike="noStrike" kern="1200" baseline="30000" dirty="0" smtClean="0">
                <a:solidFill>
                  <a:schemeClr val="tx1"/>
                </a:solidFill>
                <a:latin typeface="+mn-lt"/>
                <a:ea typeface="+mn-ea"/>
                <a:cs typeface="+mn-cs"/>
                <a:hlinkClick r:id="rId3"/>
              </a:rPr>
              <a:t>[1]</a:t>
            </a:r>
            <a:r>
              <a:rPr lang="en-US" sz="1200" b="0" i="0" kern="1200" dirty="0" smtClean="0">
                <a:solidFill>
                  <a:schemeClr val="tx1"/>
                </a:solidFill>
                <a:latin typeface="+mn-lt"/>
                <a:ea typeface="+mn-ea"/>
                <a:cs typeface="+mn-cs"/>
              </a:rPr>
              <a:t> This amendment also imposed the import and sales tax on the consumer product.</a:t>
            </a:r>
            <a:r>
              <a:rPr lang="en-US" sz="1200" b="0" i="0" u="none" strike="noStrike" kern="1200" baseline="30000" dirty="0" smtClean="0">
                <a:solidFill>
                  <a:schemeClr val="tx1"/>
                </a:solidFill>
                <a:latin typeface="+mn-lt"/>
                <a:ea typeface="+mn-ea"/>
                <a:cs typeface="+mn-cs"/>
                <a:hlinkClick r:id="rId3"/>
              </a:rPr>
              <a:t>[1]</a:t>
            </a:r>
            <a:r>
              <a:rPr lang="en-US" sz="1200" b="0" i="0" kern="1200" dirty="0" smtClean="0">
                <a:solidFill>
                  <a:schemeClr val="tx1"/>
                </a:solidFill>
                <a:latin typeface="+mn-lt"/>
                <a:ea typeface="+mn-ea"/>
                <a:cs typeface="+mn-cs"/>
              </a:rPr>
              <a:t> </a:t>
            </a:r>
            <a:r>
              <a:rPr lang="en-US" sz="1200" b="0" i="1" kern="1200" dirty="0" smtClean="0">
                <a:solidFill>
                  <a:schemeClr val="tx1"/>
                </a:solidFill>
                <a:latin typeface="+mn-lt"/>
                <a:ea typeface="+mn-ea"/>
                <a:cs typeface="+mn-cs"/>
              </a:rPr>
              <a:t>V </a:t>
            </a:r>
            <a:r>
              <a:rPr lang="en-US" sz="1200" b="0" i="1" kern="1200" dirty="0" err="1" smtClean="0">
                <a:solidFill>
                  <a:schemeClr val="tx1"/>
                </a:solidFill>
                <a:latin typeface="+mn-lt"/>
                <a:ea typeface="+mn-ea"/>
                <a:cs typeface="+mn-cs"/>
              </a:rPr>
              <a:t>Amendment</a:t>
            </a:r>
            <a:r>
              <a:rPr lang="en-US" sz="1200" b="0" i="0" kern="1200" dirty="0" err="1" smtClean="0">
                <a:solidFill>
                  <a:schemeClr val="tx1"/>
                </a:solidFill>
                <a:latin typeface="+mn-lt"/>
                <a:ea typeface="+mn-ea"/>
                <a:cs typeface="+mn-cs"/>
              </a:rPr>
              <a:t>also</a:t>
            </a:r>
            <a:r>
              <a:rPr lang="en-US" sz="1200" b="0" i="0" kern="1200" dirty="0" smtClean="0">
                <a:solidFill>
                  <a:schemeClr val="tx1"/>
                </a:solidFill>
                <a:latin typeface="+mn-lt"/>
                <a:ea typeface="+mn-ea"/>
                <a:cs typeface="+mn-cs"/>
              </a:rPr>
              <a:t> restricted the eligibility of the Governor or the Chief minister of those who are not from the provinces in which they have fought the elections for the respected offices.</a:t>
            </a:r>
            <a:r>
              <a:rPr lang="en-US" sz="1200" b="0" i="0" u="none" strike="noStrike" kern="1200" baseline="30000" dirty="0" smtClean="0">
                <a:solidFill>
                  <a:schemeClr val="tx1"/>
                </a:solidFill>
                <a:latin typeface="+mn-lt"/>
                <a:ea typeface="+mn-ea"/>
                <a:cs typeface="+mn-cs"/>
                <a:hlinkClick r:id="rId3"/>
              </a:rPr>
              <a:t>[1]</a:t>
            </a:r>
            <a:r>
              <a:rPr lang="en-US" sz="1200" b="0" i="0" kern="1200" dirty="0" smtClean="0">
                <a:solidFill>
                  <a:schemeClr val="tx1"/>
                </a:solidFill>
                <a:latin typeface="+mn-lt"/>
                <a:ea typeface="+mn-ea"/>
                <a:cs typeface="+mn-cs"/>
              </a:rPr>
              <a:t> </a:t>
            </a:r>
            <a:r>
              <a:rPr lang="en-US" sz="1200" b="0" i="1" kern="1200" dirty="0" smtClean="0">
                <a:solidFill>
                  <a:schemeClr val="tx1"/>
                </a:solidFill>
                <a:latin typeface="+mn-lt"/>
                <a:ea typeface="+mn-ea"/>
                <a:cs typeface="+mn-cs"/>
              </a:rPr>
              <a:t>V Amendment</a:t>
            </a:r>
            <a:r>
              <a:rPr lang="en-US" sz="1200" b="0" i="0" kern="1200" dirty="0" smtClean="0">
                <a:solidFill>
                  <a:schemeClr val="tx1"/>
                </a:solidFill>
                <a:latin typeface="+mn-lt"/>
                <a:ea typeface="+mn-ea"/>
                <a:cs typeface="+mn-cs"/>
              </a:rPr>
              <a:t> also set the maximum age of the </a:t>
            </a:r>
            <a:r>
              <a:rPr lang="en-US" sz="1200" b="0" i="0" kern="1200" dirty="0" err="1" smtClean="0">
                <a:solidFill>
                  <a:schemeClr val="tx1"/>
                </a:solidFill>
                <a:latin typeface="+mn-lt"/>
                <a:ea typeface="+mn-ea"/>
                <a:cs typeface="+mn-cs"/>
              </a:rPr>
              <a:t>CHief</a:t>
            </a:r>
            <a:r>
              <a:rPr lang="en-US" sz="1200" b="0" i="0" kern="1200" dirty="0" smtClean="0">
                <a:solidFill>
                  <a:schemeClr val="tx1"/>
                </a:solidFill>
                <a:latin typeface="+mn-lt"/>
                <a:ea typeface="+mn-ea"/>
                <a:cs typeface="+mn-cs"/>
              </a:rPr>
              <a:t> Justice as well as the term of serving the respected office.</a:t>
            </a:r>
            <a:r>
              <a:rPr lang="en-US" sz="1200" b="0" i="0" u="none" strike="noStrike" kern="1200" baseline="30000" dirty="0" smtClean="0">
                <a:solidFill>
                  <a:schemeClr val="tx1"/>
                </a:solidFill>
                <a:latin typeface="+mn-lt"/>
                <a:ea typeface="+mn-ea"/>
                <a:cs typeface="+mn-cs"/>
                <a:hlinkClick r:id="rId3"/>
              </a:rPr>
              <a:t>[1]</a:t>
            </a:r>
            <a:endParaRPr lang="en-US" sz="1200" b="0" i="0" u="none" strike="noStrike" kern="1200" baseline="300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Fifth Amendment ceased Sind and Baluchistan High Court and established separate High Courts for </a:t>
            </a:r>
            <a:r>
              <a:rPr lang="en-US" sz="1200" b="0" i="0" kern="1200" dirty="0" err="1" smtClean="0">
                <a:solidFill>
                  <a:schemeClr val="tx1"/>
                </a:solidFill>
                <a:latin typeface="+mn-lt"/>
                <a:ea typeface="+mn-ea"/>
                <a:cs typeface="+mn-cs"/>
              </a:rPr>
              <a:t>Balochistan</a:t>
            </a:r>
            <a:r>
              <a:rPr lang="en-US" sz="1200" b="0" i="0" kern="1200" dirty="0" smtClean="0">
                <a:solidFill>
                  <a:schemeClr val="tx1"/>
                </a:solidFill>
                <a:latin typeface="+mn-lt"/>
                <a:ea typeface="+mn-ea"/>
                <a:cs typeface="+mn-cs"/>
              </a:rPr>
              <a:t>.</a:t>
            </a:r>
          </a:p>
          <a:p>
            <a:r>
              <a:rPr lang="en-US" sz="1200" b="0" i="0" kern="1200" dirty="0" smtClean="0">
                <a:solidFill>
                  <a:schemeClr val="tx1"/>
                </a:solidFill>
                <a:latin typeface="+mn-lt"/>
                <a:ea typeface="+mn-ea"/>
                <a:cs typeface="+mn-cs"/>
              </a:rPr>
              <a:t>Court got powers to punish for contempt of court</a:t>
            </a:r>
            <a:endParaRPr lang="en-US" dirty="0"/>
          </a:p>
        </p:txBody>
      </p:sp>
      <p:sp>
        <p:nvSpPr>
          <p:cNvPr id="4" name="Slide Number Placeholder 3"/>
          <p:cNvSpPr>
            <a:spLocks noGrp="1"/>
          </p:cNvSpPr>
          <p:nvPr>
            <p:ph type="sldNum" sz="quarter" idx="10"/>
          </p:nvPr>
        </p:nvSpPr>
        <p:spPr/>
        <p:txBody>
          <a:bodyPr/>
          <a:lstStyle/>
          <a:p>
            <a:fld id="{F39D1D13-4F25-4752-A3A3-CA8D5BFC4961}"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7 amendments by ZAB</a:t>
            </a:r>
          </a:p>
          <a:p>
            <a:r>
              <a:rPr lang="en-US" dirty="0" smtClean="0"/>
              <a:t>10</a:t>
            </a:r>
          </a:p>
          <a:p>
            <a:r>
              <a:rPr lang="en-US" baseline="30000" smtClean="0"/>
              <a:t>Rs    th</a:t>
            </a:r>
            <a:r>
              <a:rPr lang="en-US" dirty="0" smtClean="0"/>
              <a:t> amendment reduced interval from 160 to 130 days</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11</a:t>
            </a:r>
            <a:r>
              <a:rPr lang="en-US" baseline="30000" dirty="0" smtClean="0"/>
              <a:t>th</a:t>
            </a:r>
            <a:r>
              <a:rPr lang="en-US" dirty="0" smtClean="0"/>
              <a:t>- </a:t>
            </a:r>
            <a:r>
              <a:rPr lang="en-US" dirty="0" err="1" smtClean="0"/>
              <a:t>mohd</a:t>
            </a:r>
            <a:r>
              <a:rPr lang="en-US" dirty="0" smtClean="0"/>
              <a:t> </a:t>
            </a:r>
            <a:r>
              <a:rPr lang="en-US" dirty="0" err="1" smtClean="0"/>
              <a:t>ali</a:t>
            </a:r>
            <a:r>
              <a:rPr lang="en-US" dirty="0" smtClean="0"/>
              <a:t> &amp;</a:t>
            </a:r>
            <a:r>
              <a:rPr lang="en-US" baseline="0" dirty="0" smtClean="0"/>
              <a:t> Noor </a:t>
            </a:r>
            <a:r>
              <a:rPr lang="en-US" baseline="0" dirty="0" err="1" smtClean="0"/>
              <a:t>jehan</a:t>
            </a:r>
            <a:r>
              <a:rPr lang="en-US" baseline="0" dirty="0" smtClean="0"/>
              <a:t> </a:t>
            </a:r>
            <a:r>
              <a:rPr lang="en-US" baseline="0" dirty="0" err="1" smtClean="0"/>
              <a:t>panizai</a:t>
            </a:r>
            <a:r>
              <a:rPr lang="en-US" baseline="0" dirty="0" smtClean="0"/>
              <a:t>  </a:t>
            </a:r>
            <a:r>
              <a:rPr lang="en-US" baseline="0" dirty="0" err="1" smtClean="0"/>
              <a:t>faseh</a:t>
            </a:r>
            <a:r>
              <a:rPr lang="en-US" baseline="0" dirty="0" smtClean="0"/>
              <a:t> </a:t>
            </a:r>
            <a:r>
              <a:rPr lang="en-US" baseline="0" dirty="0" err="1" smtClean="0"/>
              <a:t>iqbal</a:t>
            </a:r>
            <a:r>
              <a:rPr lang="en-US" baseline="0" dirty="0" smtClean="0"/>
              <a:t> introduced  to restore 20 seats of women withdrawn later on pretext that govt will soon introduce  -</a:t>
            </a:r>
          </a:p>
          <a:p>
            <a:r>
              <a:rPr lang="en-US" baseline="0" dirty="0" smtClean="0"/>
              <a:t>14</a:t>
            </a:r>
            <a:r>
              <a:rPr lang="en-US" baseline="30000" dirty="0" smtClean="0"/>
              <a:t>th</a:t>
            </a:r>
            <a:r>
              <a:rPr lang="en-US" baseline="0" dirty="0" smtClean="0"/>
              <a:t> amendment-</a:t>
            </a:r>
            <a:r>
              <a:rPr lang="en-US" sz="1200" b="0" i="0" kern="1200" dirty="0" smtClean="0">
                <a:solidFill>
                  <a:schemeClr val="tx1"/>
                </a:solidFill>
                <a:latin typeface="+mn-lt"/>
                <a:ea typeface="+mn-ea"/>
                <a:cs typeface="+mn-cs"/>
              </a:rPr>
              <a:t>The Anti-Defection Bill,</a:t>
            </a:r>
          </a:p>
          <a:p>
            <a:r>
              <a:rPr lang="en-US" sz="1200" b="0" i="0" kern="1200" dirty="0" smtClean="0">
                <a:solidFill>
                  <a:schemeClr val="tx1"/>
                </a:solidFill>
                <a:latin typeface="+mn-lt"/>
                <a:ea typeface="+mn-ea"/>
                <a:cs typeface="+mn-cs"/>
              </a:rPr>
              <a:t>15</a:t>
            </a:r>
            <a:r>
              <a:rPr lang="en-US" sz="1200" b="0" i="0" kern="1200" baseline="30000" dirty="0" smtClean="0">
                <a:solidFill>
                  <a:schemeClr val="tx1"/>
                </a:solidFill>
                <a:latin typeface="+mn-lt"/>
                <a:ea typeface="+mn-ea"/>
                <a:cs typeface="+mn-cs"/>
              </a:rPr>
              <a:t>th</a:t>
            </a:r>
            <a:r>
              <a:rPr lang="en-US" sz="1200" b="0" i="0" kern="1200" dirty="0" smtClean="0">
                <a:solidFill>
                  <a:schemeClr val="tx1"/>
                </a:solidFill>
                <a:latin typeface="+mn-lt"/>
                <a:ea typeface="+mn-ea"/>
                <a:cs typeface="+mn-cs"/>
              </a:rPr>
              <a:t> amendment</a:t>
            </a:r>
            <a:r>
              <a:rPr lang="en-US" sz="1200" b="0" i="0" kern="1200" baseline="0" dirty="0" smtClean="0">
                <a:solidFill>
                  <a:schemeClr val="tx1"/>
                </a:solidFill>
                <a:latin typeface="+mn-lt"/>
                <a:ea typeface="+mn-ea"/>
                <a:cs typeface="+mn-cs"/>
              </a:rPr>
              <a:t> not passed by Senate</a:t>
            </a:r>
            <a:endParaRPr lang="en-US" dirty="0"/>
          </a:p>
        </p:txBody>
      </p:sp>
      <p:sp>
        <p:nvSpPr>
          <p:cNvPr id="4" name="Slide Number Placeholder 3"/>
          <p:cNvSpPr>
            <a:spLocks noGrp="1"/>
          </p:cNvSpPr>
          <p:nvPr>
            <p:ph type="sldNum" sz="quarter" idx="10"/>
          </p:nvPr>
        </p:nvSpPr>
        <p:spPr/>
        <p:txBody>
          <a:bodyPr/>
          <a:lstStyle/>
          <a:p>
            <a:fld id="{F39D1D13-4F25-4752-A3A3-CA8D5BFC4961}"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16</a:t>
            </a:r>
            <a:r>
              <a:rPr lang="en-US" baseline="30000" dirty="0" smtClean="0"/>
              <a:t>th</a:t>
            </a:r>
            <a:r>
              <a:rPr lang="en-US" dirty="0" smtClean="0"/>
              <a:t> amendment opposed by MQM</a:t>
            </a:r>
          </a:p>
          <a:p>
            <a:r>
              <a:rPr lang="en-US" sz="1200" b="0" i="0" kern="1200" dirty="0" smtClean="0">
                <a:solidFill>
                  <a:srgbClr val="FF0000"/>
                </a:solidFill>
                <a:latin typeface="+mn-lt"/>
                <a:ea typeface="+mn-ea"/>
                <a:cs typeface="+mn-cs"/>
              </a:rPr>
              <a:t>17th amendment </a:t>
            </a:r>
            <a:r>
              <a:rPr lang="en-US" sz="1200" b="0" i="0" kern="1200" dirty="0" smtClean="0">
                <a:solidFill>
                  <a:schemeClr val="tx1"/>
                </a:solidFill>
                <a:latin typeface="+mn-lt"/>
                <a:ea typeface="+mn-ea"/>
                <a:cs typeface="+mn-cs"/>
              </a:rPr>
              <a:t>became effective in December 2003 in which the president got back the powers of dissolving the assemblies and LFO was made part of the constitution. </a:t>
            </a:r>
            <a:endParaRPr lang="en-US" dirty="0" smtClean="0"/>
          </a:p>
          <a:p>
            <a:endParaRPr lang="en-US" dirty="0"/>
          </a:p>
        </p:txBody>
      </p:sp>
      <p:sp>
        <p:nvSpPr>
          <p:cNvPr id="4" name="Slide Number Placeholder 3"/>
          <p:cNvSpPr>
            <a:spLocks noGrp="1"/>
          </p:cNvSpPr>
          <p:nvPr>
            <p:ph type="sldNum" sz="quarter" idx="10"/>
          </p:nvPr>
        </p:nvSpPr>
        <p:spPr/>
        <p:txBody>
          <a:bodyPr/>
          <a:lstStyle/>
          <a:p>
            <a:fld id="{F39D1D13-4F25-4752-A3A3-CA8D5BFC4961}"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solidFill>
                  <a:srgbClr val="FF0000"/>
                </a:solidFill>
              </a:rPr>
              <a:t>Circumvent (</a:t>
            </a:r>
            <a:r>
              <a:rPr lang="en-GB" sz="1200" dirty="0" err="1" smtClean="0">
                <a:solidFill>
                  <a:srgbClr val="FF0000"/>
                </a:solidFill>
              </a:rPr>
              <a:t>bypass,refuse</a:t>
            </a:r>
            <a:r>
              <a:rPr lang="en-GB" sz="1200" dirty="0" smtClean="0">
                <a:solidFill>
                  <a:srgbClr val="FF0000"/>
                </a:solidFill>
              </a:rPr>
              <a:t>)</a:t>
            </a:r>
            <a:endParaRPr lang="en-US" dirty="0"/>
          </a:p>
        </p:txBody>
      </p:sp>
      <p:sp>
        <p:nvSpPr>
          <p:cNvPr id="4" name="Slide Number Placeholder 3"/>
          <p:cNvSpPr>
            <a:spLocks noGrp="1"/>
          </p:cNvSpPr>
          <p:nvPr>
            <p:ph type="sldNum" sz="quarter" idx="10"/>
          </p:nvPr>
        </p:nvSpPr>
        <p:spPr/>
        <p:txBody>
          <a:bodyPr/>
          <a:lstStyle/>
          <a:p>
            <a:fld id="{F39D1D13-4F25-4752-A3A3-CA8D5BFC4961}"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CJ SC +</a:t>
            </a:r>
            <a:r>
              <a:rPr lang="en-US" baseline="0" dirty="0" smtClean="0"/>
              <a:t> 3 judges + 3 = 7 (</a:t>
            </a:r>
            <a:r>
              <a:rPr lang="en-US" baseline="0" dirty="0" err="1" smtClean="0"/>
              <a:t>pervaiz</a:t>
            </a:r>
            <a:r>
              <a:rPr lang="en-US" baseline="0" dirty="0" smtClean="0"/>
              <a:t> </a:t>
            </a:r>
            <a:r>
              <a:rPr lang="en-US" baseline="0" dirty="0" err="1" smtClean="0"/>
              <a:t>rashed</a:t>
            </a:r>
            <a:r>
              <a:rPr lang="en-US" baseline="0" dirty="0" smtClean="0"/>
              <a:t> , </a:t>
            </a:r>
            <a:r>
              <a:rPr lang="en-US" baseline="0" dirty="0" err="1" smtClean="0"/>
              <a:t>atorney</a:t>
            </a:r>
            <a:r>
              <a:rPr lang="en-US" baseline="0" dirty="0" smtClean="0"/>
              <a:t> general + </a:t>
            </a:r>
            <a:r>
              <a:rPr lang="en-US" baseline="0" dirty="0" err="1" smtClean="0"/>
              <a:t>tariq</a:t>
            </a:r>
            <a:r>
              <a:rPr lang="en-US" baseline="0" dirty="0" smtClean="0"/>
              <a:t> </a:t>
            </a:r>
            <a:r>
              <a:rPr lang="en-US" baseline="0" dirty="0" err="1" smtClean="0"/>
              <a:t>pervz</a:t>
            </a:r>
            <a:r>
              <a:rPr lang="en-US" baseline="0" smtClean="0"/>
              <a:t>)</a:t>
            </a:r>
            <a:endParaRPr lang="en-US" dirty="0"/>
          </a:p>
        </p:txBody>
      </p:sp>
      <p:sp>
        <p:nvSpPr>
          <p:cNvPr id="4" name="Slide Number Placeholder 3"/>
          <p:cNvSpPr>
            <a:spLocks noGrp="1"/>
          </p:cNvSpPr>
          <p:nvPr>
            <p:ph type="sldNum" sz="quarter" idx="10"/>
          </p:nvPr>
        </p:nvSpPr>
        <p:spPr/>
        <p:txBody>
          <a:bodyPr/>
          <a:lstStyle/>
          <a:p>
            <a:fld id="{F39D1D13-4F25-4752-A3A3-CA8D5BFC4961}" type="slidenum">
              <a:rPr lang="en-US" smtClean="0"/>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47</a:t>
            </a:r>
            <a:r>
              <a:rPr lang="en-US" baseline="0" smtClean="0"/>
              <a:t> </a:t>
            </a:r>
            <a:r>
              <a:rPr lang="en-US" smtClean="0"/>
              <a:t> </a:t>
            </a:r>
            <a:r>
              <a:rPr lang="en-US" dirty="0" smtClean="0"/>
              <a:t>Items were </a:t>
            </a:r>
            <a:r>
              <a:rPr lang="en-US" smtClean="0"/>
              <a:t>in the concurrent list</a:t>
            </a:r>
            <a:endParaRPr lang="en-US" dirty="0"/>
          </a:p>
        </p:txBody>
      </p:sp>
      <p:sp>
        <p:nvSpPr>
          <p:cNvPr id="4" name="Slide Number Placeholder 3"/>
          <p:cNvSpPr>
            <a:spLocks noGrp="1"/>
          </p:cNvSpPr>
          <p:nvPr>
            <p:ph type="sldNum" sz="quarter" idx="10"/>
          </p:nvPr>
        </p:nvSpPr>
        <p:spPr/>
        <p:txBody>
          <a:bodyPr/>
          <a:lstStyle/>
          <a:p>
            <a:fld id="{F39D1D13-4F25-4752-A3A3-CA8D5BFC4961}" type="slidenum">
              <a:rPr lang="en-US" smtClean="0"/>
              <a:pPr/>
              <a:t>15</a:t>
            </a:fld>
            <a:endParaRPr lang="en-US"/>
          </a:p>
        </p:txBody>
      </p:sp>
    </p:spTree>
    <p:extLst>
      <p:ext uri="{BB962C8B-B14F-4D97-AF65-F5344CB8AC3E}">
        <p14:creationId xmlns:p14="http://schemas.microsoft.com/office/powerpoint/2010/main" val="708076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64,000 polling stations across the country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AA381FDF-F4BF-4D6F-987A-CF8D095959C9}"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34A33A-22A1-48FE-9F47-EA62BFBA4143}" type="datetimeFigureOut">
              <a:rPr lang="en-US" smtClean="0"/>
              <a:pPr/>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5FBAA-203D-4ABE-A3D4-170446CC1B9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4A33A-22A1-48FE-9F47-EA62BFBA4143}" type="datetimeFigureOut">
              <a:rPr lang="en-US" smtClean="0"/>
              <a:pPr/>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5FBAA-203D-4ABE-A3D4-170446CC1B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4A33A-22A1-48FE-9F47-EA62BFBA4143}" type="datetimeFigureOut">
              <a:rPr lang="en-US" smtClean="0"/>
              <a:pPr/>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5FBAA-203D-4ABE-A3D4-170446CC1B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4A33A-22A1-48FE-9F47-EA62BFBA4143}" type="datetimeFigureOut">
              <a:rPr lang="en-US" smtClean="0"/>
              <a:pPr/>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5FBAA-203D-4ABE-A3D4-170446CC1B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34A33A-22A1-48FE-9F47-EA62BFBA4143}" type="datetimeFigureOut">
              <a:rPr lang="en-US" smtClean="0"/>
              <a:pPr/>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5FBAA-203D-4ABE-A3D4-170446CC1B9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34A33A-22A1-48FE-9F47-EA62BFBA4143}" type="datetimeFigureOut">
              <a:rPr lang="en-US" smtClean="0"/>
              <a:pPr/>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95FBAA-203D-4ABE-A3D4-170446CC1B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34A33A-22A1-48FE-9F47-EA62BFBA4143}" type="datetimeFigureOut">
              <a:rPr lang="en-US" smtClean="0"/>
              <a:pPr/>
              <a:t>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95FBAA-203D-4ABE-A3D4-170446CC1B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34A33A-22A1-48FE-9F47-EA62BFBA4143}" type="datetimeFigureOut">
              <a:rPr lang="en-US" smtClean="0"/>
              <a:pPr/>
              <a:t>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95FBAA-203D-4ABE-A3D4-170446CC1B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34A33A-22A1-48FE-9F47-EA62BFBA4143}" type="datetimeFigureOut">
              <a:rPr lang="en-US" smtClean="0"/>
              <a:pPr/>
              <a:t>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95FBAA-203D-4ABE-A3D4-170446CC1B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34A33A-22A1-48FE-9F47-EA62BFBA4143}" type="datetimeFigureOut">
              <a:rPr lang="en-US" smtClean="0"/>
              <a:pPr/>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95FBAA-203D-4ABE-A3D4-170446CC1B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34A33A-22A1-48FE-9F47-EA62BFBA4143}" type="datetimeFigureOut">
              <a:rPr lang="en-US" smtClean="0"/>
              <a:pPr/>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95FBAA-203D-4ABE-A3D4-170446CC1B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34A33A-22A1-48FE-9F47-EA62BFBA4143}" type="datetimeFigureOut">
              <a:rPr lang="en-US" smtClean="0"/>
              <a:pPr/>
              <a:t>1/28/2018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5FBAA-203D-4ABE-A3D4-170446CC1B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533401"/>
            <a:ext cx="7467600" cy="3067050"/>
          </a:xfrm>
        </p:spPr>
        <p:txBody>
          <a:bodyPr>
            <a:normAutofit fontScale="90000"/>
          </a:bodyPr>
          <a:lstStyle/>
          <a:p>
            <a:r>
              <a:rPr lang="en-US" dirty="0" smtClean="0"/>
              <a:t>Recent </a:t>
            </a:r>
            <a:r>
              <a:rPr lang="en-US" dirty="0"/>
              <a:t>Constitutional </a:t>
            </a:r>
            <a:r>
              <a:rPr lang="en-US" dirty="0" smtClean="0"/>
              <a:t>Legal </a:t>
            </a:r>
            <a:r>
              <a:rPr lang="en-US" dirty="0"/>
              <a:t>Debates, the Latest Constitutional Amendments &amp;</a:t>
            </a:r>
            <a:r>
              <a:rPr lang="en-US" dirty="0" smtClean="0"/>
              <a:t> </a:t>
            </a:r>
            <a:r>
              <a:rPr lang="en-US" dirty="0"/>
              <a:t>Important Legislations, Legal Cases and the Role of Higher Courts.</a:t>
            </a:r>
          </a:p>
        </p:txBody>
      </p:sp>
      <p:sp>
        <p:nvSpPr>
          <p:cNvPr id="3" name="Subtitle 2"/>
          <p:cNvSpPr>
            <a:spLocks noGrp="1"/>
          </p:cNvSpPr>
          <p:nvPr>
            <p:ph type="subTitle" idx="1"/>
          </p:nvPr>
        </p:nvSpPr>
        <p:spPr/>
        <p:txBody>
          <a:bodyPr/>
          <a:lstStyle/>
          <a:p>
            <a:r>
              <a:rPr lang="en-US" dirty="0" smtClean="0"/>
              <a:t>Mohammad Ali Babakhel PSP</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r>
              <a:rPr lang="en-GB" dirty="0" smtClean="0"/>
              <a:t>18</a:t>
            </a:r>
            <a:r>
              <a:rPr lang="en-GB" baseline="30000" dirty="0" smtClean="0"/>
              <a:t>th</a:t>
            </a:r>
            <a:r>
              <a:rPr lang="en-GB" dirty="0" smtClean="0"/>
              <a:t> Amendment</a:t>
            </a:r>
          </a:p>
        </p:txBody>
      </p:sp>
      <p:sp>
        <p:nvSpPr>
          <p:cNvPr id="41987" name="Rectangle 3"/>
          <p:cNvSpPr>
            <a:spLocks noGrp="1" noChangeArrowheads="1"/>
          </p:cNvSpPr>
          <p:nvPr>
            <p:ph type="body" idx="1"/>
          </p:nvPr>
        </p:nvSpPr>
        <p:spPr>
          <a:xfrm>
            <a:off x="685800" y="2514600"/>
            <a:ext cx="7772400" cy="2819400"/>
          </a:xfrm>
        </p:spPr>
        <p:txBody>
          <a:bodyPr/>
          <a:lstStyle/>
          <a:p>
            <a:pPr algn="just" eaLnBrk="1" hangingPunct="1">
              <a:lnSpc>
                <a:spcPct val="150000"/>
              </a:lnSpc>
            </a:pPr>
            <a:r>
              <a:rPr lang="en-GB" dirty="0" smtClean="0"/>
              <a:t>The 18th amendment enacts more than </a:t>
            </a:r>
            <a:r>
              <a:rPr lang="en-GB" dirty="0" smtClean="0">
                <a:solidFill>
                  <a:srgbClr val="FF3300"/>
                </a:solidFill>
              </a:rPr>
              <a:t>100 changes</a:t>
            </a:r>
            <a:r>
              <a:rPr lang="en-GB" dirty="0" smtClean="0"/>
              <a:t>, both large and small to Pakistan’s constitution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18</a:t>
            </a:r>
            <a:r>
              <a:rPr lang="en-US" baseline="30000" dirty="0" smtClean="0"/>
              <a:t>th</a:t>
            </a:r>
            <a:r>
              <a:rPr lang="en-US" dirty="0" smtClean="0"/>
              <a:t> amendment</a:t>
            </a:r>
            <a:endParaRPr lang="en-US" dirty="0"/>
          </a:p>
        </p:txBody>
      </p:sp>
      <p:sp>
        <p:nvSpPr>
          <p:cNvPr id="3" name="Content Placeholder 2"/>
          <p:cNvSpPr>
            <a:spLocks noGrp="1"/>
          </p:cNvSpPr>
          <p:nvPr>
            <p:ph idx="1"/>
          </p:nvPr>
        </p:nvSpPr>
        <p:spPr>
          <a:xfrm>
            <a:off x="381000" y="1524000"/>
            <a:ext cx="8229600" cy="4525963"/>
          </a:xfrm>
        </p:spPr>
        <p:txBody>
          <a:bodyPr>
            <a:normAutofit fontScale="62500" lnSpcReduction="20000"/>
          </a:bodyPr>
          <a:lstStyle/>
          <a:p>
            <a:pPr algn="just"/>
            <a:r>
              <a:rPr lang="en-US" dirty="0" smtClean="0"/>
              <a:t>NWFP  renamed as  </a:t>
            </a:r>
            <a:r>
              <a:rPr lang="en-US" dirty="0" smtClean="0">
                <a:solidFill>
                  <a:srgbClr val="FF0000"/>
                </a:solidFill>
              </a:rPr>
              <a:t>KP</a:t>
            </a:r>
          </a:p>
          <a:p>
            <a:pPr algn="just"/>
            <a:r>
              <a:rPr lang="en-US" u="sng" dirty="0" smtClean="0"/>
              <a:t>17th Amendment </a:t>
            </a:r>
            <a:r>
              <a:rPr lang="en-US" dirty="0" smtClean="0"/>
              <a:t>&amp; </a:t>
            </a:r>
            <a:r>
              <a:rPr lang="en-US" u="sng" dirty="0" smtClean="0"/>
              <a:t>Legal Framework Order </a:t>
            </a:r>
            <a:r>
              <a:rPr lang="en-US" dirty="0" smtClean="0"/>
              <a:t>as introduced by Musharaf </a:t>
            </a:r>
            <a:r>
              <a:rPr lang="en-US" dirty="0" smtClean="0">
                <a:solidFill>
                  <a:srgbClr val="FF0000"/>
                </a:solidFill>
              </a:rPr>
              <a:t>repealed</a:t>
            </a:r>
          </a:p>
          <a:p>
            <a:pPr algn="just"/>
            <a:r>
              <a:rPr lang="en-US" dirty="0" smtClean="0"/>
              <a:t>ban on </a:t>
            </a:r>
            <a:r>
              <a:rPr lang="en-US" dirty="0" smtClean="0">
                <a:solidFill>
                  <a:srgbClr val="FF0000"/>
                </a:solidFill>
              </a:rPr>
              <a:t>third</a:t>
            </a:r>
            <a:r>
              <a:rPr lang="en-US" dirty="0" smtClean="0"/>
              <a:t> time prime minister ship and chief minister ship lifted</a:t>
            </a:r>
          </a:p>
          <a:p>
            <a:pPr algn="just"/>
            <a:r>
              <a:rPr lang="en-US" dirty="0" smtClean="0"/>
              <a:t>Holding constitution in abeyance is tantamount to </a:t>
            </a:r>
            <a:r>
              <a:rPr lang="en-US" u="sng" dirty="0" smtClean="0">
                <a:solidFill>
                  <a:srgbClr val="FF0000"/>
                </a:solidFill>
              </a:rPr>
              <a:t>high treason</a:t>
            </a:r>
          </a:p>
          <a:p>
            <a:pPr algn="just"/>
            <a:r>
              <a:rPr lang="en-US" dirty="0" smtClean="0"/>
              <a:t>The </a:t>
            </a:r>
            <a:r>
              <a:rPr lang="en-US" dirty="0" smtClean="0">
                <a:solidFill>
                  <a:srgbClr val="FF0000"/>
                </a:solidFill>
              </a:rPr>
              <a:t>council of Common Interest (CCI) </a:t>
            </a:r>
            <a:r>
              <a:rPr lang="en-US" dirty="0" smtClean="0"/>
              <a:t>has been reconstituted with the prime minister as its chairperson and the body should meet at least once in </a:t>
            </a:r>
            <a:r>
              <a:rPr lang="en-US" u="sng" dirty="0" smtClean="0"/>
              <a:t>90 days</a:t>
            </a:r>
          </a:p>
          <a:p>
            <a:pPr algn="just"/>
            <a:r>
              <a:rPr lang="en-US" dirty="0" smtClean="0"/>
              <a:t>A </a:t>
            </a:r>
            <a:r>
              <a:rPr lang="en-US" dirty="0" smtClean="0">
                <a:solidFill>
                  <a:srgbClr val="FF0000"/>
                </a:solidFill>
              </a:rPr>
              <a:t>judicial commission </a:t>
            </a:r>
            <a:r>
              <a:rPr lang="en-US" dirty="0" smtClean="0"/>
              <a:t>will recommend the appointment procedure of superior judges and the final names of judges will be decided by </a:t>
            </a:r>
            <a:r>
              <a:rPr lang="en-US" dirty="0" smtClean="0">
                <a:solidFill>
                  <a:srgbClr val="FF0000"/>
                </a:solidFill>
              </a:rPr>
              <a:t>parliamentary commission</a:t>
            </a:r>
          </a:p>
          <a:p>
            <a:pPr algn="just"/>
            <a:r>
              <a:rPr lang="en-US" dirty="0" smtClean="0"/>
              <a:t>A  </a:t>
            </a:r>
            <a:r>
              <a:rPr lang="en-US" dirty="0" smtClean="0">
                <a:solidFill>
                  <a:srgbClr val="FF0000"/>
                </a:solidFill>
              </a:rPr>
              <a:t>CEC</a:t>
            </a:r>
            <a:r>
              <a:rPr lang="en-US" dirty="0" smtClean="0"/>
              <a:t> will be appointed through </a:t>
            </a:r>
            <a:r>
              <a:rPr lang="en-US" dirty="0" smtClean="0">
                <a:solidFill>
                  <a:srgbClr val="FF0000"/>
                </a:solidFill>
              </a:rPr>
              <a:t>consensus</a:t>
            </a:r>
            <a:r>
              <a:rPr lang="en-US" dirty="0" smtClean="0"/>
              <a:t> between treasury  &amp; opposition</a:t>
            </a:r>
          </a:p>
          <a:p>
            <a:pPr algn="just"/>
            <a:r>
              <a:rPr lang="en-US" dirty="0" smtClean="0"/>
              <a:t>Establishment of </a:t>
            </a:r>
            <a:r>
              <a:rPr lang="en-US" dirty="0" smtClean="0">
                <a:solidFill>
                  <a:srgbClr val="FF0000"/>
                </a:solidFill>
              </a:rPr>
              <a:t>Islamabad high court  </a:t>
            </a:r>
            <a:r>
              <a:rPr lang="en-US" dirty="0" smtClean="0"/>
              <a:t>&amp; benches of high courts in </a:t>
            </a:r>
            <a:r>
              <a:rPr lang="en-US" u="sng" dirty="0" err="1" smtClean="0"/>
              <a:t>Mengora</a:t>
            </a:r>
            <a:r>
              <a:rPr lang="en-US" u="sng" dirty="0" smtClean="0"/>
              <a:t>  &amp; </a:t>
            </a:r>
            <a:r>
              <a:rPr lang="en-US" u="sng" dirty="0" err="1" smtClean="0"/>
              <a:t>Turbat</a:t>
            </a:r>
            <a:endParaRPr lang="en-US" u="sng"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68313" y="304800"/>
            <a:ext cx="8229600" cy="762000"/>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r>
              <a:rPr lang="en-GB" dirty="0" smtClean="0"/>
              <a:t>Limits on Presidential powers</a:t>
            </a:r>
          </a:p>
        </p:txBody>
      </p:sp>
      <p:sp>
        <p:nvSpPr>
          <p:cNvPr id="43011" name="Rectangle 3"/>
          <p:cNvSpPr>
            <a:spLocks noGrp="1" noChangeArrowheads="1"/>
          </p:cNvSpPr>
          <p:nvPr>
            <p:ph type="body" idx="1"/>
          </p:nvPr>
        </p:nvSpPr>
        <p:spPr>
          <a:xfrm>
            <a:off x="152400" y="1219200"/>
            <a:ext cx="8839200" cy="5486400"/>
          </a:xfrm>
        </p:spPr>
        <p:txBody>
          <a:bodyPr>
            <a:normAutofit/>
          </a:bodyPr>
          <a:lstStyle/>
          <a:p>
            <a:pPr algn="just" eaLnBrk="1" hangingPunct="1">
              <a:lnSpc>
                <a:spcPct val="120000"/>
              </a:lnSpc>
              <a:spcBef>
                <a:spcPct val="0"/>
              </a:spcBef>
            </a:pPr>
            <a:endParaRPr lang="en-GB" sz="2200" dirty="0" smtClean="0"/>
          </a:p>
          <a:p>
            <a:pPr algn="just" eaLnBrk="1" hangingPunct="1">
              <a:lnSpc>
                <a:spcPct val="120000"/>
              </a:lnSpc>
              <a:spcBef>
                <a:spcPct val="0"/>
              </a:spcBef>
            </a:pPr>
            <a:r>
              <a:rPr lang="en-GB" sz="2400" dirty="0" smtClean="0"/>
              <a:t>Removing presidential powers to </a:t>
            </a:r>
            <a:r>
              <a:rPr lang="en-GB" sz="2400" dirty="0" smtClean="0">
                <a:solidFill>
                  <a:srgbClr val="FF0000"/>
                </a:solidFill>
              </a:rPr>
              <a:t>circumvent</a:t>
            </a:r>
            <a:r>
              <a:rPr lang="en-GB" sz="2400" dirty="0" smtClean="0"/>
              <a:t> the normal legislative process &amp; limiting the amount of time the president may consider bills passed by parliament before approving them (Article 75) </a:t>
            </a:r>
          </a:p>
          <a:p>
            <a:pPr algn="just" eaLnBrk="1" hangingPunct="1">
              <a:lnSpc>
                <a:spcPct val="120000"/>
              </a:lnSpc>
              <a:spcBef>
                <a:spcPct val="0"/>
              </a:spcBef>
            </a:pPr>
            <a:r>
              <a:rPr lang="en-GB" sz="2400" b="1" dirty="0" smtClean="0"/>
              <a:t>Removing </a:t>
            </a:r>
            <a:r>
              <a:rPr lang="en-GB" sz="2400" dirty="0" smtClean="0"/>
              <a:t>the </a:t>
            </a:r>
            <a:r>
              <a:rPr lang="en-GB" sz="2400" dirty="0" smtClean="0">
                <a:solidFill>
                  <a:srgbClr val="FF3300"/>
                </a:solidFill>
              </a:rPr>
              <a:t>infamous Article 58-2(b)</a:t>
            </a:r>
            <a:r>
              <a:rPr lang="en-GB" sz="2400" dirty="0" smtClean="0"/>
              <a:t> instituted by President Musharaf, which granted the power to unilaterally </a:t>
            </a:r>
            <a:r>
              <a:rPr lang="en-GB" sz="2400" u="sng" dirty="0" smtClean="0"/>
              <a:t>dismiss parliament </a:t>
            </a:r>
            <a:r>
              <a:rPr lang="en-GB" sz="2400" dirty="0" smtClean="0"/>
              <a:t>under vague emergency provisions </a:t>
            </a:r>
          </a:p>
          <a:p>
            <a:pPr algn="just" eaLnBrk="1" hangingPunct="1">
              <a:lnSpc>
                <a:spcPct val="120000"/>
              </a:lnSpc>
              <a:spcBef>
                <a:spcPct val="0"/>
              </a:spcBef>
            </a:pPr>
            <a:r>
              <a:rPr lang="en-GB" sz="2400" dirty="0" smtClean="0"/>
              <a:t>Consulting with the outgoing prime minister and opposition leader on </a:t>
            </a:r>
            <a:r>
              <a:rPr lang="en-GB" sz="2400" b="1" dirty="0" smtClean="0"/>
              <a:t>appointments</a:t>
            </a:r>
            <a:r>
              <a:rPr lang="en-GB" sz="2400" dirty="0" smtClean="0"/>
              <a:t> of </a:t>
            </a:r>
            <a:r>
              <a:rPr lang="en-GB" sz="2400" u="sng" dirty="0" smtClean="0"/>
              <a:t>caretaker governments </a:t>
            </a:r>
            <a:r>
              <a:rPr lang="en-GB" sz="2400" dirty="0" smtClean="0"/>
              <a:t>to manage the transition to a new government when parliament is dismissed (Article 224)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68313" y="190500"/>
            <a:ext cx="8229600" cy="806450"/>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r>
              <a:rPr lang="en-GB" sz="4000" b="1" dirty="0" smtClean="0"/>
              <a:t>Greater role for parliament &amp; PM</a:t>
            </a:r>
          </a:p>
        </p:txBody>
      </p:sp>
      <p:sp>
        <p:nvSpPr>
          <p:cNvPr id="44035" name="Rectangle 3"/>
          <p:cNvSpPr>
            <a:spLocks noGrp="1" noChangeArrowheads="1"/>
          </p:cNvSpPr>
          <p:nvPr>
            <p:ph type="body" idx="1"/>
          </p:nvPr>
        </p:nvSpPr>
        <p:spPr>
          <a:xfrm>
            <a:off x="228600" y="1066800"/>
            <a:ext cx="8686800" cy="5638800"/>
          </a:xfrm>
        </p:spPr>
        <p:txBody>
          <a:bodyPr>
            <a:noAutofit/>
          </a:bodyPr>
          <a:lstStyle/>
          <a:p>
            <a:pPr algn="just" eaLnBrk="1" hangingPunct="1">
              <a:lnSpc>
                <a:spcPct val="110000"/>
              </a:lnSpc>
              <a:spcBef>
                <a:spcPct val="0"/>
              </a:spcBef>
            </a:pPr>
            <a:r>
              <a:rPr lang="en-GB" sz="2400" dirty="0" smtClean="0"/>
              <a:t>Establishes the prime minister &amp; his ministers as the federal government</a:t>
            </a:r>
          </a:p>
          <a:p>
            <a:pPr algn="just" eaLnBrk="1" hangingPunct="1">
              <a:lnSpc>
                <a:spcPct val="110000"/>
              </a:lnSpc>
              <a:spcBef>
                <a:spcPct val="0"/>
              </a:spcBef>
            </a:pPr>
            <a:r>
              <a:rPr lang="en-GB" sz="2400" dirty="0" smtClean="0"/>
              <a:t>Transferred the position of chief executive of the nation from the president </a:t>
            </a:r>
            <a:r>
              <a:rPr lang="en-GB" sz="2400" u="sng" dirty="0" smtClean="0"/>
              <a:t>to the prime minister </a:t>
            </a:r>
            <a:r>
              <a:rPr lang="en-GB" sz="2400" dirty="0" smtClean="0"/>
              <a:t>(Articles 90 and 99). </a:t>
            </a:r>
          </a:p>
          <a:p>
            <a:pPr algn="just" eaLnBrk="1" hangingPunct="1">
              <a:lnSpc>
                <a:spcPct val="110000"/>
              </a:lnSpc>
              <a:spcBef>
                <a:spcPct val="0"/>
              </a:spcBef>
            </a:pPr>
            <a:r>
              <a:rPr lang="en-GB" sz="2400" u="sng" dirty="0" smtClean="0"/>
              <a:t>Reduces the requirement for the prime minister to consult </a:t>
            </a:r>
            <a:r>
              <a:rPr lang="en-GB" sz="2400" dirty="0" smtClean="0"/>
              <a:t>with the president to a duty to keep him “informed” of policy matters (Article 46). </a:t>
            </a:r>
          </a:p>
          <a:p>
            <a:pPr algn="just" eaLnBrk="1" hangingPunct="1">
              <a:lnSpc>
                <a:spcPct val="110000"/>
              </a:lnSpc>
              <a:spcBef>
                <a:spcPct val="0"/>
              </a:spcBef>
            </a:pPr>
            <a:r>
              <a:rPr lang="en-GB" sz="2400" dirty="0" smtClean="0"/>
              <a:t>Requires that the president consult with the prime minister—whose recommendations are binding—on all choices for provincial governors (Article 101) and military service chiefs (Articles 243 and 260), though the president remains the office charged with their appointments. </a:t>
            </a:r>
          </a:p>
          <a:p>
            <a:pPr algn="just" eaLnBrk="1" hangingPunct="1">
              <a:lnSpc>
                <a:spcPct val="110000"/>
              </a:lnSpc>
              <a:spcBef>
                <a:spcPct val="0"/>
              </a:spcBef>
            </a:pPr>
            <a:r>
              <a:rPr lang="en-GB" sz="2400" dirty="0" smtClean="0"/>
              <a:t>Removes limits on prime ministers serving more than two terms (Article 91).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68313" y="-76200"/>
            <a:ext cx="8229600" cy="762000"/>
          </a:xfrm>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r>
              <a:rPr lang="en-GB" dirty="0" smtClean="0"/>
              <a:t>Judiciary</a:t>
            </a:r>
          </a:p>
        </p:txBody>
      </p:sp>
      <p:sp>
        <p:nvSpPr>
          <p:cNvPr id="45059" name="Rectangle 3"/>
          <p:cNvSpPr>
            <a:spLocks noGrp="1" noChangeArrowheads="1"/>
          </p:cNvSpPr>
          <p:nvPr>
            <p:ph type="body" idx="1"/>
          </p:nvPr>
        </p:nvSpPr>
        <p:spPr>
          <a:xfrm>
            <a:off x="152400" y="685800"/>
            <a:ext cx="8686800" cy="5943600"/>
          </a:xfrm>
        </p:spPr>
        <p:txBody>
          <a:bodyPr>
            <a:normAutofit/>
          </a:bodyPr>
          <a:lstStyle/>
          <a:p>
            <a:pPr algn="just" eaLnBrk="1" hangingPunct="1">
              <a:lnSpc>
                <a:spcPct val="130000"/>
              </a:lnSpc>
              <a:spcBef>
                <a:spcPct val="0"/>
              </a:spcBef>
            </a:pPr>
            <a:r>
              <a:rPr lang="en-GB" sz="2400" u="sng" dirty="0" smtClean="0"/>
              <a:t>Neither president nor PM will have a direct role </a:t>
            </a:r>
            <a:r>
              <a:rPr lang="en-GB" sz="2400" dirty="0" smtClean="0"/>
              <a:t>in </a:t>
            </a:r>
            <a:r>
              <a:rPr lang="en-GB" sz="2400" dirty="0" smtClean="0">
                <a:solidFill>
                  <a:srgbClr val="FF0000"/>
                </a:solidFill>
              </a:rPr>
              <a:t>judicial appointments </a:t>
            </a:r>
            <a:r>
              <a:rPr lang="en-GB" sz="2400" dirty="0" smtClean="0"/>
              <a:t>under the 18th amendment. </a:t>
            </a:r>
          </a:p>
          <a:p>
            <a:pPr algn="just" eaLnBrk="1" hangingPunct="1">
              <a:lnSpc>
                <a:spcPct val="130000"/>
              </a:lnSpc>
              <a:spcBef>
                <a:spcPct val="0"/>
              </a:spcBef>
            </a:pPr>
            <a:r>
              <a:rPr lang="en-GB" sz="2400" dirty="0" smtClean="0"/>
              <a:t>The appointments will instead be handled by a </a:t>
            </a:r>
            <a:r>
              <a:rPr lang="en-GB" sz="2400" dirty="0" smtClean="0">
                <a:solidFill>
                  <a:srgbClr val="FF0000"/>
                </a:solidFill>
              </a:rPr>
              <a:t>two-tier system</a:t>
            </a:r>
            <a:r>
              <a:rPr lang="en-GB" sz="2400" dirty="0" smtClean="0"/>
              <a:t>—a </a:t>
            </a:r>
            <a:r>
              <a:rPr lang="en-GB" sz="2400" u="sng" dirty="0" smtClean="0"/>
              <a:t>Judicial Commission </a:t>
            </a:r>
            <a:r>
              <a:rPr lang="en-GB" sz="2400" dirty="0" smtClean="0"/>
              <a:t>will propose nominees and a special </a:t>
            </a:r>
            <a:r>
              <a:rPr lang="en-GB" sz="2400" u="sng" dirty="0" smtClean="0">
                <a:solidFill>
                  <a:srgbClr val="FF0000"/>
                </a:solidFill>
              </a:rPr>
              <a:t>parliamentary committee </a:t>
            </a:r>
            <a:r>
              <a:rPr lang="en-GB" sz="2400" dirty="0" smtClean="0"/>
              <a:t>split evenly between the government and the opposition will confirm them (Article 175A). </a:t>
            </a:r>
          </a:p>
          <a:p>
            <a:pPr algn="just" eaLnBrk="1" hangingPunct="1">
              <a:lnSpc>
                <a:spcPct val="130000"/>
              </a:lnSpc>
              <a:spcBef>
                <a:spcPct val="0"/>
              </a:spcBef>
            </a:pPr>
            <a:r>
              <a:rPr lang="en-GB" sz="2400" dirty="0" smtClean="0"/>
              <a:t>The seven-member </a:t>
            </a:r>
            <a:r>
              <a:rPr lang="en-GB" sz="2400" u="sng" dirty="0" smtClean="0"/>
              <a:t>Judicial Commission </a:t>
            </a:r>
            <a:r>
              <a:rPr lang="en-GB" sz="2400" dirty="0" smtClean="0"/>
              <a:t>will be chaired by the </a:t>
            </a:r>
            <a:r>
              <a:rPr lang="en-GB" sz="2400" dirty="0" smtClean="0">
                <a:solidFill>
                  <a:srgbClr val="FF0000"/>
                </a:solidFill>
              </a:rPr>
              <a:t>chief justice</a:t>
            </a:r>
            <a:r>
              <a:rPr lang="en-GB" sz="2400" dirty="0" smtClean="0"/>
              <a:t>, who will effectively control </a:t>
            </a:r>
            <a:r>
              <a:rPr lang="en-GB" sz="2400" u="sng" dirty="0" smtClean="0"/>
              <a:t>four of the seven seats </a:t>
            </a:r>
            <a:r>
              <a:rPr lang="en-GB" sz="2400" dirty="0" smtClean="0"/>
              <a:t>(with the remaining three comprising the </a:t>
            </a:r>
            <a:r>
              <a:rPr lang="en-GB" sz="2400" i="1" u="sng" dirty="0" smtClean="0"/>
              <a:t>federal law minister, the attorney general, and a senior lawyer of the Pakistan Bar Council</a:t>
            </a:r>
            <a:r>
              <a:rPr lang="en-GB" sz="2400" dirty="0" smtClean="0"/>
              <a:t>). </a:t>
            </a:r>
          </a:p>
          <a:p>
            <a:pPr eaLnBrk="1" hangingPunct="1">
              <a:lnSpc>
                <a:spcPct val="130000"/>
              </a:lnSpc>
              <a:spcBef>
                <a:spcPct val="0"/>
              </a:spcBef>
              <a:buNone/>
            </a:pPr>
            <a:endParaRPr lang="en-GB" sz="2400" dirty="0" smtClean="0"/>
          </a:p>
        </p:txBody>
      </p:sp>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152400"/>
            <a:ext cx="7772400" cy="685800"/>
          </a:xfrm>
          <a:effectLst>
            <a:softEdge rad="12700"/>
          </a:effectLst>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eaLnBrk="1" hangingPunct="1"/>
            <a:r>
              <a:rPr lang="en-GB" dirty="0" smtClean="0"/>
              <a:t>Concurrent List</a:t>
            </a:r>
          </a:p>
        </p:txBody>
      </p:sp>
      <p:sp>
        <p:nvSpPr>
          <p:cNvPr id="46083" name="Rectangle 3"/>
          <p:cNvSpPr>
            <a:spLocks noGrp="1" noChangeArrowheads="1"/>
          </p:cNvSpPr>
          <p:nvPr>
            <p:ph type="body" idx="1"/>
          </p:nvPr>
        </p:nvSpPr>
        <p:spPr>
          <a:xfrm>
            <a:off x="152400" y="914400"/>
            <a:ext cx="8839200" cy="4876800"/>
          </a:xfrm>
        </p:spPr>
        <p:txBody>
          <a:bodyPr>
            <a:normAutofit lnSpcReduction="10000"/>
          </a:bodyPr>
          <a:lstStyle/>
          <a:p>
            <a:pPr algn="just" eaLnBrk="1" hangingPunct="1">
              <a:lnSpc>
                <a:spcPct val="130000"/>
              </a:lnSpc>
              <a:spcBef>
                <a:spcPct val="0"/>
              </a:spcBef>
            </a:pPr>
            <a:r>
              <a:rPr lang="en-GB" sz="2800" dirty="0" smtClean="0"/>
              <a:t>The 18th amendment </a:t>
            </a:r>
            <a:r>
              <a:rPr lang="en-GB" sz="2800" u="sng" dirty="0" smtClean="0"/>
              <a:t>eliminates</a:t>
            </a:r>
            <a:r>
              <a:rPr lang="en-GB" sz="2800" dirty="0" smtClean="0"/>
              <a:t> the “Concurrent List,” where both federal and provincial governments may legislate but federal law prevails. </a:t>
            </a:r>
            <a:r>
              <a:rPr lang="en-GB" sz="2800" u="sng" dirty="0" smtClean="0"/>
              <a:t>Laws governing marriage, contracts, firearms possession, labour, educational curriculum, environmental pollution, bankruptcy, and 40 other diverse areas will now devolve to the provinces </a:t>
            </a:r>
          </a:p>
          <a:p>
            <a:pPr algn="just" eaLnBrk="1" hangingPunct="1">
              <a:lnSpc>
                <a:spcPct val="130000"/>
              </a:lnSpc>
              <a:spcBef>
                <a:spcPct val="0"/>
              </a:spcBef>
            </a:pPr>
            <a:r>
              <a:rPr lang="en-GB" sz="2800" dirty="0" smtClean="0"/>
              <a:t>with the list eliminated, and each provincial assembly will be responsible for drafting its own laws on the issues </a:t>
            </a: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GB" dirty="0" smtClean="0"/>
              <a:t>Renaming of NWFP</a:t>
            </a:r>
            <a:endParaRPr lang="en-US" dirty="0"/>
          </a:p>
        </p:txBody>
      </p:sp>
      <p:sp>
        <p:nvSpPr>
          <p:cNvPr id="6" name="Content Placeholder 5"/>
          <p:cNvSpPr>
            <a:spLocks noGrp="1"/>
          </p:cNvSpPr>
          <p:nvPr>
            <p:ph sz="half" idx="2"/>
          </p:nvPr>
        </p:nvSpPr>
        <p:spPr/>
        <p:txBody>
          <a:bodyPr/>
          <a:lstStyle/>
          <a:p>
            <a:pPr algn="just">
              <a:lnSpc>
                <a:spcPct val="110000"/>
              </a:lnSpc>
              <a:spcBef>
                <a:spcPct val="0"/>
              </a:spcBef>
            </a:pPr>
            <a:r>
              <a:rPr lang="en-GB" dirty="0" smtClean="0"/>
              <a:t>Renaming of NWFP as KPK an achievement for Pushtoon Nationalists   and identity for the residents of NWFP</a:t>
            </a:r>
          </a:p>
          <a:p>
            <a:pPr algn="just">
              <a:lnSpc>
                <a:spcPct val="110000"/>
              </a:lnSpc>
              <a:spcBef>
                <a:spcPct val="0"/>
              </a:spcBef>
            </a:pPr>
            <a:r>
              <a:rPr lang="en-GB" dirty="0" smtClean="0"/>
              <a:t>Gave birth to debate for creation of new provinces</a:t>
            </a:r>
          </a:p>
          <a:p>
            <a:pPr algn="just">
              <a:lnSpc>
                <a:spcPct val="110000"/>
              </a:lnSpc>
              <a:spcBef>
                <a:spcPct val="0"/>
              </a:spcBef>
            </a:pPr>
            <a:r>
              <a:rPr lang="en-GB" u="sng" dirty="0" smtClean="0"/>
              <a:t>Hazara </a:t>
            </a:r>
            <a:r>
              <a:rPr lang="en-GB" u="sng" dirty="0" err="1" smtClean="0"/>
              <a:t>Movt</a:t>
            </a:r>
            <a:r>
              <a:rPr lang="en-GB" u="sng" dirty="0" smtClean="0"/>
              <a:t> </a:t>
            </a:r>
          </a:p>
          <a:p>
            <a:endParaRPr lang="en-US" dirty="0"/>
          </a:p>
        </p:txBody>
      </p:sp>
      <p:sp>
        <p:nvSpPr>
          <p:cNvPr id="7" name="Text Placeholder 6"/>
          <p:cNvSpPr>
            <a:spLocks noGrp="1"/>
          </p:cNvSpPr>
          <p:nvPr>
            <p:ph type="body" sz="quarter" idx="3"/>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GB" dirty="0" smtClean="0"/>
              <a:t>Unresolved Questions</a:t>
            </a:r>
            <a:endParaRPr lang="en-US" dirty="0"/>
          </a:p>
        </p:txBody>
      </p:sp>
      <p:sp>
        <p:nvSpPr>
          <p:cNvPr id="8" name="Content Placeholder 7"/>
          <p:cNvSpPr>
            <a:spLocks noGrp="1"/>
          </p:cNvSpPr>
          <p:nvPr>
            <p:ph sz="quarter" idx="4"/>
          </p:nvPr>
        </p:nvSpPr>
        <p:spPr/>
        <p:txBody>
          <a:bodyPr/>
          <a:lstStyle/>
          <a:p>
            <a:r>
              <a:rPr lang="en-GB" dirty="0" smtClean="0"/>
              <a:t>FATA </a:t>
            </a:r>
          </a:p>
          <a:p>
            <a:r>
              <a:rPr lang="en-GB" dirty="0" smtClean="0"/>
              <a:t>FCR</a:t>
            </a:r>
          </a:p>
          <a:p>
            <a:endParaRPr lang="en-US" dirty="0"/>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dirty="0" smtClean="0"/>
              <a:t>Appointment of </a:t>
            </a:r>
            <a:r>
              <a:rPr lang="en-US" dirty="0" smtClean="0">
                <a:solidFill>
                  <a:schemeClr val="accent1"/>
                </a:solidFill>
              </a:rPr>
              <a:t>CEC</a:t>
            </a:r>
            <a:r>
              <a:rPr lang="en-US" dirty="0" smtClean="0"/>
              <a:t> and the 4 </a:t>
            </a:r>
            <a:r>
              <a:rPr lang="en-US" dirty="0" smtClean="0">
                <a:solidFill>
                  <a:srgbClr val="00B0F0"/>
                </a:solidFill>
              </a:rPr>
              <a:t>provincial members of the ECP </a:t>
            </a:r>
            <a:r>
              <a:rPr lang="en-US" dirty="0" smtClean="0"/>
              <a:t>will be done after reaching a </a:t>
            </a:r>
            <a:r>
              <a:rPr lang="en-US" dirty="0" smtClean="0">
                <a:solidFill>
                  <a:srgbClr val="00B0F0"/>
                </a:solidFill>
              </a:rPr>
              <a:t>consensus</a:t>
            </a:r>
            <a:r>
              <a:rPr lang="en-US" dirty="0" smtClean="0"/>
              <a:t> on their names with the </a:t>
            </a:r>
            <a:r>
              <a:rPr lang="en-US" dirty="0" smtClean="0">
                <a:solidFill>
                  <a:srgbClr val="FF0000"/>
                </a:solidFill>
              </a:rPr>
              <a:t>opposition leader</a:t>
            </a:r>
            <a:r>
              <a:rPr lang="en-US" dirty="0" smtClean="0"/>
              <a:t>. </a:t>
            </a:r>
          </a:p>
          <a:p>
            <a:pPr algn="just"/>
            <a:r>
              <a:rPr lang="en-US" dirty="0" smtClean="0">
                <a:solidFill>
                  <a:srgbClr val="00B0F0"/>
                </a:solidFill>
              </a:rPr>
              <a:t>Tenure</a:t>
            </a:r>
            <a:r>
              <a:rPr lang="en-US" dirty="0" smtClean="0"/>
              <a:t>  increased to </a:t>
            </a:r>
            <a:r>
              <a:rPr lang="en-US" dirty="0" smtClean="0">
                <a:solidFill>
                  <a:srgbClr val="00B0F0"/>
                </a:solidFill>
              </a:rPr>
              <a:t>five years. </a:t>
            </a:r>
          </a:p>
          <a:p>
            <a:pPr algn="just"/>
            <a:r>
              <a:rPr lang="en-US" dirty="0" smtClean="0"/>
              <a:t>Appointment of a </a:t>
            </a:r>
            <a:r>
              <a:rPr lang="en-US" u="sng" dirty="0" smtClean="0">
                <a:solidFill>
                  <a:srgbClr val="00B0F0"/>
                </a:solidFill>
              </a:rPr>
              <a:t>caretaker PM </a:t>
            </a:r>
            <a:r>
              <a:rPr lang="en-US" dirty="0" smtClean="0"/>
              <a:t>and </a:t>
            </a:r>
            <a:r>
              <a:rPr lang="en-US" dirty="0" smtClean="0">
                <a:solidFill>
                  <a:srgbClr val="00B0F0"/>
                </a:solidFill>
              </a:rPr>
              <a:t>CMs </a:t>
            </a:r>
            <a:r>
              <a:rPr lang="en-US" dirty="0" smtClean="0"/>
              <a:t>in consultation with the opposition leader in the assembly.</a:t>
            </a:r>
          </a:p>
          <a:p>
            <a:pPr algn="just">
              <a:buNone/>
            </a:pPr>
            <a:r>
              <a:rPr lang="en-US" dirty="0" smtClean="0"/>
              <a:t>                                                             </a:t>
            </a:r>
            <a:r>
              <a:rPr lang="en-US" dirty="0" err="1" smtClean="0"/>
              <a:t>Contd</a:t>
            </a:r>
            <a:endParaRPr lang="en-US" dirty="0"/>
          </a:p>
        </p:txBody>
      </p:sp>
      <p:sp>
        <p:nvSpPr>
          <p:cNvPr id="2" name="Title 1"/>
          <p:cNvSpPr>
            <a:spLocks noGrp="1"/>
          </p:cNvSpPr>
          <p:nvPr>
            <p:ph type="title"/>
          </p:nvPr>
        </p:nvSpPr>
        <p:spPr>
          <a:ln w="76200"/>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solidFill>
                  <a:srgbClr val="00B0F0"/>
                </a:solidFill>
              </a:rPr>
              <a:t>Theme of 20</a:t>
            </a:r>
            <a:r>
              <a:rPr lang="en-US" baseline="30000" dirty="0" smtClean="0">
                <a:solidFill>
                  <a:srgbClr val="00B0F0"/>
                </a:solidFill>
              </a:rPr>
              <a:t>th</a:t>
            </a:r>
            <a:r>
              <a:rPr lang="en-US" dirty="0" smtClean="0">
                <a:solidFill>
                  <a:srgbClr val="00B0F0"/>
                </a:solidFill>
              </a:rPr>
              <a:t> amendment</a:t>
            </a:r>
            <a:endParaRPr lang="en-US" dirty="0">
              <a:solidFill>
                <a:srgbClr val="00B0F0"/>
              </a:solidFill>
            </a:endParaRPr>
          </a:p>
        </p:txBody>
      </p:sp>
      <p:sp>
        <p:nvSpPr>
          <p:cNvPr id="4" name="Slide Number Placeholder 3"/>
          <p:cNvSpPr>
            <a:spLocks noGrp="1"/>
          </p:cNvSpPr>
          <p:nvPr>
            <p:ph type="sldNum" sz="quarter" idx="12"/>
          </p:nvPr>
        </p:nvSpPr>
        <p:spPr/>
        <p:txBody>
          <a:bodyPr/>
          <a:lstStyle/>
          <a:p>
            <a:fld id="{A750D041-0FF3-4744-8D06-9357697FA9D1}" type="slidenum">
              <a:rPr lang="en-US" smtClean="0"/>
              <a:pPr/>
              <a:t>17</a:t>
            </a:fld>
            <a:endParaRPr lang="en-US" dirty="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en-US" dirty="0" smtClean="0"/>
              <a:t>The </a:t>
            </a:r>
            <a:r>
              <a:rPr lang="en-US" dirty="0" smtClean="0">
                <a:solidFill>
                  <a:srgbClr val="FF0000"/>
                </a:solidFill>
              </a:rPr>
              <a:t>mechanism</a:t>
            </a:r>
            <a:r>
              <a:rPr lang="en-US" dirty="0" smtClean="0"/>
              <a:t> formulated after negotiations empowers a </a:t>
            </a:r>
            <a:r>
              <a:rPr lang="en-US" dirty="0" smtClean="0">
                <a:solidFill>
                  <a:srgbClr val="FF0000"/>
                </a:solidFill>
              </a:rPr>
              <a:t>parliamentary committee </a:t>
            </a:r>
            <a:r>
              <a:rPr lang="en-US" dirty="0" smtClean="0"/>
              <a:t>comprising </a:t>
            </a:r>
            <a:r>
              <a:rPr lang="en-US" dirty="0" smtClean="0">
                <a:solidFill>
                  <a:srgbClr val="FF0000"/>
                </a:solidFill>
              </a:rPr>
              <a:t>6 members </a:t>
            </a:r>
            <a:r>
              <a:rPr lang="en-US" dirty="0" smtClean="0"/>
              <a:t>from Treasury and Opposition benches on </a:t>
            </a:r>
            <a:r>
              <a:rPr lang="en-US" dirty="0" smtClean="0">
                <a:solidFill>
                  <a:srgbClr val="FF0000"/>
                </a:solidFill>
              </a:rPr>
              <a:t>parity basis </a:t>
            </a:r>
            <a:r>
              <a:rPr lang="en-US" dirty="0" smtClean="0"/>
              <a:t>to decide the names of the PM and CMs.</a:t>
            </a:r>
          </a:p>
          <a:p>
            <a:pPr algn="just">
              <a:buNone/>
            </a:pPr>
            <a:r>
              <a:rPr lang="en-US" dirty="0" smtClean="0">
                <a:solidFill>
                  <a:srgbClr val="FF0000"/>
                </a:solidFill>
              </a:rPr>
              <a:t>    In case of no consensus </a:t>
            </a:r>
          </a:p>
          <a:p>
            <a:pPr algn="just"/>
            <a:r>
              <a:rPr lang="en-US" dirty="0" smtClean="0"/>
              <a:t>If the PM/CM and opposition leader </a:t>
            </a:r>
            <a:r>
              <a:rPr lang="en-US" u="sng" dirty="0" smtClean="0"/>
              <a:t>fail to nominate one with consensus</a:t>
            </a:r>
            <a:r>
              <a:rPr lang="en-US" dirty="0" smtClean="0"/>
              <a:t>, the commission will forward the list of nominees to the </a:t>
            </a:r>
            <a:r>
              <a:rPr lang="en-US" u="sng" dirty="0" smtClean="0">
                <a:solidFill>
                  <a:srgbClr val="FF0000"/>
                </a:solidFill>
              </a:rPr>
              <a:t>ECP</a:t>
            </a:r>
            <a:r>
              <a:rPr lang="en-US" u="sng" dirty="0" smtClean="0"/>
              <a:t>,</a:t>
            </a:r>
            <a:r>
              <a:rPr lang="en-US" dirty="0" smtClean="0"/>
              <a:t> which will make the final appointments to form a caretaker government setup before the elections. </a:t>
            </a:r>
            <a:endParaRPr lang="en-US" dirty="0"/>
          </a:p>
        </p:txBody>
      </p:sp>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en-US" dirty="0" smtClean="0"/>
              <a:t>Theme</a:t>
            </a:r>
            <a:endParaRPr lang="en-US" dirty="0"/>
          </a:p>
        </p:txBody>
      </p:sp>
      <p:sp>
        <p:nvSpPr>
          <p:cNvPr id="4" name="Slide Number Placeholder 3"/>
          <p:cNvSpPr>
            <a:spLocks noGrp="1"/>
          </p:cNvSpPr>
          <p:nvPr>
            <p:ph type="sldNum" sz="quarter" idx="12"/>
          </p:nvPr>
        </p:nvSpPr>
        <p:spPr/>
        <p:txBody>
          <a:bodyPr/>
          <a:lstStyle/>
          <a:p>
            <a:fld id="{A750D041-0FF3-4744-8D06-9357697FA9D1}" type="slidenum">
              <a:rPr lang="en-US" smtClean="0"/>
              <a:pPr/>
              <a:t>18</a:t>
            </a:fld>
            <a:endParaRPr lang="en-US"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laid the foundation for a powerful </a:t>
            </a:r>
            <a:r>
              <a:rPr lang="en-US" u="sng" dirty="0" smtClean="0"/>
              <a:t>election commission </a:t>
            </a:r>
            <a:r>
              <a:rPr lang="en-US" dirty="0" smtClean="0"/>
              <a:t>which will also act as a barrier to any undemocratic force.</a:t>
            </a:r>
          </a:p>
          <a:p>
            <a:pPr algn="just"/>
            <a:r>
              <a:rPr lang="en-US" dirty="0" smtClean="0"/>
              <a:t>The decision on </a:t>
            </a:r>
            <a:r>
              <a:rPr lang="en-US" u="sng" dirty="0" smtClean="0">
                <a:solidFill>
                  <a:srgbClr val="00B0F0"/>
                </a:solidFill>
              </a:rPr>
              <a:t>election petitions </a:t>
            </a:r>
            <a:r>
              <a:rPr lang="en-US" dirty="0" smtClean="0"/>
              <a:t>should be made in a </a:t>
            </a:r>
            <a:r>
              <a:rPr lang="en-US" dirty="0" smtClean="0">
                <a:solidFill>
                  <a:srgbClr val="00B0F0"/>
                </a:solidFill>
              </a:rPr>
              <a:t>timeframe</a:t>
            </a:r>
            <a:r>
              <a:rPr lang="en-US" dirty="0" smtClean="0"/>
              <a:t> of no more than </a:t>
            </a:r>
            <a:r>
              <a:rPr lang="en-US" u="sng" dirty="0" smtClean="0">
                <a:solidFill>
                  <a:srgbClr val="FF0000"/>
                </a:solidFill>
              </a:rPr>
              <a:t>three months.</a:t>
            </a:r>
          </a:p>
          <a:p>
            <a:pPr algn="just"/>
            <a:r>
              <a:rPr lang="en-US" dirty="0" smtClean="0"/>
              <a:t>More financial and judicial </a:t>
            </a:r>
            <a:r>
              <a:rPr lang="en-US" u="sng" dirty="0" smtClean="0"/>
              <a:t>autonomy</a:t>
            </a:r>
            <a:r>
              <a:rPr lang="en-US" dirty="0" smtClean="0"/>
              <a:t> for the ECP</a:t>
            </a:r>
          </a:p>
          <a:p>
            <a:pPr>
              <a:buNone/>
            </a:pPr>
            <a:endParaRPr lang="en-US" dirty="0"/>
          </a:p>
        </p:txBody>
      </p:sp>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US" dirty="0" smtClean="0"/>
              <a:t>A Step in Right Direction</a:t>
            </a:r>
            <a:endParaRPr lang="en-US" dirty="0"/>
          </a:p>
        </p:txBody>
      </p:sp>
      <p:sp>
        <p:nvSpPr>
          <p:cNvPr id="4" name="Slide Number Placeholder 3"/>
          <p:cNvSpPr>
            <a:spLocks noGrp="1"/>
          </p:cNvSpPr>
          <p:nvPr>
            <p:ph type="sldNum" sz="quarter" idx="12"/>
          </p:nvPr>
        </p:nvSpPr>
        <p:spPr/>
        <p:txBody>
          <a:bodyPr/>
          <a:lstStyle/>
          <a:p>
            <a:fld id="{A750D041-0FF3-4744-8D06-9357697FA9D1}" type="slidenum">
              <a:rPr lang="en-US" smtClean="0"/>
              <a:pPr/>
              <a:t>19</a:t>
            </a:fld>
            <a:endParaRPr lang="en-US" dirty="0"/>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hape 35"/>
          <p:cNvSpPr/>
          <p:nvPr/>
        </p:nvSpPr>
        <p:spPr>
          <a:xfrm>
            <a:off x="713562" y="1447800"/>
            <a:ext cx="7716877" cy="5258167"/>
          </a:xfrm>
          <a:prstGeom prst="rect">
            <a:avLst/>
          </a:prstGeom>
          <a:ln w="12700">
            <a:miter lim="400000"/>
          </a:ln>
          <a:extLst>
            <a:ext uri="{C572A759-6A51-4108-AA02-DFA0A04FC94B}">
              <ma14:wrappingTextBoxFlag xmlns:ma14="http://schemas.microsoft.com/office/mac/drawingml/2011/main" xmlns="" val="1"/>
            </a:ext>
          </a:extLst>
        </p:spPr>
        <p:txBody>
          <a:bodyPr wrap="square" lIns="35717" tIns="35717" rIns="35717" bIns="35717" anchor="ctr">
            <a:spAutoFit/>
          </a:bodyPr>
          <a:lstStyle/>
          <a:p>
            <a:pPr marL="312528" indent="-312528" algn="just">
              <a:buSzPct val="75000"/>
              <a:buChar char="•"/>
              <a:defRPr sz="1800"/>
            </a:pPr>
            <a:r>
              <a:rPr sz="2100" b="1" dirty="0">
                <a:solidFill>
                  <a:srgbClr val="C82506"/>
                </a:solidFill>
              </a:rPr>
              <a:t>1st:</a:t>
            </a:r>
            <a:r>
              <a:rPr sz="2100" dirty="0"/>
              <a:t> Redefined the boundaries of Pakistan </a:t>
            </a:r>
            <a:r>
              <a:rPr lang="en-US" sz="2100" dirty="0" smtClean="0"/>
              <a:t>&amp; </a:t>
            </a:r>
            <a:r>
              <a:rPr sz="2100" dirty="0" smtClean="0"/>
              <a:t>removed </a:t>
            </a:r>
            <a:r>
              <a:rPr sz="2100" dirty="0"/>
              <a:t>references to </a:t>
            </a:r>
            <a:r>
              <a:rPr sz="2100" dirty="0">
                <a:solidFill>
                  <a:srgbClr val="FF0000"/>
                </a:solidFill>
              </a:rPr>
              <a:t>East Pakistan</a:t>
            </a:r>
            <a:r>
              <a:rPr sz="2100" dirty="0"/>
              <a:t>. (May 4, </a:t>
            </a:r>
            <a:r>
              <a:rPr sz="2100" dirty="0">
                <a:solidFill>
                  <a:srgbClr val="FF0000"/>
                </a:solidFill>
              </a:rPr>
              <a:t>1974</a:t>
            </a:r>
            <a:r>
              <a:rPr sz="2100" dirty="0"/>
              <a:t>)</a:t>
            </a:r>
          </a:p>
          <a:p>
            <a:pPr lvl="0" algn="just">
              <a:defRPr sz="1800"/>
            </a:pPr>
            <a:endParaRPr sz="2100" dirty="0"/>
          </a:p>
          <a:p>
            <a:pPr marL="312528" indent="-312528" algn="just">
              <a:buSzPct val="75000"/>
              <a:buChar char="•"/>
              <a:defRPr sz="1800"/>
            </a:pPr>
            <a:r>
              <a:rPr sz="2100" b="1" dirty="0">
                <a:solidFill>
                  <a:srgbClr val="C82506"/>
                </a:solidFill>
              </a:rPr>
              <a:t>2nd: </a:t>
            </a:r>
            <a:r>
              <a:rPr sz="2100" dirty="0"/>
              <a:t>Defined a Muslim and declared the status of </a:t>
            </a:r>
            <a:r>
              <a:rPr sz="2100" dirty="0" err="1">
                <a:solidFill>
                  <a:srgbClr val="FF0000"/>
                </a:solidFill>
              </a:rPr>
              <a:t>Ahmadis</a:t>
            </a:r>
            <a:r>
              <a:rPr sz="2100" dirty="0"/>
              <a:t> as minority and ‘non-Muslim'. (September 7, </a:t>
            </a:r>
            <a:r>
              <a:rPr sz="2100" dirty="0">
                <a:solidFill>
                  <a:srgbClr val="FF0000"/>
                </a:solidFill>
              </a:rPr>
              <a:t>1974</a:t>
            </a:r>
            <a:r>
              <a:rPr sz="2100" dirty="0"/>
              <a:t>)</a:t>
            </a:r>
          </a:p>
          <a:p>
            <a:pPr lvl="0" algn="just">
              <a:defRPr sz="1800"/>
            </a:pPr>
            <a:endParaRPr sz="2100" dirty="0"/>
          </a:p>
          <a:p>
            <a:pPr marL="312528" indent="-312528" algn="just">
              <a:buSzPct val="75000"/>
              <a:buChar char="•"/>
              <a:defRPr sz="1800"/>
            </a:pPr>
            <a:r>
              <a:rPr sz="2100" b="1" dirty="0">
                <a:solidFill>
                  <a:srgbClr val="C82506"/>
                </a:solidFill>
              </a:rPr>
              <a:t>3rd:</a:t>
            </a:r>
            <a:r>
              <a:rPr sz="2100" dirty="0"/>
              <a:t> Extended the period of </a:t>
            </a:r>
            <a:r>
              <a:rPr sz="2100" dirty="0">
                <a:solidFill>
                  <a:srgbClr val="FF0000"/>
                </a:solidFill>
              </a:rPr>
              <a:t>preventive detention</a:t>
            </a:r>
            <a:r>
              <a:rPr sz="2100" dirty="0"/>
              <a:t>. (February 18, </a:t>
            </a:r>
            <a:r>
              <a:rPr sz="2100" dirty="0">
                <a:solidFill>
                  <a:srgbClr val="FF0000"/>
                </a:solidFill>
              </a:rPr>
              <a:t>1975</a:t>
            </a:r>
            <a:r>
              <a:rPr sz="2100" dirty="0"/>
              <a:t>)</a:t>
            </a:r>
          </a:p>
          <a:p>
            <a:pPr lvl="0" algn="just">
              <a:defRPr sz="1800"/>
            </a:pPr>
            <a:endParaRPr sz="2100" dirty="0"/>
          </a:p>
          <a:p>
            <a:pPr marL="312528" indent="-312528" algn="just">
              <a:buSzPct val="75000"/>
              <a:buChar char="•"/>
              <a:defRPr sz="1800"/>
            </a:pPr>
            <a:r>
              <a:rPr sz="2100" b="1" dirty="0">
                <a:solidFill>
                  <a:srgbClr val="C82506"/>
                </a:solidFill>
              </a:rPr>
              <a:t>4th: </a:t>
            </a:r>
            <a:r>
              <a:rPr sz="2100" dirty="0"/>
              <a:t>Decreed additional seats for minorities, it also </a:t>
            </a:r>
            <a:r>
              <a:rPr sz="2100" dirty="0">
                <a:solidFill>
                  <a:srgbClr val="FF0000"/>
                </a:solidFill>
              </a:rPr>
              <a:t>deprived courts of the power to grant bail </a:t>
            </a:r>
            <a:r>
              <a:rPr sz="2100" dirty="0"/>
              <a:t>to any person detained under any preventive detention. (November 21, </a:t>
            </a:r>
            <a:r>
              <a:rPr sz="2100" dirty="0">
                <a:solidFill>
                  <a:srgbClr val="FF0000"/>
                </a:solidFill>
              </a:rPr>
              <a:t>1975</a:t>
            </a:r>
            <a:r>
              <a:rPr sz="2100" dirty="0"/>
              <a:t>)</a:t>
            </a:r>
          </a:p>
          <a:p>
            <a:pPr marL="312528" indent="-312528" algn="just">
              <a:buSzPct val="75000"/>
              <a:buChar char="•"/>
              <a:defRPr sz="1800"/>
            </a:pPr>
            <a:endParaRPr sz="2100" dirty="0"/>
          </a:p>
          <a:p>
            <a:pPr marL="312528" indent="-312528" algn="just">
              <a:buSzPct val="75000"/>
              <a:buChar char="•"/>
              <a:defRPr sz="1800"/>
            </a:pPr>
            <a:r>
              <a:rPr sz="2100" b="1" dirty="0">
                <a:solidFill>
                  <a:srgbClr val="C82506"/>
                </a:solidFill>
              </a:rPr>
              <a:t>5th:</a:t>
            </a:r>
            <a:r>
              <a:rPr sz="2100" dirty="0"/>
              <a:t> Widened the scope of restriction on the High Courts. (September 5, </a:t>
            </a:r>
            <a:r>
              <a:rPr sz="2100" dirty="0">
                <a:solidFill>
                  <a:srgbClr val="FF0000"/>
                </a:solidFill>
              </a:rPr>
              <a:t>1976</a:t>
            </a:r>
            <a:r>
              <a:rPr sz="2100" dirty="0"/>
              <a:t>)</a:t>
            </a:r>
          </a:p>
          <a:p>
            <a:pPr marL="312528" indent="-312528" algn="just">
              <a:buSzPct val="75000"/>
              <a:buChar char="•"/>
              <a:defRPr sz="1800"/>
            </a:pPr>
            <a:endParaRPr sz="2200" dirty="0"/>
          </a:p>
        </p:txBody>
      </p:sp>
      <p:sp>
        <p:nvSpPr>
          <p:cNvPr id="3" name="Oval 2"/>
          <p:cNvSpPr/>
          <p:nvPr/>
        </p:nvSpPr>
        <p:spPr>
          <a:xfrm>
            <a:off x="1676400" y="457200"/>
            <a:ext cx="55626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Amendments </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21</a:t>
            </a:r>
            <a:r>
              <a:rPr lang="en-US" baseline="30000" dirty="0" smtClean="0"/>
              <a:t>st</a:t>
            </a:r>
            <a:r>
              <a:rPr lang="en-US" dirty="0" smtClean="0"/>
              <a:t> amendment</a:t>
            </a:r>
            <a:endParaRPr lang="en-US" dirty="0"/>
          </a:p>
        </p:txBody>
      </p:sp>
      <p:sp>
        <p:nvSpPr>
          <p:cNvPr id="3" name="Content Placeholder 2"/>
          <p:cNvSpPr>
            <a:spLocks noGrp="1"/>
          </p:cNvSpPr>
          <p:nvPr>
            <p:ph idx="1"/>
          </p:nvPr>
        </p:nvSpPr>
        <p:spPr/>
        <p:txBody>
          <a:bodyPr>
            <a:normAutofit/>
          </a:bodyPr>
          <a:lstStyle/>
          <a:p>
            <a:pPr algn="just"/>
            <a:r>
              <a:rPr lang="en-US" dirty="0" smtClean="0"/>
              <a:t>special measures for </a:t>
            </a:r>
            <a:r>
              <a:rPr lang="en-US" dirty="0" smtClean="0">
                <a:solidFill>
                  <a:srgbClr val="FF0000"/>
                </a:solidFill>
              </a:rPr>
              <a:t>speedy trial </a:t>
            </a:r>
            <a:r>
              <a:rPr lang="en-US" dirty="0" smtClean="0"/>
              <a:t>of offences relating to </a:t>
            </a:r>
            <a:r>
              <a:rPr lang="en-US" dirty="0" smtClean="0">
                <a:solidFill>
                  <a:srgbClr val="FF0000"/>
                </a:solidFill>
              </a:rPr>
              <a:t>terrorism</a:t>
            </a:r>
            <a:r>
              <a:rPr lang="en-US" dirty="0" smtClean="0"/>
              <a:t>, waging of war or insurrection against Pakistan and prevention of acts threatening the security of Pakistan. </a:t>
            </a:r>
          </a:p>
          <a:p>
            <a:pPr algn="just"/>
            <a:r>
              <a:rPr lang="en-US" dirty="0" smtClean="0"/>
              <a:t>Amended Article # 175</a:t>
            </a:r>
          </a:p>
          <a:p>
            <a:pPr algn="just"/>
            <a:r>
              <a:rPr lang="en-US" dirty="0" smtClean="0"/>
              <a:t>Efficacy of the ATCs questioned</a:t>
            </a:r>
            <a:endParaRPr lang="en-US"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22</a:t>
            </a:r>
            <a:r>
              <a:rPr lang="en-US" baseline="30000" dirty="0" smtClean="0"/>
              <a:t>nd</a:t>
            </a:r>
            <a:r>
              <a:rPr lang="en-US" dirty="0" smtClean="0"/>
              <a:t> Amendment </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civil </a:t>
            </a:r>
            <a:r>
              <a:rPr lang="en-US" dirty="0"/>
              <a:t>servants” and “technocrats” have now become eligible for appointment as the CEC and ECP members, in addition to serving or retired judges of the superior courts.</a:t>
            </a:r>
          </a:p>
          <a:p>
            <a:pPr algn="just">
              <a:buNone/>
            </a:pPr>
            <a:r>
              <a:rPr lang="en-US" dirty="0"/>
              <a:t>The bill has set an age limit of 68 years for the CEC and 65 years for the ECP members. </a:t>
            </a:r>
          </a:p>
          <a:p>
            <a:pPr algn="just">
              <a:buNone/>
            </a:pPr>
            <a:r>
              <a:rPr lang="en-US" dirty="0" smtClean="0"/>
              <a:t>	</a:t>
            </a:r>
            <a:endParaRPr lang="en-US" sz="96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23</a:t>
            </a:r>
            <a:r>
              <a:rPr lang="en-US" baseline="30000" dirty="0" smtClean="0"/>
              <a:t>rd</a:t>
            </a:r>
            <a:r>
              <a:rPr lang="en-US" dirty="0" smtClean="0"/>
              <a:t> Amendment</a:t>
            </a:r>
            <a:endParaRPr lang="en-US" dirty="0"/>
          </a:p>
        </p:txBody>
      </p:sp>
      <p:sp>
        <p:nvSpPr>
          <p:cNvPr id="3" name="Content Placeholder 2"/>
          <p:cNvSpPr>
            <a:spLocks noGrp="1"/>
          </p:cNvSpPr>
          <p:nvPr>
            <p:ph idx="1"/>
          </p:nvPr>
        </p:nvSpPr>
        <p:spPr/>
        <p:txBody>
          <a:bodyPr/>
          <a:lstStyle/>
          <a:p>
            <a:pPr algn="just"/>
            <a:r>
              <a:rPr lang="en-US" dirty="0"/>
              <a:t>Due to extraordinary situation and circumstances the military courts are established to expedite the disposal of certain offences related with terrorism,</a:t>
            </a:r>
          </a:p>
        </p:txBody>
      </p:sp>
    </p:spTree>
    <p:extLst>
      <p:ext uri="{BB962C8B-B14F-4D97-AF65-F5344CB8AC3E}">
        <p14:creationId xmlns:p14="http://schemas.microsoft.com/office/powerpoint/2010/main" val="38021356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t>Judiciary is answerable to nobody</a:t>
            </a:r>
          </a:p>
          <a:p>
            <a:pPr algn="just"/>
            <a:r>
              <a:rPr lang="en-US" dirty="0" smtClean="0"/>
              <a:t>A judiciary subservient to executive can be disastrous</a:t>
            </a:r>
          </a:p>
          <a:p>
            <a:pPr algn="just"/>
            <a:r>
              <a:rPr lang="en-US" dirty="0" smtClean="0"/>
              <a:t>Spineless judges have legitimized military rule, thus hampered democratic growth </a:t>
            </a:r>
          </a:p>
          <a:p>
            <a:pPr algn="just"/>
            <a:r>
              <a:rPr lang="en-US" dirty="0" smtClean="0"/>
              <a:t>On the pretext of public interest our judges encouraged public interest litigation</a:t>
            </a:r>
          </a:p>
          <a:p>
            <a:pPr algn="just"/>
            <a:r>
              <a:rPr lang="en-US" dirty="0" err="1" smtClean="0"/>
              <a:t>Suo</a:t>
            </a:r>
            <a:r>
              <a:rPr lang="en-US" dirty="0" smtClean="0"/>
              <a:t> </a:t>
            </a:r>
            <a:r>
              <a:rPr lang="en-US" dirty="0" err="1" smtClean="0"/>
              <a:t>motu</a:t>
            </a:r>
            <a:r>
              <a:rPr lang="en-US" dirty="0" smtClean="0"/>
              <a:t>  powers being exercised too frequently </a:t>
            </a:r>
          </a:p>
          <a:p>
            <a:pPr algn="just"/>
            <a:endParaRPr lang="en-US" dirty="0"/>
          </a:p>
        </p:txBody>
      </p:sp>
    </p:spTree>
    <p:extLst>
      <p:ext uri="{BB962C8B-B14F-4D97-AF65-F5344CB8AC3E}">
        <p14:creationId xmlns:p14="http://schemas.microsoft.com/office/powerpoint/2010/main" val="3205488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Intervention of court in cases of “disappearance”</a:t>
            </a:r>
          </a:p>
          <a:p>
            <a:pPr algn="just"/>
            <a:r>
              <a:rPr lang="en-US" dirty="0"/>
              <a:t>The judiciary often interferes in cases where it lacks expertise</a:t>
            </a:r>
            <a:r>
              <a:rPr lang="en-US" dirty="0" smtClean="0"/>
              <a:t>.</a:t>
            </a:r>
          </a:p>
          <a:p>
            <a:pPr algn="just"/>
            <a:r>
              <a:rPr lang="en-US" dirty="0" smtClean="0"/>
              <a:t>The </a:t>
            </a:r>
            <a:r>
              <a:rPr lang="en-US" dirty="0"/>
              <a:t>Pakistan Steel Mills, whose </a:t>
            </a:r>
            <a:r>
              <a:rPr lang="en-US" dirty="0" err="1"/>
              <a:t>privatisation</a:t>
            </a:r>
            <a:r>
              <a:rPr lang="en-US" dirty="0"/>
              <a:t> was blocked in 2006 by the Supreme Court under </a:t>
            </a:r>
            <a:r>
              <a:rPr lang="en-US" dirty="0" err="1"/>
              <a:t>Iftikhar</a:t>
            </a:r>
            <a:r>
              <a:rPr lang="en-US" dirty="0"/>
              <a:t> </a:t>
            </a:r>
            <a:r>
              <a:rPr lang="en-US" dirty="0" err="1"/>
              <a:t>Chaudhry</a:t>
            </a:r>
            <a:r>
              <a:rPr lang="en-US" dirty="0"/>
              <a:t>. </a:t>
            </a:r>
            <a:endParaRPr lang="en-US" dirty="0" smtClean="0"/>
          </a:p>
          <a:p>
            <a:pPr algn="just"/>
            <a:r>
              <a:rPr lang="en-US" dirty="0" smtClean="0"/>
              <a:t>In short </a:t>
            </a:r>
            <a:r>
              <a:rPr lang="en-US" dirty="0"/>
              <a:t>order </a:t>
            </a:r>
            <a:r>
              <a:rPr lang="en-US" dirty="0" smtClean="0"/>
              <a:t>halted its  </a:t>
            </a:r>
            <a:r>
              <a:rPr lang="en-US" dirty="0" err="1"/>
              <a:t>privatisation</a:t>
            </a:r>
            <a:r>
              <a:rPr lang="en-US" dirty="0"/>
              <a:t> cited ‘undue haste’ in the process as one of the reasons for the decision. </a:t>
            </a:r>
            <a:endParaRPr lang="en-US" dirty="0" smtClean="0"/>
          </a:p>
          <a:p>
            <a:pPr algn="just"/>
            <a:r>
              <a:rPr lang="en-US" dirty="0" smtClean="0"/>
              <a:t>The </a:t>
            </a:r>
            <a:r>
              <a:rPr lang="en-US" dirty="0"/>
              <a:t>steel mill’s accumulated liabilities in 2008 stood at Rs26 billion; they are now over Rs415bn, with the government having pumped in Rs85bn</a:t>
            </a:r>
            <a:r>
              <a:rPr lang="en-US" dirty="0" smtClean="0"/>
              <a:t>.(Judicial Freedom by </a:t>
            </a:r>
            <a:r>
              <a:rPr lang="en-US" dirty="0" err="1" smtClean="0"/>
              <a:t>Irfan</a:t>
            </a:r>
            <a:r>
              <a:rPr lang="en-US" dirty="0" smtClean="0"/>
              <a:t> </a:t>
            </a:r>
            <a:r>
              <a:rPr lang="en-US" dirty="0" err="1" smtClean="0"/>
              <a:t>Hussain</a:t>
            </a:r>
            <a:r>
              <a:rPr lang="en-US" smtClean="0"/>
              <a:t>  6</a:t>
            </a:r>
            <a:r>
              <a:rPr lang="en-US" baseline="30000" smtClean="0"/>
              <a:t>th</a:t>
            </a:r>
            <a:r>
              <a:rPr lang="en-US" smtClean="0"/>
              <a:t> May 2017 ,Dawn)</a:t>
            </a:r>
            <a:endParaRPr lang="en-US" dirty="0" smtClean="0"/>
          </a:p>
          <a:p>
            <a:pPr algn="just"/>
            <a:r>
              <a:rPr lang="en-US" dirty="0" smtClean="0"/>
              <a:t> </a:t>
            </a:r>
            <a:endParaRPr lang="en-US" dirty="0"/>
          </a:p>
        </p:txBody>
      </p:sp>
    </p:spTree>
    <p:extLst>
      <p:ext uri="{BB962C8B-B14F-4D97-AF65-F5344CB8AC3E}">
        <p14:creationId xmlns:p14="http://schemas.microsoft.com/office/powerpoint/2010/main" val="15309507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Judicial activism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Interest of courts in cases related to conduct of politicians ,water and sanitation facilities</a:t>
            </a:r>
          </a:p>
          <a:p>
            <a:r>
              <a:rPr lang="en-US" dirty="0"/>
              <a:t>census after 19 years due to a Supreme Court </a:t>
            </a:r>
            <a:r>
              <a:rPr lang="en-US" dirty="0" smtClean="0"/>
              <a:t>order</a:t>
            </a:r>
          </a:p>
          <a:p>
            <a:r>
              <a:rPr lang="en-US" dirty="0"/>
              <a:t>In a constitutional petition related to clean drinking water and a safe environment for the people of Sindh, the court imposed tough conditions upon the Sindh government, while sessions court officials in the province went around checking educational and healthcare institutions.</a:t>
            </a:r>
          </a:p>
        </p:txBody>
      </p:sp>
    </p:spTree>
    <p:extLst>
      <p:ext uri="{BB962C8B-B14F-4D97-AF65-F5344CB8AC3E}">
        <p14:creationId xmlns:p14="http://schemas.microsoft.com/office/powerpoint/2010/main" val="1657072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Orange Line in Lahore </a:t>
            </a:r>
            <a:r>
              <a:rPr lang="en-US" dirty="0" smtClean="0"/>
              <a:t>allowed</a:t>
            </a:r>
          </a:p>
          <a:p>
            <a:r>
              <a:rPr lang="en-US" dirty="0"/>
              <a:t>The Islamabad High Court and the Supreme Court also intervened in the matter of the </a:t>
            </a:r>
            <a:r>
              <a:rPr lang="en-US" dirty="0" err="1"/>
              <a:t>Faizabad</a:t>
            </a:r>
            <a:r>
              <a:rPr lang="en-US" dirty="0"/>
              <a:t> sit-in</a:t>
            </a:r>
            <a:r>
              <a:rPr lang="en-US" dirty="0" smtClean="0"/>
              <a:t>.</a:t>
            </a:r>
          </a:p>
          <a:p>
            <a:r>
              <a:rPr lang="en-US" dirty="0"/>
              <a:t>present IG of Sindh </a:t>
            </a:r>
            <a:r>
              <a:rPr lang="en-US" dirty="0" smtClean="0"/>
              <a:t>Police</a:t>
            </a:r>
          </a:p>
          <a:p>
            <a:r>
              <a:rPr lang="en-US" dirty="0"/>
              <a:t>A Supreme Court order has imposed restrictions on the construction of multi-</a:t>
            </a:r>
            <a:r>
              <a:rPr lang="en-US" dirty="0" err="1"/>
              <a:t>storeyed</a:t>
            </a:r>
            <a:r>
              <a:rPr lang="en-US" dirty="0"/>
              <a:t> buildings in Karachi, due to the limited availability of water. This has caused anxiety amongst the ranks of builders and contractors, who are still pursuing the matter in court. </a:t>
            </a:r>
          </a:p>
        </p:txBody>
      </p:sp>
    </p:spTree>
    <p:extLst>
      <p:ext uri="{BB962C8B-B14F-4D97-AF65-F5344CB8AC3E}">
        <p14:creationId xmlns:p14="http://schemas.microsoft.com/office/powerpoint/2010/main" val="348373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Almost every provincial government has made the regulatory apparatus under its control toothless.</a:t>
            </a:r>
          </a:p>
        </p:txBody>
      </p:sp>
    </p:spTree>
    <p:extLst>
      <p:ext uri="{BB962C8B-B14F-4D97-AF65-F5344CB8AC3E}">
        <p14:creationId xmlns:p14="http://schemas.microsoft.com/office/powerpoint/2010/main" val="4206157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37"/>
          <p:cNvSpPr/>
          <p:nvPr/>
        </p:nvSpPr>
        <p:spPr>
          <a:xfrm>
            <a:off x="685539" y="658704"/>
            <a:ext cx="7772922" cy="5304333"/>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spAutoFit/>
          </a:bodyPr>
          <a:lstStyle/>
          <a:p>
            <a:pPr marL="312528" indent="-312528">
              <a:buSzPct val="75000"/>
              <a:buChar char="•"/>
              <a:defRPr sz="1800"/>
            </a:pPr>
            <a:r>
              <a:rPr sz="2000" b="1" dirty="0">
                <a:solidFill>
                  <a:srgbClr val="C82506"/>
                </a:solidFill>
              </a:rPr>
              <a:t>6th:</a:t>
            </a:r>
            <a:r>
              <a:rPr sz="2000" dirty="0"/>
              <a:t> Provided that Chief Justice of Supreme Court will be retired at the age of 65 and High Court judges at </a:t>
            </a:r>
            <a:r>
              <a:rPr sz="2000" dirty="0">
                <a:solidFill>
                  <a:srgbClr val="FF0000"/>
                </a:solidFill>
              </a:rPr>
              <a:t>age</a:t>
            </a:r>
            <a:r>
              <a:rPr sz="2000" dirty="0"/>
              <a:t> 62. (December 22, 1976)</a:t>
            </a:r>
          </a:p>
          <a:p>
            <a:pPr lvl="0" algn="l">
              <a:defRPr sz="1800"/>
            </a:pPr>
            <a:endParaRPr sz="2000" dirty="0"/>
          </a:p>
          <a:p>
            <a:pPr marL="312528" indent="-312528">
              <a:buSzPct val="75000"/>
              <a:buChar char="•"/>
              <a:defRPr sz="1800"/>
            </a:pPr>
            <a:r>
              <a:rPr sz="2000" b="1" dirty="0">
                <a:solidFill>
                  <a:srgbClr val="C82506"/>
                </a:solidFill>
              </a:rPr>
              <a:t>7th:</a:t>
            </a:r>
            <a:r>
              <a:rPr sz="2000" dirty="0"/>
              <a:t> Enables the Prime Minister to obtain a </a:t>
            </a:r>
            <a:r>
              <a:rPr sz="2000" dirty="0">
                <a:solidFill>
                  <a:srgbClr val="FF0000"/>
                </a:solidFill>
              </a:rPr>
              <a:t>vote of confidence </a:t>
            </a:r>
            <a:r>
              <a:rPr sz="2000" dirty="0"/>
              <a:t>of the people of Pakistan. (May 16, 1977)</a:t>
            </a:r>
          </a:p>
          <a:p>
            <a:pPr lvl="0" algn="l">
              <a:defRPr sz="1800"/>
            </a:pPr>
            <a:endParaRPr sz="2000" dirty="0"/>
          </a:p>
          <a:p>
            <a:pPr marL="312528" indent="-312528">
              <a:buSzPct val="75000"/>
              <a:buChar char="•"/>
              <a:defRPr sz="1800"/>
            </a:pPr>
            <a:r>
              <a:rPr sz="2000" b="1" dirty="0">
                <a:solidFill>
                  <a:srgbClr val="C82506"/>
                </a:solidFill>
              </a:rPr>
              <a:t>8th:</a:t>
            </a:r>
            <a:r>
              <a:rPr sz="2000" dirty="0"/>
              <a:t> Changed Pakistan's government from a </a:t>
            </a:r>
            <a:r>
              <a:rPr sz="2000" dirty="0">
                <a:solidFill>
                  <a:srgbClr val="FF0000"/>
                </a:solidFill>
              </a:rPr>
              <a:t>Parliamentary system </a:t>
            </a:r>
            <a:r>
              <a:rPr sz="2000" dirty="0"/>
              <a:t>to a </a:t>
            </a:r>
            <a:r>
              <a:rPr sz="2000" dirty="0">
                <a:solidFill>
                  <a:srgbClr val="FF0000"/>
                </a:solidFill>
              </a:rPr>
              <a:t>Semi-presidential system </a:t>
            </a:r>
            <a:r>
              <a:rPr sz="2000" dirty="0"/>
              <a:t>by giving the President a number of additional powers. (November 11, 1985)</a:t>
            </a:r>
          </a:p>
          <a:p>
            <a:pPr lvl="0" algn="l">
              <a:defRPr sz="1800"/>
            </a:pPr>
            <a:endParaRPr sz="2000" dirty="0"/>
          </a:p>
          <a:p>
            <a:pPr marL="312528" indent="-312528">
              <a:buSzPct val="75000"/>
              <a:buChar char="•"/>
              <a:defRPr sz="1800"/>
            </a:pPr>
            <a:r>
              <a:rPr sz="2000" b="1" dirty="0">
                <a:solidFill>
                  <a:srgbClr val="C82506"/>
                </a:solidFill>
              </a:rPr>
              <a:t>9th:</a:t>
            </a:r>
            <a:r>
              <a:rPr sz="2000" dirty="0"/>
              <a:t> Bill to impose </a:t>
            </a:r>
            <a:r>
              <a:rPr sz="2000" dirty="0" err="1"/>
              <a:t>Shariah</a:t>
            </a:r>
            <a:r>
              <a:rPr sz="2000" dirty="0"/>
              <a:t> law as the supreme law of land. The bill was passed by Senate </a:t>
            </a:r>
            <a:r>
              <a:rPr sz="2000" u="sng" dirty="0"/>
              <a:t>but could never be passed</a:t>
            </a:r>
            <a:r>
              <a:rPr sz="2000" dirty="0"/>
              <a:t> by National Assembly owing to the latter's dissolution. (1985)</a:t>
            </a:r>
          </a:p>
          <a:p>
            <a:pPr lvl="0" algn="l">
              <a:defRPr sz="1800"/>
            </a:pPr>
            <a:endParaRPr sz="2000" dirty="0"/>
          </a:p>
          <a:p>
            <a:pPr marL="312528" indent="-312528">
              <a:buSzPct val="75000"/>
              <a:buChar char="•"/>
              <a:defRPr sz="1800"/>
            </a:pPr>
            <a:r>
              <a:rPr sz="2000" b="1" dirty="0">
                <a:solidFill>
                  <a:srgbClr val="C82506"/>
                </a:solidFill>
              </a:rPr>
              <a:t>10th: </a:t>
            </a:r>
            <a:r>
              <a:rPr sz="2000" dirty="0"/>
              <a:t>Fixed the interval </a:t>
            </a:r>
            <a:r>
              <a:rPr sz="2000" u="sng" dirty="0"/>
              <a:t>period between sessions of the National Assembly</a:t>
            </a:r>
            <a:r>
              <a:rPr sz="2000" dirty="0"/>
              <a:t> to not exceed 130 days. (March 29, 1987</a:t>
            </a:r>
            <a:r>
              <a:rPr sz="2000" dirty="0" smtClean="0"/>
              <a:t>)</a:t>
            </a:r>
            <a:endParaRPr lang="en-US" sz="2000" dirty="0" smtClean="0"/>
          </a:p>
          <a:p>
            <a:pPr marL="312528" indent="-312528">
              <a:buSzPct val="75000"/>
              <a:buChar char="•"/>
              <a:defRPr sz="1800"/>
            </a:pPr>
            <a:endParaRPr sz="2000" dirty="0"/>
          </a:p>
        </p:txBody>
      </p:sp>
      <p:sp>
        <p:nvSpPr>
          <p:cNvPr id="3" name="Rounded Rectangle 2"/>
          <p:cNvSpPr/>
          <p:nvPr/>
        </p:nvSpPr>
        <p:spPr>
          <a:xfrm>
            <a:off x="685800" y="152400"/>
            <a:ext cx="7696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Amendments </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hape 39"/>
          <p:cNvSpPr/>
          <p:nvPr/>
        </p:nvSpPr>
        <p:spPr>
          <a:xfrm>
            <a:off x="609600" y="1752600"/>
            <a:ext cx="7779820" cy="4381003"/>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spAutoFit/>
          </a:bodyPr>
          <a:lstStyle/>
          <a:p>
            <a:pPr marL="286484" indent="-286484" algn="just">
              <a:buSzPct val="75000"/>
              <a:buChar char="•"/>
              <a:defRPr sz="1800"/>
            </a:pPr>
            <a:r>
              <a:rPr sz="2000" b="1" dirty="0">
                <a:solidFill>
                  <a:srgbClr val="C82506"/>
                </a:solidFill>
              </a:rPr>
              <a:t>11th:</a:t>
            </a:r>
            <a:r>
              <a:rPr sz="2000" dirty="0"/>
              <a:t> Revision of </a:t>
            </a:r>
            <a:r>
              <a:rPr sz="2000" dirty="0">
                <a:solidFill>
                  <a:srgbClr val="FF0000"/>
                </a:solidFill>
              </a:rPr>
              <a:t>the reserved seats for women </a:t>
            </a:r>
            <a:r>
              <a:rPr sz="2000" dirty="0"/>
              <a:t>in the National and the provincial assemblies. The bill was withdrawn </a:t>
            </a:r>
            <a:r>
              <a:rPr sz="2000" dirty="0" smtClean="0"/>
              <a:t> </a:t>
            </a:r>
            <a:r>
              <a:rPr sz="2000" dirty="0"/>
              <a:t>(1989)</a:t>
            </a:r>
          </a:p>
          <a:p>
            <a:pPr lvl="0" algn="just">
              <a:defRPr sz="1800"/>
            </a:pPr>
            <a:endParaRPr sz="2000" dirty="0"/>
          </a:p>
          <a:p>
            <a:pPr marL="286484" indent="-286484" algn="just">
              <a:buSzPct val="75000"/>
              <a:buChar char="•"/>
              <a:defRPr sz="1800"/>
            </a:pPr>
            <a:r>
              <a:rPr sz="2000" b="1" dirty="0">
                <a:solidFill>
                  <a:srgbClr val="C82506"/>
                </a:solidFill>
              </a:rPr>
              <a:t>12th:</a:t>
            </a:r>
            <a:r>
              <a:rPr sz="2000" dirty="0"/>
              <a:t> </a:t>
            </a:r>
            <a:r>
              <a:rPr sz="2000" dirty="0">
                <a:solidFill>
                  <a:srgbClr val="FF0000"/>
                </a:solidFill>
              </a:rPr>
              <a:t>Created Speedy Trial Court </a:t>
            </a:r>
            <a:r>
              <a:rPr sz="2000" dirty="0"/>
              <a:t>for 3 years. (1991</a:t>
            </a:r>
            <a:r>
              <a:rPr sz="2000" dirty="0" smtClean="0"/>
              <a:t>)</a:t>
            </a:r>
            <a:r>
              <a:rPr lang="en-US" sz="2000" dirty="0" smtClean="0"/>
              <a:t> (ineffective in 1994)</a:t>
            </a:r>
            <a:endParaRPr sz="2000" dirty="0"/>
          </a:p>
          <a:p>
            <a:pPr lvl="0" algn="just">
              <a:defRPr sz="1800"/>
            </a:pPr>
            <a:endParaRPr sz="2000" dirty="0"/>
          </a:p>
          <a:p>
            <a:pPr marL="286484" indent="-286484" algn="just">
              <a:buSzPct val="75000"/>
              <a:buChar char="•"/>
              <a:defRPr sz="1800"/>
            </a:pPr>
            <a:r>
              <a:rPr sz="2000" b="1" dirty="0">
                <a:solidFill>
                  <a:srgbClr val="C82506"/>
                </a:solidFill>
              </a:rPr>
              <a:t>13th: </a:t>
            </a:r>
            <a:r>
              <a:rPr sz="2000" dirty="0"/>
              <a:t>Stripped the President of Pakistan of his reserve power to dissolve the National Assembly of Pakistan, and thereby triggering new elections and dismissing the Prime Minister. (1997)</a:t>
            </a:r>
          </a:p>
          <a:p>
            <a:pPr lvl="0" algn="just">
              <a:defRPr sz="1800"/>
            </a:pPr>
            <a:endParaRPr sz="2000" dirty="0"/>
          </a:p>
          <a:p>
            <a:pPr marL="286484" indent="-286484" algn="just">
              <a:buSzPct val="75000"/>
              <a:buChar char="•"/>
              <a:defRPr sz="1800"/>
            </a:pPr>
            <a:r>
              <a:rPr sz="2000" b="1" dirty="0">
                <a:solidFill>
                  <a:srgbClr val="C82506"/>
                </a:solidFill>
              </a:rPr>
              <a:t>14th:</a:t>
            </a:r>
            <a:r>
              <a:rPr sz="2000" dirty="0"/>
              <a:t> Allowed </a:t>
            </a:r>
            <a:r>
              <a:rPr sz="2000" dirty="0">
                <a:solidFill>
                  <a:srgbClr val="FF0000"/>
                </a:solidFill>
              </a:rPr>
              <a:t>members</a:t>
            </a:r>
            <a:r>
              <a:rPr sz="2000" dirty="0"/>
              <a:t> of parliament to be dismissed if they </a:t>
            </a:r>
            <a:r>
              <a:rPr sz="2000" dirty="0">
                <a:solidFill>
                  <a:srgbClr val="FF0000"/>
                </a:solidFill>
              </a:rPr>
              <a:t>defect</a:t>
            </a:r>
            <a:r>
              <a:rPr sz="2000" dirty="0"/>
              <a:t>. (July 3, 1997)</a:t>
            </a:r>
          </a:p>
          <a:p>
            <a:pPr lvl="0" algn="just">
              <a:defRPr sz="1800"/>
            </a:pPr>
            <a:endParaRPr sz="2000" dirty="0"/>
          </a:p>
          <a:p>
            <a:pPr marL="286484" indent="-286484" algn="just">
              <a:buSzPct val="75000"/>
              <a:buChar char="•"/>
              <a:defRPr sz="1800"/>
            </a:pPr>
            <a:r>
              <a:rPr sz="2000" b="1" dirty="0">
                <a:solidFill>
                  <a:srgbClr val="C82506"/>
                </a:solidFill>
              </a:rPr>
              <a:t>15th:</a:t>
            </a:r>
            <a:r>
              <a:rPr sz="2000" dirty="0"/>
              <a:t> Bill to impose </a:t>
            </a:r>
            <a:r>
              <a:rPr sz="2000" dirty="0" err="1">
                <a:solidFill>
                  <a:srgbClr val="FF0000"/>
                </a:solidFill>
              </a:rPr>
              <a:t>Shariah</a:t>
            </a:r>
            <a:r>
              <a:rPr sz="2000" dirty="0">
                <a:solidFill>
                  <a:srgbClr val="FF0000"/>
                </a:solidFill>
              </a:rPr>
              <a:t> law </a:t>
            </a:r>
            <a:r>
              <a:rPr sz="2000" dirty="0"/>
              <a:t>as supreme law of land. Was never passed. (1998)</a:t>
            </a:r>
          </a:p>
        </p:txBody>
      </p:sp>
      <p:sp>
        <p:nvSpPr>
          <p:cNvPr id="3" name="Rectangle 2"/>
          <p:cNvSpPr/>
          <p:nvPr/>
        </p:nvSpPr>
        <p:spPr>
          <a:xfrm>
            <a:off x="1828800" y="381000"/>
            <a:ext cx="5105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Amendment</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hape 41"/>
          <p:cNvSpPr/>
          <p:nvPr/>
        </p:nvSpPr>
        <p:spPr>
          <a:xfrm>
            <a:off x="773771" y="1205500"/>
            <a:ext cx="7596458" cy="4381003"/>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spAutoFit/>
          </a:bodyPr>
          <a:lstStyle/>
          <a:p>
            <a:pPr marL="312528" indent="-312528" algn="just">
              <a:buSzPct val="75000"/>
              <a:buChar char="•"/>
              <a:defRPr sz="1800"/>
            </a:pPr>
            <a:r>
              <a:rPr sz="2000" b="1" dirty="0">
                <a:solidFill>
                  <a:srgbClr val="C82506"/>
                </a:solidFill>
              </a:rPr>
              <a:t>16th:</a:t>
            </a:r>
            <a:r>
              <a:rPr sz="2000" dirty="0"/>
              <a:t> Increased the term appointed for </a:t>
            </a:r>
            <a:r>
              <a:rPr sz="2000" dirty="0">
                <a:solidFill>
                  <a:srgbClr val="FF0000"/>
                </a:solidFill>
              </a:rPr>
              <a:t>quota system </a:t>
            </a:r>
            <a:r>
              <a:rPr sz="2000" dirty="0"/>
              <a:t>as per 1973 Constitution from 20 to 40 years. (1999)</a:t>
            </a:r>
          </a:p>
          <a:p>
            <a:pPr lvl="0" algn="just">
              <a:defRPr sz="1800"/>
            </a:pPr>
            <a:endParaRPr sz="2000" dirty="0"/>
          </a:p>
          <a:p>
            <a:pPr marL="312528" indent="-312528" algn="just">
              <a:buSzPct val="75000"/>
              <a:buChar char="•"/>
              <a:defRPr sz="1800"/>
            </a:pPr>
            <a:r>
              <a:rPr sz="2000" b="1" dirty="0">
                <a:solidFill>
                  <a:srgbClr val="C82506"/>
                </a:solidFill>
              </a:rPr>
              <a:t>17th:</a:t>
            </a:r>
            <a:r>
              <a:rPr sz="2000" dirty="0"/>
              <a:t> Made changes dealing with the office of the President and the reversal of the effects of the 13th Amendment. (2003)</a:t>
            </a:r>
          </a:p>
          <a:p>
            <a:pPr lvl="0" algn="just">
              <a:defRPr sz="1800"/>
            </a:pPr>
            <a:endParaRPr sz="2000" dirty="0"/>
          </a:p>
          <a:p>
            <a:pPr marL="312528" indent="-312528" algn="just">
              <a:buSzPct val="75000"/>
              <a:buChar char="•"/>
              <a:defRPr sz="1800"/>
            </a:pPr>
            <a:r>
              <a:rPr sz="2000" b="1" dirty="0">
                <a:solidFill>
                  <a:srgbClr val="C82506"/>
                </a:solidFill>
              </a:rPr>
              <a:t>18th:</a:t>
            </a:r>
            <a:r>
              <a:rPr sz="2000" dirty="0"/>
              <a:t> Removed the power of President of Pakistan to dissolve the Parliament unilaterally. (April 8, 2010)</a:t>
            </a:r>
          </a:p>
          <a:p>
            <a:pPr lvl="0" algn="just">
              <a:defRPr sz="1800"/>
            </a:pPr>
            <a:endParaRPr sz="2000" dirty="0"/>
          </a:p>
          <a:p>
            <a:pPr marL="312528" indent="-312528" algn="just">
              <a:buSzPct val="75000"/>
              <a:buChar char="•"/>
              <a:defRPr sz="1800"/>
            </a:pPr>
            <a:r>
              <a:rPr sz="2000" b="1" dirty="0">
                <a:solidFill>
                  <a:srgbClr val="C82506"/>
                </a:solidFill>
              </a:rPr>
              <a:t>19th: </a:t>
            </a:r>
            <a:r>
              <a:rPr sz="2000" dirty="0"/>
              <a:t>Provided for the appointment of the Judges of the Supreme Court of Pakistan and made amendments in the number of members of the </a:t>
            </a:r>
            <a:r>
              <a:rPr sz="2000" dirty="0">
                <a:solidFill>
                  <a:srgbClr val="FF0000"/>
                </a:solidFill>
              </a:rPr>
              <a:t>parliamentary committee </a:t>
            </a:r>
            <a:r>
              <a:rPr sz="2000" dirty="0"/>
              <a:t>for the appointment of Chief Electoral Officers at Election Commission of Pakistan. (December 22, 2010)</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hape 43"/>
          <p:cNvSpPr/>
          <p:nvPr/>
        </p:nvSpPr>
        <p:spPr>
          <a:xfrm>
            <a:off x="1143000" y="990600"/>
            <a:ext cx="7104870" cy="4473336"/>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spAutoFit/>
          </a:bodyPr>
          <a:lstStyle/>
          <a:p>
            <a:pPr marL="312528" indent="-312528" algn="just">
              <a:buSzPct val="75000"/>
              <a:buChar char="•"/>
              <a:defRPr sz="1800"/>
            </a:pPr>
            <a:r>
              <a:rPr sz="2200" b="1" dirty="0">
                <a:solidFill>
                  <a:srgbClr val="C82506"/>
                </a:solidFill>
              </a:rPr>
              <a:t>20th:</a:t>
            </a:r>
            <a:r>
              <a:rPr sz="2200" dirty="0"/>
              <a:t> For Free and Fair Elections. (February 14, 2012)</a:t>
            </a:r>
          </a:p>
          <a:p>
            <a:pPr lvl="0" algn="just">
              <a:defRPr sz="1800"/>
            </a:pPr>
            <a:endParaRPr sz="2200" dirty="0"/>
          </a:p>
          <a:p>
            <a:pPr marL="312528" indent="-312528" algn="just">
              <a:buSzPct val="75000"/>
              <a:buChar char="•"/>
              <a:defRPr sz="1800"/>
            </a:pPr>
            <a:r>
              <a:rPr sz="2200" b="1" dirty="0">
                <a:solidFill>
                  <a:srgbClr val="C82506"/>
                </a:solidFill>
              </a:rPr>
              <a:t>21st:</a:t>
            </a:r>
            <a:r>
              <a:rPr sz="2200" dirty="0"/>
              <a:t> For Speedy Trial Military Courts to deal with terrorism. (January 7, 2015</a:t>
            </a:r>
            <a:r>
              <a:rPr sz="2200" dirty="0" smtClean="0"/>
              <a:t>)</a:t>
            </a:r>
            <a:endParaRPr lang="en-US" sz="2200" dirty="0" smtClean="0"/>
          </a:p>
          <a:p>
            <a:pPr marL="312528" indent="-312528" algn="just">
              <a:buSzPct val="75000"/>
              <a:buChar char="•"/>
              <a:defRPr sz="1800"/>
            </a:pPr>
            <a:r>
              <a:rPr lang="en-US" sz="2200" dirty="0" smtClean="0">
                <a:solidFill>
                  <a:srgbClr val="FF0000"/>
                </a:solidFill>
              </a:rPr>
              <a:t>22</a:t>
            </a:r>
            <a:r>
              <a:rPr lang="en-US" sz="2200" baseline="30000" dirty="0" smtClean="0">
                <a:solidFill>
                  <a:srgbClr val="FF0000"/>
                </a:solidFill>
              </a:rPr>
              <a:t>nd</a:t>
            </a:r>
            <a:r>
              <a:rPr lang="en-US" sz="2200" dirty="0">
                <a:solidFill>
                  <a:srgbClr val="FF0000"/>
                </a:solidFill>
              </a:rPr>
              <a:t> </a:t>
            </a:r>
            <a:r>
              <a:rPr lang="en-US" sz="2200" dirty="0"/>
              <a:t>:civil servants” and “technocrats” have now become eligible for appointment as the CEC and ECP members, in addition to serving or retired judges of the superior courts</a:t>
            </a:r>
            <a:r>
              <a:rPr lang="en-US" sz="2200" dirty="0" smtClean="0"/>
              <a:t>.</a:t>
            </a:r>
          </a:p>
          <a:p>
            <a:pPr marL="312528" indent="-312528" algn="just">
              <a:buSzPct val="75000"/>
              <a:buChar char="•"/>
              <a:defRPr sz="1800"/>
            </a:pPr>
            <a:r>
              <a:rPr lang="en-US" sz="2200" dirty="0"/>
              <a:t>The bill has set an age limit of 68 years for the CEC and 65 years for the ECP members. </a:t>
            </a:r>
            <a:endParaRPr lang="en-US" sz="2200" dirty="0" smtClean="0"/>
          </a:p>
          <a:p>
            <a:pPr marL="312528" indent="-312528" algn="just">
              <a:buSzPct val="75000"/>
              <a:buChar char="•"/>
              <a:defRPr sz="1800"/>
            </a:pPr>
            <a:r>
              <a:rPr lang="en-US" sz="2200" dirty="0" smtClean="0">
                <a:solidFill>
                  <a:srgbClr val="FF0000"/>
                </a:solidFill>
              </a:rPr>
              <a:t>23</a:t>
            </a:r>
            <a:r>
              <a:rPr lang="en-US" sz="2200" baseline="30000" dirty="0" smtClean="0">
                <a:solidFill>
                  <a:srgbClr val="FF0000"/>
                </a:solidFill>
              </a:rPr>
              <a:t>rd</a:t>
            </a:r>
            <a:r>
              <a:rPr lang="en-US" sz="2200" dirty="0" smtClean="0"/>
              <a:t> amendment : passed </a:t>
            </a:r>
            <a:r>
              <a:rPr lang="en-US" sz="2200" dirty="0"/>
              <a:t>to re-establish the military courts for further two years till 6th January 2019</a:t>
            </a:r>
            <a:r>
              <a:rPr lang="en-US" sz="2200" dirty="0" smtClean="0"/>
              <a:t>.</a:t>
            </a:r>
          </a:p>
          <a:p>
            <a:pPr marL="312528" indent="-312528" algn="just">
              <a:buSzPct val="75000"/>
              <a:buChar char="•"/>
              <a:defRPr sz="1800"/>
            </a:pPr>
            <a:r>
              <a:rPr lang="en-US" sz="2200" dirty="0" smtClean="0">
                <a:solidFill>
                  <a:srgbClr val="FF0000"/>
                </a:solidFill>
              </a:rPr>
              <a:t>24</a:t>
            </a:r>
            <a:r>
              <a:rPr lang="en-US" sz="2200" baseline="30000" dirty="0" smtClean="0">
                <a:solidFill>
                  <a:srgbClr val="FF0000"/>
                </a:solidFill>
              </a:rPr>
              <a:t>th</a:t>
            </a:r>
            <a:r>
              <a:rPr lang="en-US" sz="2200" dirty="0"/>
              <a:t> amendment : delimitation of constituencies on the basis of provisional census results.</a:t>
            </a:r>
            <a:endParaRPr sz="22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p:txBody>
          <a:bodyPr>
            <a:normAutofit/>
          </a:bodyPr>
          <a:lstStyle/>
          <a:p>
            <a:pPr marL="365760" indent="-256032" algn="just" eaLnBrk="1" fontAlgn="auto" hangingPunct="1">
              <a:lnSpc>
                <a:spcPct val="90000"/>
              </a:lnSpc>
              <a:spcAft>
                <a:spcPts val="0"/>
              </a:spcAft>
              <a:buFont typeface="Wingdings 3"/>
              <a:buChar char=""/>
              <a:defRPr/>
            </a:pPr>
            <a:r>
              <a:rPr lang="en-GB" sz="2800" dirty="0" smtClean="0"/>
              <a:t>Nov 1985</a:t>
            </a:r>
          </a:p>
          <a:p>
            <a:pPr marL="365760" indent="-256032" algn="just" eaLnBrk="1" fontAlgn="auto" hangingPunct="1">
              <a:lnSpc>
                <a:spcPct val="90000"/>
              </a:lnSpc>
              <a:spcAft>
                <a:spcPts val="0"/>
              </a:spcAft>
              <a:buFont typeface="Wingdings 3"/>
              <a:buChar char=""/>
              <a:defRPr/>
            </a:pPr>
            <a:r>
              <a:rPr lang="en-GB" sz="2800" dirty="0" smtClean="0"/>
              <a:t>58(2)b added ,President empowered to dissolve assembly </a:t>
            </a:r>
          </a:p>
          <a:p>
            <a:pPr marL="365760" indent="-256032" algn="just" eaLnBrk="1" fontAlgn="auto" hangingPunct="1">
              <a:lnSpc>
                <a:spcPct val="90000"/>
              </a:lnSpc>
              <a:spcAft>
                <a:spcPts val="0"/>
              </a:spcAft>
              <a:buFont typeface="Wingdings 3"/>
              <a:buChar char=""/>
              <a:defRPr/>
            </a:pPr>
            <a:r>
              <a:rPr lang="en-GB" sz="2800" dirty="0" smtClean="0"/>
              <a:t>1988,1990,1993,1996 president dissolved assembly</a:t>
            </a:r>
          </a:p>
          <a:p>
            <a:pPr marL="365760" indent="-256032" algn="just" eaLnBrk="1" fontAlgn="auto" hangingPunct="1">
              <a:lnSpc>
                <a:spcPct val="90000"/>
              </a:lnSpc>
              <a:spcAft>
                <a:spcPts val="0"/>
              </a:spcAft>
              <a:buFont typeface="Wingdings 3"/>
              <a:buChar char=""/>
              <a:defRPr/>
            </a:pPr>
            <a:r>
              <a:rPr lang="en-GB" sz="2800" dirty="0" smtClean="0"/>
              <a:t>13</a:t>
            </a:r>
            <a:r>
              <a:rPr lang="en-GB" sz="2800" baseline="30000" dirty="0" smtClean="0"/>
              <a:t>th</a:t>
            </a:r>
            <a:r>
              <a:rPr lang="en-GB" sz="2800" dirty="0" smtClean="0"/>
              <a:t> amendment in 1997 disarmed President to dissolve assembly </a:t>
            </a:r>
          </a:p>
          <a:p>
            <a:pPr marL="365760" indent="-256032" algn="just" eaLnBrk="1" fontAlgn="auto" hangingPunct="1">
              <a:lnSpc>
                <a:spcPct val="90000"/>
              </a:lnSpc>
              <a:spcAft>
                <a:spcPts val="0"/>
              </a:spcAft>
              <a:buFont typeface="Wingdings 3"/>
              <a:buChar char=""/>
              <a:defRPr/>
            </a:pPr>
            <a:r>
              <a:rPr lang="en-GB" sz="2800" dirty="0" smtClean="0"/>
              <a:t>12</a:t>
            </a:r>
            <a:r>
              <a:rPr lang="en-GB" sz="2800" baseline="30000" dirty="0" smtClean="0"/>
              <a:t>th</a:t>
            </a:r>
            <a:r>
              <a:rPr lang="en-GB" sz="2800" dirty="0" smtClean="0"/>
              <a:t> Oct 1999 Gen Musharaf  declared himself Chief Executive, held constitution in abeyance</a:t>
            </a:r>
          </a:p>
          <a:p>
            <a:pPr marL="365760" indent="-256032" algn="just" eaLnBrk="1" fontAlgn="auto" hangingPunct="1">
              <a:lnSpc>
                <a:spcPct val="90000"/>
              </a:lnSpc>
              <a:spcAft>
                <a:spcPts val="0"/>
              </a:spcAft>
              <a:buFont typeface="Wingdings 3"/>
              <a:buChar char=""/>
              <a:defRPr/>
            </a:pPr>
            <a:r>
              <a:rPr lang="en-GB" sz="2800" dirty="0" smtClean="0"/>
              <a:t>President Tarar was allowed to continue</a:t>
            </a:r>
          </a:p>
          <a:p>
            <a:pPr marL="365760" indent="-256032" algn="just" eaLnBrk="1" fontAlgn="auto" hangingPunct="1">
              <a:lnSpc>
                <a:spcPct val="90000"/>
              </a:lnSpc>
              <a:spcAft>
                <a:spcPts val="0"/>
              </a:spcAft>
              <a:buFont typeface="Wingdings 3"/>
              <a:buChar char=""/>
              <a:defRPr/>
            </a:pPr>
            <a:endParaRPr lang="en-GB" sz="2800" dirty="0" smtClean="0"/>
          </a:p>
        </p:txBody>
      </p:sp>
      <p:sp>
        <p:nvSpPr>
          <p:cNvPr id="30722" name="Rectangle 2"/>
          <p:cNvSpPr>
            <a:spLocks noGrp="1" noChangeArrowheads="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Aft>
                <a:spcPts val="0"/>
              </a:spcAft>
              <a:defRPr/>
            </a:pPr>
            <a:r>
              <a:rPr lang="en-GB" dirty="0" smtClean="0"/>
              <a:t>8</a:t>
            </a:r>
            <a:r>
              <a:rPr lang="en-GB" baseline="30000" dirty="0" smtClean="0"/>
              <a:t>th</a:t>
            </a:r>
            <a:r>
              <a:rPr lang="en-GB" dirty="0" smtClean="0"/>
              <a:t> amendment </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p:txBody>
          <a:bodyPr/>
          <a:lstStyle/>
          <a:p>
            <a:pPr algn="just" eaLnBrk="1" hangingPunct="1"/>
            <a:endParaRPr lang="en-GB" dirty="0" smtClean="0"/>
          </a:p>
          <a:p>
            <a:pPr algn="just" eaLnBrk="1" hangingPunct="1"/>
            <a:endParaRPr lang="en-GB" dirty="0"/>
          </a:p>
          <a:p>
            <a:pPr algn="just" eaLnBrk="1" hangingPunct="1"/>
            <a:r>
              <a:rPr lang="en-GB" dirty="0" err="1" smtClean="0"/>
              <a:t>Illahi</a:t>
            </a:r>
            <a:r>
              <a:rPr lang="en-GB" dirty="0" smtClean="0"/>
              <a:t> </a:t>
            </a:r>
            <a:r>
              <a:rPr lang="en-GB" dirty="0" err="1" smtClean="0"/>
              <a:t>bux</a:t>
            </a:r>
            <a:r>
              <a:rPr lang="en-GB" dirty="0" smtClean="0"/>
              <a:t> </a:t>
            </a:r>
            <a:r>
              <a:rPr lang="en-GB" dirty="0" err="1" smtClean="0"/>
              <a:t>Somoro</a:t>
            </a:r>
            <a:r>
              <a:rPr lang="en-GB" dirty="0" smtClean="0"/>
              <a:t> &amp; </a:t>
            </a:r>
            <a:r>
              <a:rPr lang="en-GB" dirty="0" err="1" smtClean="0"/>
              <a:t>Zafar</a:t>
            </a:r>
            <a:r>
              <a:rPr lang="en-GB" dirty="0" smtClean="0"/>
              <a:t> Ali Shah challenged suspension of Parliament in SC</a:t>
            </a:r>
          </a:p>
          <a:p>
            <a:pPr algn="just" eaLnBrk="1" hangingPunct="1"/>
            <a:r>
              <a:rPr lang="en-GB" dirty="0" smtClean="0"/>
              <a:t>SC Validated takeover and gave 3 years to govt</a:t>
            </a:r>
          </a:p>
        </p:txBody>
      </p:sp>
      <p:sp>
        <p:nvSpPr>
          <p:cNvPr id="31746" name="Rectangle 2"/>
          <p:cNvSpPr>
            <a:spLocks noGrp="1" noChangeArrowheads="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Aft>
                <a:spcPts val="0"/>
              </a:spcAft>
              <a:defRPr/>
            </a:pPr>
            <a:r>
              <a:rPr lang="en-US" dirty="0" smtClean="0"/>
              <a:t>Musharaf ‘s era</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p:txBody>
          <a:bodyPr/>
          <a:lstStyle/>
          <a:p>
            <a:pPr algn="just" eaLnBrk="1" hangingPunct="1">
              <a:lnSpc>
                <a:spcPct val="90000"/>
              </a:lnSpc>
            </a:pPr>
            <a:r>
              <a:rPr lang="en-GB" dirty="0" smtClean="0"/>
              <a:t>Ordinance making may lead to abuse of power by executive, </a:t>
            </a:r>
          </a:p>
          <a:p>
            <a:pPr algn="just" eaLnBrk="1" hangingPunct="1">
              <a:lnSpc>
                <a:spcPct val="90000"/>
              </a:lnSpc>
            </a:pPr>
            <a:r>
              <a:rPr lang="en-GB" dirty="0" smtClean="0"/>
              <a:t>18</a:t>
            </a:r>
            <a:r>
              <a:rPr lang="en-GB" baseline="30000" dirty="0" smtClean="0"/>
              <a:t>th</a:t>
            </a:r>
            <a:r>
              <a:rPr lang="en-GB" dirty="0" smtClean="0"/>
              <a:t> amendment in fact doubled the life from 4 months to 8 months</a:t>
            </a:r>
          </a:p>
          <a:p>
            <a:pPr algn="just" eaLnBrk="1" hangingPunct="1">
              <a:lnSpc>
                <a:spcPct val="90000"/>
              </a:lnSpc>
            </a:pPr>
            <a:r>
              <a:rPr lang="en-GB" dirty="0" smtClean="0"/>
              <a:t>The power to promulgate ordinances has enabled the executive virtually to usurp the legislative functions of Parliament.</a:t>
            </a:r>
          </a:p>
          <a:p>
            <a:pPr algn="just" eaLnBrk="1" hangingPunct="1">
              <a:lnSpc>
                <a:spcPct val="90000"/>
              </a:lnSpc>
            </a:pPr>
            <a:r>
              <a:rPr lang="en-GB" dirty="0" smtClean="0"/>
              <a:t>The executive should have this power only when assembly stands dissolved</a:t>
            </a:r>
          </a:p>
        </p:txBody>
      </p:sp>
      <p:sp>
        <p:nvSpPr>
          <p:cNvPr id="24578" name="Rectangle 2"/>
          <p:cNvSpPr>
            <a:spLocks noGrp="1" noChangeArrowheads="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Aft>
                <a:spcPts val="0"/>
              </a:spcAft>
              <a:defRPr/>
            </a:pPr>
            <a:r>
              <a:rPr lang="en-GB" dirty="0" smtClean="0"/>
              <a:t>18</a:t>
            </a:r>
            <a:r>
              <a:rPr lang="en-GB" baseline="30000" dirty="0" smtClean="0"/>
              <a:t>th</a:t>
            </a:r>
            <a:r>
              <a:rPr lang="en-GB" dirty="0" smtClean="0"/>
              <a:t> amendments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773</TotalTime>
  <Words>1948</Words>
  <Application>Microsoft Office PowerPoint</Application>
  <PresentationFormat>On-screen Show (4:3)</PresentationFormat>
  <Paragraphs>167</Paragraphs>
  <Slides>27</Slides>
  <Notes>8</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Recent Constitutional Legal Debates, the Latest Constitutional Amendments &amp; Important Legislations, Legal Cases and the Role of Higher Courts.</vt:lpstr>
      <vt:lpstr>PowerPoint Presentation</vt:lpstr>
      <vt:lpstr>PowerPoint Presentation</vt:lpstr>
      <vt:lpstr>PowerPoint Presentation</vt:lpstr>
      <vt:lpstr>PowerPoint Presentation</vt:lpstr>
      <vt:lpstr>PowerPoint Presentation</vt:lpstr>
      <vt:lpstr>8th amendment </vt:lpstr>
      <vt:lpstr>Musharaf ‘s era</vt:lpstr>
      <vt:lpstr>18th amendments</vt:lpstr>
      <vt:lpstr>18th Amendment</vt:lpstr>
      <vt:lpstr>18th amendment</vt:lpstr>
      <vt:lpstr>Limits on Presidential powers</vt:lpstr>
      <vt:lpstr>Greater role for parliament &amp; PM</vt:lpstr>
      <vt:lpstr>Judiciary</vt:lpstr>
      <vt:lpstr>Concurrent List</vt:lpstr>
      <vt:lpstr>PowerPoint Presentation</vt:lpstr>
      <vt:lpstr>Theme of 20th amendment</vt:lpstr>
      <vt:lpstr>Theme</vt:lpstr>
      <vt:lpstr>A Step in Right Direction</vt:lpstr>
      <vt:lpstr>21st amendment</vt:lpstr>
      <vt:lpstr>22nd Amendment </vt:lpstr>
      <vt:lpstr>23rd Amendment</vt:lpstr>
      <vt:lpstr>PowerPoint Presentation</vt:lpstr>
      <vt:lpstr>PowerPoint Presentation</vt:lpstr>
      <vt:lpstr>Judicial activism</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Constitutional Legal Debates, the Latest Constitutional Amendments &amp; Important Legislations, Legal Cases and the Role of Higher Courts.</dc:title>
  <dc:creator>MABK</dc:creator>
  <cp:lastModifiedBy>Ali</cp:lastModifiedBy>
  <cp:revision>80</cp:revision>
  <dcterms:created xsi:type="dcterms:W3CDTF">2015-09-09T13:11:42Z</dcterms:created>
  <dcterms:modified xsi:type="dcterms:W3CDTF">2018-01-28T12:42:40Z</dcterms:modified>
</cp:coreProperties>
</file>