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9" r:id="rId3"/>
    <p:sldId id="264" r:id="rId4"/>
    <p:sldId id="284" r:id="rId5"/>
    <p:sldId id="270" r:id="rId6"/>
    <p:sldId id="258" r:id="rId7"/>
    <p:sldId id="262" r:id="rId8"/>
    <p:sldId id="263" r:id="rId9"/>
    <p:sldId id="265" r:id="rId10"/>
    <p:sldId id="266" r:id="rId11"/>
    <p:sldId id="267" r:id="rId12"/>
    <p:sldId id="283" r:id="rId13"/>
    <p:sldId id="268" r:id="rId14"/>
    <p:sldId id="261" r:id="rId15"/>
    <p:sldId id="269" r:id="rId16"/>
    <p:sldId id="271" r:id="rId17"/>
    <p:sldId id="272" r:id="rId18"/>
    <p:sldId id="273" r:id="rId19"/>
    <p:sldId id="275" r:id="rId20"/>
    <p:sldId id="276" r:id="rId21"/>
    <p:sldId id="282" r:id="rId22"/>
    <p:sldId id="277" r:id="rId23"/>
    <p:sldId id="278" r:id="rId24"/>
    <p:sldId id="279" r:id="rId25"/>
    <p:sldId id="280" r:id="rId26"/>
    <p:sldId id="257" r:id="rId27"/>
    <p:sldId id="281"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2E7E8F-2E70-4AFF-A8ED-4424D6A18B98}" type="datetimeFigureOut">
              <a:rPr lang="en-US" smtClean="0"/>
              <a:pPr/>
              <a:t>8/19/2018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B26F0F-6C58-4547-A27F-D961EBEF601A}" type="slidenum">
              <a:rPr lang="en-US" smtClean="0"/>
              <a:pPr/>
              <a:t>‹#›</a:t>
            </a:fld>
            <a:endParaRPr lang="en-US"/>
          </a:p>
        </p:txBody>
      </p:sp>
    </p:spTree>
    <p:extLst>
      <p:ext uri="{BB962C8B-B14F-4D97-AF65-F5344CB8AC3E}">
        <p14:creationId xmlns:p14="http://schemas.microsoft.com/office/powerpoint/2010/main" val="360875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B26F0F-6C58-4547-A27F-D961EBEF601A}"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latin typeface="+mn-lt"/>
                <a:ea typeface="+mn-ea"/>
                <a:cs typeface="+mn-cs"/>
              </a:rPr>
              <a:t>25-A in the constitution for compulsory education </a:t>
            </a:r>
            <a:endParaRPr lang="en-US" dirty="0" smtClean="0"/>
          </a:p>
          <a:p>
            <a:endParaRPr lang="en-US" dirty="0"/>
          </a:p>
        </p:txBody>
      </p:sp>
      <p:sp>
        <p:nvSpPr>
          <p:cNvPr id="4" name="Slide Number Placeholder 3"/>
          <p:cNvSpPr>
            <a:spLocks noGrp="1"/>
          </p:cNvSpPr>
          <p:nvPr>
            <p:ph type="sldNum" sz="quarter" idx="10"/>
          </p:nvPr>
        </p:nvSpPr>
        <p:spPr/>
        <p:txBody>
          <a:bodyPr/>
          <a:lstStyle/>
          <a:p>
            <a:fld id="{69B26F0F-6C58-4547-A27F-D961EBEF601A}"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Unlike</a:t>
            </a:r>
            <a:r>
              <a:rPr lang="en-US" baseline="0" dirty="0" smtClean="0"/>
              <a:t> developed world our system failed to fulfill the demands of the society.</a:t>
            </a:r>
          </a:p>
          <a:p>
            <a:r>
              <a:rPr lang="en-US" baseline="0" dirty="0" smtClean="0"/>
              <a:t>Ideally it shall be at least 4 %-our allocation is lowest in South Asia</a:t>
            </a:r>
          </a:p>
          <a:p>
            <a:endParaRPr lang="en-US" dirty="0"/>
          </a:p>
        </p:txBody>
      </p:sp>
      <p:sp>
        <p:nvSpPr>
          <p:cNvPr id="4" name="Slide Number Placeholder 3"/>
          <p:cNvSpPr>
            <a:spLocks noGrp="1"/>
          </p:cNvSpPr>
          <p:nvPr>
            <p:ph type="sldNum" sz="quarter" idx="10"/>
          </p:nvPr>
        </p:nvSpPr>
        <p:spPr/>
        <p:txBody>
          <a:bodyPr/>
          <a:lstStyle/>
          <a:p>
            <a:fld id="{69B26F0F-6C58-4547-A27F-D961EBEF601A}"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B26F0F-6C58-4547-A27F-D961EBEF601A}"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41DB93-B535-4BC7-A3AF-07EFC94C6E36}" type="datetimeFigureOut">
              <a:rPr lang="en-US" smtClean="0"/>
              <a:pPr/>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38B09-C1A8-44E2-B1CA-244DB0D2FE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1DB93-B535-4BC7-A3AF-07EFC94C6E36}" type="datetimeFigureOut">
              <a:rPr lang="en-US" smtClean="0"/>
              <a:pPr/>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38B09-C1A8-44E2-B1CA-244DB0D2FE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1DB93-B535-4BC7-A3AF-07EFC94C6E36}" type="datetimeFigureOut">
              <a:rPr lang="en-US" smtClean="0"/>
              <a:pPr/>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38B09-C1A8-44E2-B1CA-244DB0D2FE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1DB93-B535-4BC7-A3AF-07EFC94C6E36}" type="datetimeFigureOut">
              <a:rPr lang="en-US" smtClean="0"/>
              <a:pPr/>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38B09-C1A8-44E2-B1CA-244DB0D2FE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41DB93-B535-4BC7-A3AF-07EFC94C6E36}" type="datetimeFigureOut">
              <a:rPr lang="en-US" smtClean="0"/>
              <a:pPr/>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38B09-C1A8-44E2-B1CA-244DB0D2FE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41DB93-B535-4BC7-A3AF-07EFC94C6E36}" type="datetimeFigureOut">
              <a:rPr lang="en-US" smtClean="0"/>
              <a:pPr/>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38B09-C1A8-44E2-B1CA-244DB0D2FE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41DB93-B535-4BC7-A3AF-07EFC94C6E36}" type="datetimeFigureOut">
              <a:rPr lang="en-US" smtClean="0"/>
              <a:pPr/>
              <a:t>8/19/2018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338B09-C1A8-44E2-B1CA-244DB0D2FE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41DB93-B535-4BC7-A3AF-07EFC94C6E36}" type="datetimeFigureOut">
              <a:rPr lang="en-US" smtClean="0"/>
              <a:pPr/>
              <a:t>8/19/2018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338B09-C1A8-44E2-B1CA-244DB0D2FE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41DB93-B535-4BC7-A3AF-07EFC94C6E36}" type="datetimeFigureOut">
              <a:rPr lang="en-US" smtClean="0"/>
              <a:pPr/>
              <a:t>8/19/2018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338B09-C1A8-44E2-B1CA-244DB0D2FE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41DB93-B535-4BC7-A3AF-07EFC94C6E36}" type="datetimeFigureOut">
              <a:rPr lang="en-US" smtClean="0"/>
              <a:pPr/>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38B09-C1A8-44E2-B1CA-244DB0D2FE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41DB93-B535-4BC7-A3AF-07EFC94C6E36}" type="datetimeFigureOut">
              <a:rPr lang="en-US" smtClean="0"/>
              <a:pPr/>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38B09-C1A8-44E2-B1CA-244DB0D2FE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41DB93-B535-4BC7-A3AF-07EFC94C6E36}" type="datetimeFigureOut">
              <a:rPr lang="en-US" smtClean="0"/>
              <a:pPr/>
              <a:t>8/19/2018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38B09-C1A8-44E2-B1CA-244DB0D2FE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0"/>
            <a:ext cx="7772400" cy="1470025"/>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a:t>Social Problems of Pakistan</a:t>
            </a:r>
          </a:p>
        </p:txBody>
      </p:sp>
      <p:sp>
        <p:nvSpPr>
          <p:cNvPr id="3" name="Subtitle 2"/>
          <p:cNvSpPr>
            <a:spLocks noGrp="1"/>
          </p:cNvSpPr>
          <p:nvPr>
            <p:ph type="subTitle" idx="1"/>
          </p:nvPr>
        </p:nvSpPr>
        <p:spPr/>
        <p:txBody>
          <a:bodyPr/>
          <a:lstStyle/>
          <a:p>
            <a:r>
              <a:rPr lang="en-US" dirty="0" smtClean="0"/>
              <a:t>Mohammad Ali Babakhel PSP</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lstStyle/>
          <a:p>
            <a:pPr algn="just"/>
            <a:r>
              <a:rPr lang="en-US" b="1" dirty="0" smtClean="0"/>
              <a:t>Poverty-dropout</a:t>
            </a:r>
            <a:r>
              <a:rPr lang="en-US" dirty="0" smtClean="0"/>
              <a:t> – child labour- trapped in vicious circle of extremism</a:t>
            </a:r>
          </a:p>
          <a:p>
            <a:pPr algn="just"/>
            <a:r>
              <a:rPr lang="en-US" dirty="0" smtClean="0"/>
              <a:t>Corruption</a:t>
            </a:r>
          </a:p>
          <a:p>
            <a:pPr algn="just"/>
            <a:r>
              <a:rPr lang="en-US" dirty="0" smtClean="0"/>
              <a:t>More than 70 % </a:t>
            </a:r>
            <a:r>
              <a:rPr lang="en-US" u="sng" dirty="0" smtClean="0"/>
              <a:t>literacy centers </a:t>
            </a:r>
            <a:r>
              <a:rPr lang="en-US" dirty="0" smtClean="0"/>
              <a:t>in Punjab remained </a:t>
            </a:r>
            <a:r>
              <a:rPr lang="en-US" u="sng" dirty="0" smtClean="0"/>
              <a:t>inoperative</a:t>
            </a:r>
            <a:r>
              <a:rPr lang="en-US" dirty="0" smtClean="0"/>
              <a:t> </a:t>
            </a:r>
          </a:p>
          <a:p>
            <a:pPr algn="just"/>
            <a:r>
              <a:rPr lang="en-US" dirty="0" smtClean="0"/>
              <a:t>40,000 </a:t>
            </a:r>
            <a:r>
              <a:rPr lang="en-US" b="1" dirty="0" smtClean="0"/>
              <a:t>ghost teachers </a:t>
            </a:r>
            <a:r>
              <a:rPr lang="en-US" dirty="0" smtClean="0"/>
              <a:t>and 5,200 schools in Sindh(Daily Times-20- Jan 2015)</a:t>
            </a:r>
          </a:p>
          <a:p>
            <a:pPr algn="just"/>
            <a:r>
              <a:rPr lang="en-US" u="sng" dirty="0" smtClean="0"/>
              <a:t>Elitism</a:t>
            </a:r>
            <a:r>
              <a:rPr lang="en-US" dirty="0" smtClean="0"/>
              <a:t>  “O &amp; A levels”</a:t>
            </a:r>
          </a:p>
          <a:p>
            <a:pPr algn="just"/>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normAutofit lnSpcReduction="10000"/>
          </a:bodyPr>
          <a:lstStyle/>
          <a:p>
            <a:r>
              <a:rPr lang="en-US" dirty="0" smtClean="0"/>
              <a:t>Mismanagement</a:t>
            </a:r>
          </a:p>
          <a:p>
            <a:r>
              <a:rPr lang="en-US" dirty="0" smtClean="0"/>
              <a:t>Absenteeism </a:t>
            </a:r>
          </a:p>
          <a:p>
            <a:r>
              <a:rPr lang="en-US" dirty="0" smtClean="0"/>
              <a:t>Obsolete teaching methods</a:t>
            </a:r>
          </a:p>
          <a:p>
            <a:r>
              <a:rPr lang="en-US" dirty="0" smtClean="0"/>
              <a:t>Poor professional training</a:t>
            </a:r>
          </a:p>
          <a:p>
            <a:r>
              <a:rPr lang="en-US" dirty="0" smtClean="0"/>
              <a:t>Sub standard text books &amp; curricula</a:t>
            </a:r>
          </a:p>
          <a:p>
            <a:r>
              <a:rPr lang="en-US" dirty="0" smtClean="0"/>
              <a:t>High fee structure of private schools</a:t>
            </a:r>
          </a:p>
          <a:p>
            <a:r>
              <a:rPr lang="en-US" dirty="0" smtClean="0"/>
              <a:t>Policies primarily remained confined to papers</a:t>
            </a:r>
          </a:p>
          <a:p>
            <a:r>
              <a:rPr lang="en-US" dirty="0" smtClean="0"/>
              <a:t>Low female literacy rate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Punjab claims 90 % “</a:t>
            </a:r>
            <a:r>
              <a:rPr lang="en-US" b="1" i="1" dirty="0" smtClean="0">
                <a:solidFill>
                  <a:srgbClr val="FF0000"/>
                </a:solidFill>
              </a:rPr>
              <a:t>participation level</a:t>
            </a:r>
            <a:r>
              <a:rPr lang="en-US" dirty="0" smtClean="0"/>
              <a:t>” however the meanings of Participation level are yet to be made clear</a:t>
            </a:r>
          </a:p>
          <a:p>
            <a:r>
              <a:rPr lang="en-US" dirty="0" smtClean="0"/>
              <a:t>Why should a parent spend time and money to keep his or her offspring in school when the child is getting little or nothing out of it?</a:t>
            </a:r>
          </a:p>
          <a:p>
            <a:endParaRPr lang="en-US" dirty="0"/>
          </a:p>
        </p:txBody>
      </p:sp>
    </p:spTree>
    <p:extLst>
      <p:ext uri="{BB962C8B-B14F-4D97-AF65-F5344CB8AC3E}">
        <p14:creationId xmlns:p14="http://schemas.microsoft.com/office/powerpoint/2010/main" val="34151491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Education as a business venture</a:t>
            </a:r>
          </a:p>
          <a:p>
            <a:pPr algn="just"/>
            <a:r>
              <a:rPr lang="en-US" dirty="0" smtClean="0"/>
              <a:t>Delay in renewal of policies &amp; syllabus </a:t>
            </a:r>
          </a:p>
          <a:p>
            <a:pPr algn="just"/>
            <a:r>
              <a:rPr lang="en-US" dirty="0" smtClean="0"/>
              <a:t>Political interference</a:t>
            </a:r>
          </a:p>
          <a:p>
            <a:pPr algn="just"/>
            <a:r>
              <a:rPr lang="en-US" dirty="0" smtClean="0"/>
              <a:t>Harmonization missing between the federal &amp; provincial </a:t>
            </a:r>
            <a:r>
              <a:rPr lang="en-US" dirty="0" err="1" smtClean="0"/>
              <a:t>govts</a:t>
            </a:r>
            <a:endParaRPr lang="en-US" dirty="0" smtClean="0"/>
          </a:p>
          <a:p>
            <a:pPr algn="just"/>
            <a:r>
              <a:rPr lang="en-US" dirty="0" smtClean="0"/>
              <a:t>The policy formulating, planning &amp; implementing bodies work in isolation.</a:t>
            </a:r>
          </a:p>
          <a:p>
            <a:pPr algn="just"/>
            <a:r>
              <a:rPr lang="en-US" dirty="0" smtClean="0"/>
              <a:t>Input from teachers in policy formulation is a missing link</a:t>
            </a:r>
          </a:p>
          <a:p>
            <a:pPr algn="just"/>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Bridge the gap between schools &amp; madrassas</a:t>
            </a:r>
          </a:p>
          <a:p>
            <a:pPr algn="just"/>
            <a:r>
              <a:rPr lang="en-US" dirty="0" smtClean="0"/>
              <a:t>Controversy of English &amp; Urdu needs to be solved</a:t>
            </a:r>
          </a:p>
          <a:p>
            <a:pPr algn="just"/>
            <a:r>
              <a:rPr lang="en-US" dirty="0" smtClean="0"/>
              <a:t>Hiring of talented teachers</a:t>
            </a:r>
          </a:p>
          <a:p>
            <a:pPr algn="just"/>
            <a:r>
              <a:rPr lang="en-US" dirty="0" smtClean="0"/>
              <a:t>Well paid salaries structure</a:t>
            </a:r>
          </a:p>
          <a:p>
            <a:pPr algn="just"/>
            <a:r>
              <a:rPr lang="en-US" dirty="0" smtClean="0"/>
              <a:t>Performance based Promotions of teachers</a:t>
            </a:r>
          </a:p>
          <a:p>
            <a:pPr algn="just"/>
            <a:r>
              <a:rPr lang="en-US" dirty="0" smtClean="0"/>
              <a:t>Reduce student- teacher ratio  to (15:1) presently its 40:1 </a:t>
            </a:r>
          </a:p>
          <a:p>
            <a:pPr algn="just"/>
            <a:r>
              <a:rPr lang="en-US" dirty="0" smtClean="0"/>
              <a:t>Incentivize teaching </a:t>
            </a:r>
          </a:p>
          <a:p>
            <a:pPr algn="just"/>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lstStyle/>
          <a:p>
            <a:pPr algn="just"/>
            <a:r>
              <a:rPr lang="en-US" dirty="0" smtClean="0"/>
              <a:t>Translation of foreign research to local language</a:t>
            </a:r>
          </a:p>
          <a:p>
            <a:pPr algn="just"/>
            <a:r>
              <a:rPr lang="en-US" dirty="0" smtClean="0"/>
              <a:t>Prioritize “technical education”</a:t>
            </a:r>
          </a:p>
          <a:p>
            <a:pPr algn="just"/>
            <a:r>
              <a:rPr lang="en-US" dirty="0" smtClean="0"/>
              <a:t>Promotion of primary education</a:t>
            </a:r>
          </a:p>
          <a:p>
            <a:pPr algn="just"/>
            <a:r>
              <a:rPr lang="en-US" dirty="0" smtClean="0"/>
              <a:t>Goals set in MDGs are yet to be realized (88 pc literacy was to be achieved)</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to Sanitation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Poor access to sanitation is linked not only to poor hygiene, but to a wide range of illnesses such as </a:t>
            </a:r>
            <a:r>
              <a:rPr lang="en-US" u="sng" dirty="0" smtClean="0"/>
              <a:t>typhoid, diarrhea, intestinal worms &amp; hepatitis. </a:t>
            </a:r>
          </a:p>
          <a:p>
            <a:pPr algn="just"/>
            <a:r>
              <a:rPr lang="en-US" dirty="0" smtClean="0"/>
              <a:t>Pakistan has made significant progress in increasing </a:t>
            </a:r>
            <a:r>
              <a:rPr lang="en-US" dirty="0" smtClean="0">
                <a:solidFill>
                  <a:srgbClr val="FF0000"/>
                </a:solidFill>
              </a:rPr>
              <a:t>sanitation coverage </a:t>
            </a:r>
            <a:r>
              <a:rPr lang="en-US" dirty="0" smtClean="0"/>
              <a:t>from </a:t>
            </a:r>
            <a:r>
              <a:rPr lang="en-US" dirty="0" smtClean="0">
                <a:solidFill>
                  <a:srgbClr val="FF0000"/>
                </a:solidFill>
              </a:rPr>
              <a:t>30</a:t>
            </a:r>
            <a:r>
              <a:rPr lang="en-US" dirty="0" smtClean="0"/>
              <a:t> percent in 1990/01 to </a:t>
            </a:r>
            <a:r>
              <a:rPr lang="en-US" dirty="0" smtClean="0">
                <a:solidFill>
                  <a:srgbClr val="FF0000"/>
                </a:solidFill>
              </a:rPr>
              <a:t>72</a:t>
            </a:r>
            <a:r>
              <a:rPr lang="en-US" dirty="0" smtClean="0"/>
              <a:t> percent in 2011/12</a:t>
            </a:r>
          </a:p>
          <a:p>
            <a:pPr algn="just"/>
            <a:r>
              <a:rPr lang="en-US" dirty="0" smtClean="0"/>
              <a:t>Pak did not  meet the target of 90 percent</a:t>
            </a:r>
          </a:p>
          <a:p>
            <a:pPr algn="just">
              <a:buNone/>
            </a:pPr>
            <a:r>
              <a:rPr lang="en-US" dirty="0" smtClean="0"/>
              <a:t>    coverage by 2015.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to Sanitation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There is also disparity in access to </a:t>
            </a:r>
            <a:r>
              <a:rPr lang="en-US" dirty="0" smtClean="0">
                <a:solidFill>
                  <a:srgbClr val="FF0000"/>
                </a:solidFill>
              </a:rPr>
              <a:t>flush toilets </a:t>
            </a:r>
            <a:r>
              <a:rPr lang="en-US" dirty="0" smtClean="0"/>
              <a:t>between urban &amp; rural poor: </a:t>
            </a:r>
            <a:r>
              <a:rPr lang="en-US" dirty="0" smtClean="0">
                <a:solidFill>
                  <a:srgbClr val="FF0000"/>
                </a:solidFill>
              </a:rPr>
              <a:t>97</a:t>
            </a:r>
            <a:r>
              <a:rPr lang="en-US" dirty="0" smtClean="0"/>
              <a:t> %of urban household have access to flush systems, compared to only </a:t>
            </a:r>
            <a:r>
              <a:rPr lang="en-US" dirty="0" smtClean="0">
                <a:solidFill>
                  <a:srgbClr val="FF0000"/>
                </a:solidFill>
              </a:rPr>
              <a:t>58</a:t>
            </a:r>
            <a:r>
              <a:rPr lang="en-US" dirty="0" smtClean="0"/>
              <a:t> % of rural households.</a:t>
            </a:r>
          </a:p>
          <a:p>
            <a:pPr algn="just"/>
            <a:r>
              <a:rPr lang="en-US" dirty="0" smtClean="0"/>
              <a:t>Punjab has the highest proportion of population with access to sanitation, while Baluchistan's population has the least access. </a:t>
            </a:r>
          </a:p>
          <a:p>
            <a:pPr algn="just"/>
            <a:r>
              <a:rPr lang="en-US" dirty="0" smtClean="0"/>
              <a:t>All provinces showed an increase between 2004/05-2011/12, but the most rapid growth has been in </a:t>
            </a:r>
            <a:r>
              <a:rPr lang="en-US" dirty="0" smtClean="0">
                <a:solidFill>
                  <a:srgbClr val="FF0000"/>
                </a:solidFill>
              </a:rPr>
              <a:t>KP</a:t>
            </a:r>
            <a:r>
              <a:rPr lang="en-US" dirty="0" smtClean="0"/>
              <a:t>, with an increase of </a:t>
            </a:r>
            <a:r>
              <a:rPr lang="en-US" dirty="0" smtClean="0">
                <a:solidFill>
                  <a:srgbClr val="FF0000"/>
                </a:solidFill>
              </a:rPr>
              <a:t>23</a:t>
            </a:r>
            <a:r>
              <a:rPr lang="en-US" dirty="0" smtClean="0"/>
              <a:t> %.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to Sanitation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it seems highly unlikely achieve the MDG target. </a:t>
            </a:r>
          </a:p>
          <a:p>
            <a:pPr algn="just"/>
            <a:r>
              <a:rPr lang="en-US" dirty="0" smtClean="0"/>
              <a:t>In AJ&amp;K access to sanitation at </a:t>
            </a:r>
            <a:r>
              <a:rPr lang="en-US" dirty="0" smtClean="0">
                <a:solidFill>
                  <a:srgbClr val="FF0000"/>
                </a:solidFill>
              </a:rPr>
              <a:t>82</a:t>
            </a:r>
            <a:r>
              <a:rPr lang="en-US" dirty="0" smtClean="0"/>
              <a:t> % of the population in 2011/12 is the highest in the country and fairly close to the MDG 2015 target of </a:t>
            </a:r>
            <a:r>
              <a:rPr lang="en-US" dirty="0" smtClean="0">
                <a:solidFill>
                  <a:srgbClr val="FF0000"/>
                </a:solidFill>
              </a:rPr>
              <a:t>90</a:t>
            </a:r>
            <a:r>
              <a:rPr lang="en-US" dirty="0" smtClean="0"/>
              <a:t> %.</a:t>
            </a:r>
          </a:p>
          <a:p>
            <a:pPr algn="just"/>
            <a:r>
              <a:rPr lang="en-US" dirty="0" smtClean="0"/>
              <a:t>AJ&amp;K increased steadily from 39 % in 2004/05 to its current level. </a:t>
            </a:r>
          </a:p>
          <a:p>
            <a:pPr algn="just"/>
            <a:r>
              <a:rPr lang="en-US" dirty="0" smtClean="0"/>
              <a:t>GB increased from 49 to 57 %</a:t>
            </a:r>
          </a:p>
          <a:p>
            <a:pPr algn="just"/>
            <a:r>
              <a:rPr lang="en-US" dirty="0" err="1" smtClean="0"/>
              <a:t>Katchi</a:t>
            </a:r>
            <a:r>
              <a:rPr lang="en-US" dirty="0" smtClean="0"/>
              <a:t> </a:t>
            </a:r>
            <a:r>
              <a:rPr lang="en-US" dirty="0" err="1" smtClean="0"/>
              <a:t>Abadies</a:t>
            </a:r>
            <a:r>
              <a:rPr lang="en-US" dirty="0" smtClean="0"/>
              <a:t> (slums) needs special attention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Statistical view</a:t>
            </a:r>
            <a:endParaRPr lang="en-US" dirty="0"/>
          </a:p>
        </p:txBody>
      </p:sp>
      <p:graphicFrame>
        <p:nvGraphicFramePr>
          <p:cNvPr id="9" name="Content Placeholder 8"/>
          <p:cNvGraphicFramePr>
            <a:graphicFrameLocks noGrp="1"/>
          </p:cNvGraphicFramePr>
          <p:nvPr>
            <p:ph idx="1"/>
          </p:nvPr>
        </p:nvGraphicFramePr>
        <p:xfrm>
          <a:off x="457200" y="1600200"/>
          <a:ext cx="8229600" cy="3505200"/>
        </p:xfrm>
        <a:graphic>
          <a:graphicData uri="http://schemas.openxmlformats.org/drawingml/2006/table">
            <a:tbl>
              <a:tblPr firstRow="1" bandRow="1">
                <a:tableStyleId>{5C22544A-7EE6-4342-B048-85BDC9FD1C3A}</a:tableStyleId>
              </a:tblPr>
              <a:tblGrid>
                <a:gridCol w="2743200"/>
                <a:gridCol w="5486400"/>
              </a:tblGrid>
              <a:tr h="370840">
                <a:tc>
                  <a:txBody>
                    <a:bodyPr/>
                    <a:lstStyle/>
                    <a:p>
                      <a:r>
                        <a:rPr lang="en-US" dirty="0" smtClean="0"/>
                        <a:t>Lahore</a:t>
                      </a:r>
                    </a:p>
                    <a:p>
                      <a:endParaRPr lang="en-US" dirty="0"/>
                    </a:p>
                  </a:txBody>
                  <a:tcPr/>
                </a:tc>
                <a:tc>
                  <a:txBody>
                    <a:bodyPr/>
                    <a:lstStyle/>
                    <a:p>
                      <a:pPr algn="ctr"/>
                      <a:r>
                        <a:rPr lang="en-US" dirty="0" smtClean="0">
                          <a:solidFill>
                            <a:srgbClr val="FF0000"/>
                          </a:solidFill>
                        </a:rPr>
                        <a:t>94 %</a:t>
                      </a:r>
                      <a:endParaRPr lang="en-US" dirty="0">
                        <a:solidFill>
                          <a:srgbClr val="FF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Rajanpur </a:t>
                      </a:r>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29 %</a:t>
                      </a:r>
                    </a:p>
                    <a:p>
                      <a:pPr algn="ctr"/>
                      <a:endParaRPr lang="en-US" dirty="0">
                        <a:solidFill>
                          <a:srgbClr val="FF0000"/>
                        </a:solidFill>
                      </a:endParaRPr>
                    </a:p>
                  </a:txBody>
                  <a:tcPr/>
                </a:tc>
              </a:tr>
              <a:tr h="370840">
                <a:tc>
                  <a:txBody>
                    <a:bodyPr/>
                    <a:lstStyle/>
                    <a:p>
                      <a:r>
                        <a:rPr lang="en-US" dirty="0" smtClean="0"/>
                        <a:t>Karachi </a:t>
                      </a:r>
                      <a:endParaRPr lang="en-US" dirty="0"/>
                    </a:p>
                  </a:txBody>
                  <a:tcPr/>
                </a:tc>
                <a:tc>
                  <a:txBody>
                    <a:bodyPr/>
                    <a:lstStyle/>
                    <a:p>
                      <a:pPr algn="ctr"/>
                      <a:r>
                        <a:rPr lang="en-US" dirty="0" smtClean="0">
                          <a:solidFill>
                            <a:srgbClr val="FF0000"/>
                          </a:solidFill>
                        </a:rPr>
                        <a:t>91</a:t>
                      </a:r>
                      <a:r>
                        <a:rPr lang="en-US" baseline="0" dirty="0" smtClean="0">
                          <a:solidFill>
                            <a:srgbClr val="FF0000"/>
                          </a:solidFill>
                        </a:rPr>
                        <a:t> %</a:t>
                      </a:r>
                      <a:endParaRPr lang="en-US" dirty="0">
                        <a:solidFill>
                          <a:srgbClr val="FF0000"/>
                        </a:solidFill>
                      </a:endParaRPr>
                    </a:p>
                  </a:txBody>
                  <a:tcPr/>
                </a:tc>
              </a:tr>
              <a:tr h="370840">
                <a:tc>
                  <a:txBody>
                    <a:bodyPr/>
                    <a:lstStyle/>
                    <a:p>
                      <a:r>
                        <a:rPr lang="en-US" b="1" dirty="0" smtClean="0"/>
                        <a:t>Tharparkar</a:t>
                      </a:r>
                      <a:endParaRPr lang="en-US" b="1" dirty="0"/>
                    </a:p>
                  </a:txBody>
                  <a:tcPr/>
                </a:tc>
                <a:tc>
                  <a:txBody>
                    <a:bodyPr/>
                    <a:lstStyle/>
                    <a:p>
                      <a:pPr algn="ctr"/>
                      <a:r>
                        <a:rPr lang="en-US" dirty="0" smtClean="0">
                          <a:solidFill>
                            <a:srgbClr val="FF0000"/>
                          </a:solidFill>
                        </a:rPr>
                        <a:t>07 %</a:t>
                      </a:r>
                      <a:endParaRPr lang="en-US" dirty="0">
                        <a:solidFill>
                          <a:srgbClr val="FF0000"/>
                        </a:solidFill>
                      </a:endParaRPr>
                    </a:p>
                  </a:txBody>
                  <a:tcPr/>
                </a:tc>
              </a:tr>
              <a:tr h="370840">
                <a:tc>
                  <a:txBody>
                    <a:bodyPr/>
                    <a:lstStyle/>
                    <a:p>
                      <a:r>
                        <a:rPr lang="en-US" dirty="0" smtClean="0"/>
                        <a:t>Peshawar </a:t>
                      </a:r>
                      <a:endParaRPr lang="en-US" dirty="0"/>
                    </a:p>
                  </a:txBody>
                  <a:tcPr/>
                </a:tc>
                <a:tc>
                  <a:txBody>
                    <a:bodyPr/>
                    <a:lstStyle/>
                    <a:p>
                      <a:pPr algn="ctr"/>
                      <a:r>
                        <a:rPr lang="en-US" dirty="0" smtClean="0">
                          <a:solidFill>
                            <a:srgbClr val="FF0000"/>
                          </a:solidFill>
                        </a:rPr>
                        <a:t>73%</a:t>
                      </a:r>
                      <a:endParaRPr lang="en-US" dirty="0">
                        <a:solidFill>
                          <a:srgbClr val="FF0000"/>
                        </a:solidFill>
                      </a:endParaRPr>
                    </a:p>
                  </a:txBody>
                  <a:tcPr/>
                </a:tc>
              </a:tr>
              <a:tr h="370840">
                <a:tc>
                  <a:txBody>
                    <a:bodyPr/>
                    <a:lstStyle/>
                    <a:p>
                      <a:r>
                        <a:rPr lang="en-US" b="1" dirty="0" smtClean="0"/>
                        <a:t>Kohistan </a:t>
                      </a:r>
                      <a:endParaRPr lang="en-US" b="1" dirty="0"/>
                    </a:p>
                  </a:txBody>
                  <a:tcPr/>
                </a:tc>
                <a:tc>
                  <a:txBody>
                    <a:bodyPr/>
                    <a:lstStyle/>
                    <a:p>
                      <a:pPr algn="ctr"/>
                      <a:r>
                        <a:rPr lang="en-US" dirty="0" smtClean="0">
                          <a:solidFill>
                            <a:srgbClr val="FF0000"/>
                          </a:solidFill>
                        </a:rPr>
                        <a:t>17 %</a:t>
                      </a:r>
                      <a:endParaRPr lang="en-US" dirty="0">
                        <a:solidFill>
                          <a:srgbClr val="FF0000"/>
                        </a:solidFill>
                      </a:endParaRPr>
                    </a:p>
                  </a:txBody>
                  <a:tcPr/>
                </a:tc>
              </a:tr>
              <a:tr h="370840">
                <a:tc>
                  <a:txBody>
                    <a:bodyPr/>
                    <a:lstStyle/>
                    <a:p>
                      <a:r>
                        <a:rPr lang="en-US" dirty="0" smtClean="0"/>
                        <a:t>Quetta </a:t>
                      </a:r>
                      <a:endParaRPr lang="en-US" dirty="0"/>
                    </a:p>
                  </a:txBody>
                  <a:tcPr/>
                </a:tc>
                <a:tc>
                  <a:txBody>
                    <a:bodyPr/>
                    <a:lstStyle/>
                    <a:p>
                      <a:pPr algn="ctr"/>
                      <a:r>
                        <a:rPr lang="en-US" dirty="0" smtClean="0">
                          <a:solidFill>
                            <a:srgbClr val="FF0000"/>
                          </a:solidFill>
                        </a:rPr>
                        <a:t>76 %</a:t>
                      </a:r>
                      <a:endParaRPr lang="en-US" dirty="0">
                        <a:solidFill>
                          <a:srgbClr val="FF0000"/>
                        </a:solidFill>
                      </a:endParaRPr>
                    </a:p>
                  </a:txBody>
                  <a:tcPr/>
                </a:tc>
              </a:tr>
              <a:tr h="370840">
                <a:tc>
                  <a:txBody>
                    <a:bodyPr/>
                    <a:lstStyle/>
                    <a:p>
                      <a:r>
                        <a:rPr lang="en-US" b="1" dirty="0" smtClean="0"/>
                        <a:t>Kohlu</a:t>
                      </a:r>
                      <a:endParaRPr lang="en-US" b="1" dirty="0"/>
                    </a:p>
                  </a:txBody>
                  <a:tcPr/>
                </a:tc>
                <a:tc>
                  <a:txBody>
                    <a:bodyPr/>
                    <a:lstStyle/>
                    <a:p>
                      <a:pPr algn="ctr"/>
                      <a:r>
                        <a:rPr lang="en-US" dirty="0" smtClean="0">
                          <a:solidFill>
                            <a:srgbClr val="FF0000"/>
                          </a:solidFill>
                        </a:rPr>
                        <a:t>3 %</a:t>
                      </a:r>
                      <a:endParaRPr lang="en-US" dirty="0">
                        <a:solidFill>
                          <a:srgbClr val="FF0000"/>
                        </a:solidFill>
                      </a:endParaRPr>
                    </a:p>
                  </a:txBody>
                  <a:tcPr/>
                </a:tc>
              </a:tr>
            </a:tbl>
          </a:graphicData>
        </a:graphic>
      </p:graphicFrame>
      <p:sp>
        <p:nvSpPr>
          <p:cNvPr id="10" name="Rectangle 9"/>
          <p:cNvSpPr/>
          <p:nvPr/>
        </p:nvSpPr>
        <p:spPr>
          <a:xfrm>
            <a:off x="609600" y="5943600"/>
            <a:ext cx="4343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Source : UNDP Report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en-US" dirty="0" smtClean="0"/>
              <a:t>Education</a:t>
            </a:r>
            <a:endParaRPr lang="en-US" dirty="0"/>
          </a:p>
        </p:txBody>
      </p:sp>
      <p:sp>
        <p:nvSpPr>
          <p:cNvPr id="3" name="Content Placeholder 2"/>
          <p:cNvSpPr>
            <a:spLocks noGrp="1"/>
          </p:cNvSpPr>
          <p:nvPr>
            <p:ph idx="1"/>
          </p:nvPr>
        </p:nvSpPr>
        <p:spPr/>
        <p:txBody>
          <a:bodyPr>
            <a:normAutofit fontScale="77500" lnSpcReduction="20000"/>
          </a:bodyPr>
          <a:lstStyle/>
          <a:p>
            <a:pPr algn="ctr">
              <a:buNone/>
            </a:pPr>
            <a:endParaRPr lang="en-US" dirty="0" smtClean="0"/>
          </a:p>
          <a:p>
            <a:pPr algn="just">
              <a:buFont typeface="Wingdings" pitchFamily="2" charset="2"/>
              <a:buChar char="§"/>
            </a:pPr>
            <a:r>
              <a:rPr lang="en-US" sz="4800" dirty="0" smtClean="0"/>
              <a:t>Education is a </a:t>
            </a:r>
            <a:r>
              <a:rPr lang="en-US" sz="4800" dirty="0" smtClean="0">
                <a:solidFill>
                  <a:srgbClr val="FF0000"/>
                </a:solidFill>
              </a:rPr>
              <a:t>better safeguard </a:t>
            </a:r>
            <a:r>
              <a:rPr lang="en-US" sz="4800" dirty="0" smtClean="0"/>
              <a:t>of liberty than a </a:t>
            </a:r>
            <a:r>
              <a:rPr lang="en-US" sz="4800" dirty="0" smtClean="0">
                <a:solidFill>
                  <a:srgbClr val="FF0000"/>
                </a:solidFill>
              </a:rPr>
              <a:t>standing ARMY</a:t>
            </a:r>
            <a:r>
              <a:rPr lang="en-US" sz="4800" dirty="0" smtClean="0"/>
              <a:t>.(Edward Everett)</a:t>
            </a:r>
          </a:p>
          <a:p>
            <a:pPr algn="just">
              <a:buFont typeface="Wingdings" pitchFamily="2" charset="2"/>
              <a:buChar char="§"/>
            </a:pPr>
            <a:r>
              <a:rPr lang="en-US" sz="4800" dirty="0" smtClean="0"/>
              <a:t>Education a </a:t>
            </a:r>
            <a:r>
              <a:rPr lang="en-US" sz="4800" dirty="0" smtClean="0">
                <a:solidFill>
                  <a:srgbClr val="FF0000"/>
                </a:solidFill>
              </a:rPr>
              <a:t>cheapest defense </a:t>
            </a:r>
            <a:r>
              <a:rPr lang="en-US" sz="4800" dirty="0" smtClean="0"/>
              <a:t>mechanism</a:t>
            </a:r>
          </a:p>
          <a:p>
            <a:pPr algn="just">
              <a:buFont typeface="Wingdings" pitchFamily="2" charset="2"/>
              <a:buChar char="§"/>
            </a:pPr>
            <a:r>
              <a:rPr lang="en-US" sz="4800" dirty="0" smtClean="0"/>
              <a:t>Education turns the </a:t>
            </a:r>
            <a:r>
              <a:rPr lang="en-US" sz="4800" u="sng" dirty="0" smtClean="0"/>
              <a:t>burden</a:t>
            </a:r>
            <a:r>
              <a:rPr lang="en-US" sz="4800" dirty="0" smtClean="0"/>
              <a:t> of population into </a:t>
            </a:r>
            <a:r>
              <a:rPr lang="en-US" sz="4800" u="sng" dirty="0" smtClean="0"/>
              <a:t>productive</a:t>
            </a:r>
            <a:r>
              <a:rPr lang="en-US" sz="4800" dirty="0" smtClean="0"/>
              <a:t> human resource.</a:t>
            </a:r>
            <a:endParaRPr lang="en-US" sz="4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HEALTH</a:t>
            </a:r>
            <a:endParaRPr lang="en-US" dirty="0"/>
          </a:p>
        </p:txBody>
      </p:sp>
      <p:sp>
        <p:nvSpPr>
          <p:cNvPr id="3" name="Content Placeholder 2"/>
          <p:cNvSpPr>
            <a:spLocks noGrp="1"/>
          </p:cNvSpPr>
          <p:nvPr>
            <p:ph idx="1"/>
          </p:nvPr>
        </p:nvSpPr>
        <p:spPr/>
        <p:txBody>
          <a:bodyPr/>
          <a:lstStyle/>
          <a:p>
            <a:pPr algn="just"/>
            <a:r>
              <a:rPr lang="en-US" dirty="0" smtClean="0"/>
              <a:t>Progress on health indicators has been affected by a number of internal and external factors</a:t>
            </a:r>
          </a:p>
          <a:p>
            <a:pPr algn="just"/>
            <a:r>
              <a:rPr lang="en-US" dirty="0" smtClean="0"/>
              <a:t>Lady health worker coverage stood at 83 % in</a:t>
            </a:r>
          </a:p>
          <a:p>
            <a:pPr algn="just">
              <a:buNone/>
            </a:pPr>
            <a:r>
              <a:rPr lang="en-US" dirty="0" smtClean="0"/>
              <a:t>    2008/09 against the target of 100 %.</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Financing</a:t>
            </a:r>
            <a:endParaRPr lang="en-US" dirty="0"/>
          </a:p>
        </p:txBody>
      </p:sp>
      <p:graphicFrame>
        <p:nvGraphicFramePr>
          <p:cNvPr id="4" name="Content Placeholder 3"/>
          <p:cNvGraphicFramePr>
            <a:graphicFrameLocks noGrp="1"/>
          </p:cNvGraphicFramePr>
          <p:nvPr>
            <p:ph idx="1"/>
          </p:nvPr>
        </p:nvGraphicFramePr>
        <p:xfrm>
          <a:off x="457200" y="1600200"/>
          <a:ext cx="8229600" cy="2108200"/>
        </p:xfrm>
        <a:graphic>
          <a:graphicData uri="http://schemas.openxmlformats.org/drawingml/2006/table">
            <a:tbl>
              <a:tblPr firstRow="1" bandRow="1">
                <a:tableStyleId>{5C22544A-7EE6-4342-B048-85BDC9FD1C3A}</a:tableStyleId>
              </a:tblPr>
              <a:tblGrid>
                <a:gridCol w="4572000"/>
                <a:gridCol w="3657600"/>
              </a:tblGrid>
              <a:tr h="370840">
                <a:tc>
                  <a:txBody>
                    <a:bodyPr/>
                    <a:lstStyle/>
                    <a:p>
                      <a:r>
                        <a:rPr lang="en-US" dirty="0" smtClean="0"/>
                        <a:t>Allocation for  health year</a:t>
                      </a:r>
                      <a:r>
                        <a:rPr lang="en-US" baseline="0" dirty="0" smtClean="0"/>
                        <a:t> 2012-13</a:t>
                      </a:r>
                      <a:endParaRPr lang="en-US" dirty="0"/>
                    </a:p>
                  </a:txBody>
                  <a:tcPr/>
                </a:tc>
                <a:tc>
                  <a:txBody>
                    <a:bodyPr/>
                    <a:lstStyle/>
                    <a:p>
                      <a:r>
                        <a:rPr lang="en-US" sz="2400" dirty="0" smtClean="0"/>
                        <a:t>Rs 62 billion (0.35 %  of</a:t>
                      </a:r>
                      <a:r>
                        <a:rPr lang="en-US" sz="2400" baseline="0" dirty="0" smtClean="0"/>
                        <a:t> GDP)</a:t>
                      </a:r>
                      <a:endParaRPr lang="en-US" sz="2400" dirty="0"/>
                    </a:p>
                  </a:txBody>
                  <a:tcPr/>
                </a:tc>
              </a:tr>
              <a:tr h="370840">
                <a:tc>
                  <a:txBody>
                    <a:bodyPr/>
                    <a:lstStyle/>
                    <a:p>
                      <a:r>
                        <a:rPr lang="en-US" dirty="0" smtClean="0"/>
                        <a:t>WHO recommends </a:t>
                      </a:r>
                      <a:endParaRPr lang="en-US" dirty="0"/>
                    </a:p>
                  </a:txBody>
                  <a:tcPr/>
                </a:tc>
                <a:tc>
                  <a:txBody>
                    <a:bodyPr/>
                    <a:lstStyle/>
                    <a:p>
                      <a:r>
                        <a:rPr lang="en-US" sz="2400" dirty="0" smtClean="0"/>
                        <a:t>Minimum 6 % of GDP</a:t>
                      </a:r>
                      <a:endParaRPr lang="en-US" sz="2400" dirty="0"/>
                    </a:p>
                  </a:txBody>
                  <a:tcPr/>
                </a:tc>
              </a:tr>
              <a:tr h="370840">
                <a:tc>
                  <a:txBody>
                    <a:bodyPr/>
                    <a:lstStyle/>
                    <a:p>
                      <a:r>
                        <a:rPr lang="en-US" dirty="0" smtClean="0"/>
                        <a:t>After 18</a:t>
                      </a:r>
                      <a:r>
                        <a:rPr lang="en-US" baseline="30000" dirty="0" smtClean="0"/>
                        <a:t>th</a:t>
                      </a:r>
                      <a:r>
                        <a:rPr lang="en-US" dirty="0" smtClean="0"/>
                        <a:t> amendment </a:t>
                      </a:r>
                      <a:endParaRPr lang="en-US" dirty="0"/>
                    </a:p>
                  </a:txBody>
                  <a:tcPr/>
                </a:tc>
                <a:tc>
                  <a:txBody>
                    <a:bodyPr/>
                    <a:lstStyle/>
                    <a:p>
                      <a:r>
                        <a:rPr lang="en-US" sz="2400" dirty="0" smtClean="0"/>
                        <a:t>Health a provincial subject</a:t>
                      </a:r>
                      <a:endParaRPr lang="en-US" sz="2400" dirty="0"/>
                    </a:p>
                  </a:txBody>
                  <a:tcPr/>
                </a:tc>
              </a:tr>
              <a:tr h="370840">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HEALTH-MDG # 5</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By 2015, Pakistan intends to reduce the maternal mortality rate (MMR) by three-quarters and ensure universal access to reproductive health.(</a:t>
            </a:r>
            <a:r>
              <a:rPr lang="en-US" dirty="0" smtClean="0">
                <a:solidFill>
                  <a:srgbClr val="FF0000"/>
                </a:solidFill>
              </a:rPr>
              <a:t>MDG #5 Improve Maternal Health</a:t>
            </a:r>
            <a:r>
              <a:rPr lang="en-US" dirty="0" smtClean="0"/>
              <a:t>)</a:t>
            </a:r>
          </a:p>
          <a:p>
            <a:pPr algn="just"/>
            <a:r>
              <a:rPr lang="en-US" dirty="0" smtClean="0"/>
              <a:t>Proportion of births attended by </a:t>
            </a:r>
            <a:r>
              <a:rPr lang="en-US" b="1" dirty="0" smtClean="0"/>
              <a:t>skilled birth attendants</a:t>
            </a:r>
            <a:r>
              <a:rPr lang="en-US" dirty="0" smtClean="0"/>
              <a:t> (SBAs) have more than doubled</a:t>
            </a:r>
          </a:p>
          <a:p>
            <a:pPr algn="just"/>
            <a:r>
              <a:rPr lang="en-US" u="sng" dirty="0" smtClean="0"/>
              <a:t>Fertility rate at 3.8 </a:t>
            </a:r>
            <a:r>
              <a:rPr lang="en-US" dirty="0" smtClean="0"/>
              <a:t>remains considerably higher than the </a:t>
            </a:r>
            <a:r>
              <a:rPr lang="en-US" dirty="0" smtClean="0">
                <a:solidFill>
                  <a:srgbClr val="FF0000"/>
                </a:solidFill>
              </a:rPr>
              <a:t>target of 2.1</a:t>
            </a:r>
            <a:r>
              <a:rPr lang="en-US" dirty="0" smtClean="0"/>
              <a:t>.</a:t>
            </a:r>
          </a:p>
          <a:p>
            <a:pPr algn="just"/>
            <a:r>
              <a:rPr lang="en-US" dirty="0" smtClean="0"/>
              <a:t> </a:t>
            </a:r>
            <a:r>
              <a:rPr lang="en-US" u="sng" dirty="0" smtClean="0"/>
              <a:t>contraceptive usage increased </a:t>
            </a:r>
            <a:r>
              <a:rPr lang="en-US" dirty="0" smtClean="0"/>
              <a:t>as 34.4 %</a:t>
            </a:r>
          </a:p>
          <a:p>
            <a:pPr algn="just"/>
            <a:r>
              <a:rPr lang="en-US" dirty="0" smtClean="0"/>
              <a:t>Antenatal consultation stands 68 %</a:t>
            </a:r>
          </a:p>
          <a:p>
            <a:pPr algn="just"/>
            <a:r>
              <a:rPr lang="en-US" dirty="0" smtClean="0"/>
              <a:t>Unlikely to achieve targets of MDG # 5</a:t>
            </a:r>
          </a:p>
          <a:p>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–MDG # 6</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Strives to </a:t>
            </a:r>
            <a:r>
              <a:rPr lang="en-US" dirty="0" smtClean="0">
                <a:solidFill>
                  <a:srgbClr val="FF0000"/>
                </a:solidFill>
              </a:rPr>
              <a:t>reverse</a:t>
            </a:r>
            <a:r>
              <a:rPr lang="en-US" dirty="0" smtClean="0"/>
              <a:t> the spread of </a:t>
            </a:r>
            <a:r>
              <a:rPr lang="en-US" u="sng" dirty="0" smtClean="0"/>
              <a:t>HIV/AIDS </a:t>
            </a:r>
            <a:r>
              <a:rPr lang="en-US" dirty="0" smtClean="0"/>
              <a:t>&amp; the incidence of </a:t>
            </a:r>
            <a:r>
              <a:rPr lang="en-US" u="sng" dirty="0" smtClean="0"/>
              <a:t>malaria</a:t>
            </a:r>
            <a:r>
              <a:rPr lang="en-US" dirty="0" smtClean="0"/>
              <a:t> &amp; other major diseases</a:t>
            </a:r>
          </a:p>
          <a:p>
            <a:pPr algn="just"/>
            <a:r>
              <a:rPr lang="en-US" dirty="0" smtClean="0"/>
              <a:t>Most of the indicators show positive trends, particularly in the case of HIV prevalence among pregnant women &amp; detection /provision of health care for TB patients. </a:t>
            </a:r>
          </a:p>
          <a:p>
            <a:pPr algn="just"/>
            <a:r>
              <a:rPr lang="en-US" u="sng" dirty="0" smtClean="0"/>
              <a:t>Target</a:t>
            </a:r>
            <a:r>
              <a:rPr lang="en-US" dirty="0" smtClean="0"/>
              <a:t> in </a:t>
            </a:r>
            <a:r>
              <a:rPr lang="en-US" b="1" dirty="0" smtClean="0"/>
              <a:t>TB cases </a:t>
            </a:r>
            <a:r>
              <a:rPr lang="en-US" dirty="0" smtClean="0"/>
              <a:t>was </a:t>
            </a:r>
            <a:r>
              <a:rPr lang="en-US" u="sng" dirty="0" smtClean="0"/>
              <a:t>45 /10,000 </a:t>
            </a:r>
            <a:r>
              <a:rPr lang="en-US" dirty="0" smtClean="0"/>
              <a:t>but on ground is </a:t>
            </a:r>
            <a:r>
              <a:rPr lang="en-US" u="sng" dirty="0" smtClean="0"/>
              <a:t>230 / 10,000 </a:t>
            </a:r>
            <a:r>
              <a:rPr lang="en-US" dirty="0" smtClean="0"/>
              <a:t>cases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–MDG # 6</a:t>
            </a:r>
            <a:endParaRPr lang="en-US" dirty="0"/>
          </a:p>
        </p:txBody>
      </p:sp>
      <p:sp>
        <p:nvSpPr>
          <p:cNvPr id="3" name="Content Placeholder 2"/>
          <p:cNvSpPr>
            <a:spLocks noGrp="1"/>
          </p:cNvSpPr>
          <p:nvPr>
            <p:ph idx="1"/>
          </p:nvPr>
        </p:nvSpPr>
        <p:spPr/>
        <p:txBody>
          <a:bodyPr>
            <a:normAutofit/>
          </a:bodyPr>
          <a:lstStyle/>
          <a:p>
            <a:pPr algn="just"/>
            <a:r>
              <a:rPr lang="en-US" dirty="0" smtClean="0"/>
              <a:t>HIV/AIDS trends among </a:t>
            </a:r>
            <a:r>
              <a:rPr lang="en-US" u="sng" dirty="0" smtClean="0"/>
              <a:t>vulnerable groups are also alarming.</a:t>
            </a:r>
          </a:p>
          <a:p>
            <a:pPr algn="just"/>
            <a:r>
              <a:rPr lang="en-US" dirty="0" smtClean="0"/>
              <a:t>The proportion of people in malaria risk areas using effective prevention &amp;  treatment measures remains low .</a:t>
            </a:r>
          </a:p>
          <a:p>
            <a:pPr algn="just"/>
            <a:r>
              <a:rPr lang="en-US" dirty="0" smtClean="0"/>
              <a:t>Pakistan is off-track on </a:t>
            </a:r>
            <a:r>
              <a:rPr lang="en-US" dirty="0" smtClean="0">
                <a:solidFill>
                  <a:srgbClr val="FF0000"/>
                </a:solidFill>
              </a:rPr>
              <a:t>3 out of 5</a:t>
            </a:r>
            <a:r>
              <a:rPr lang="en-US" dirty="0" smtClean="0"/>
              <a:t> indicators and therefore unlikely to achieve MDG 6.</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–MDG # 7</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MDG 7 aims to promote </a:t>
            </a:r>
            <a:r>
              <a:rPr lang="en-US" dirty="0" smtClean="0">
                <a:solidFill>
                  <a:srgbClr val="FF0000"/>
                </a:solidFill>
              </a:rPr>
              <a:t>sustainable development </a:t>
            </a:r>
            <a:r>
              <a:rPr lang="en-US" dirty="0" smtClean="0"/>
              <a:t>&amp; has the target of halving the proportion of people without sustainable </a:t>
            </a:r>
            <a:r>
              <a:rPr lang="en-US" u="sng" dirty="0" smtClean="0"/>
              <a:t>access to safe drinking water &amp; basic sanitation </a:t>
            </a:r>
            <a:r>
              <a:rPr lang="en-US" dirty="0" smtClean="0"/>
              <a:t>&amp; bringing about a significant improvement in the lives of slum dwellers. </a:t>
            </a:r>
          </a:p>
          <a:p>
            <a:pPr algn="just"/>
            <a:r>
              <a:rPr lang="en-US" dirty="0" smtClean="0"/>
              <a:t>Improving access to safe drinking water (</a:t>
            </a:r>
            <a:r>
              <a:rPr lang="en-US" dirty="0" smtClean="0">
                <a:solidFill>
                  <a:srgbClr val="FF0000"/>
                </a:solidFill>
              </a:rPr>
              <a:t>89</a:t>
            </a:r>
            <a:r>
              <a:rPr lang="en-US" dirty="0" smtClean="0"/>
              <a:t> % against the target of </a:t>
            </a:r>
            <a:r>
              <a:rPr lang="en-US" dirty="0" smtClean="0">
                <a:solidFill>
                  <a:srgbClr val="FF0000"/>
                </a:solidFill>
              </a:rPr>
              <a:t>93</a:t>
            </a:r>
            <a:r>
              <a:rPr lang="en-US" dirty="0" smtClean="0"/>
              <a:t> %)</a:t>
            </a:r>
          </a:p>
          <a:p>
            <a:pPr algn="just"/>
            <a:r>
              <a:rPr lang="en-US" dirty="0" smtClean="0"/>
              <a:t>However, it is lagging on access to sanitation; currently </a:t>
            </a:r>
            <a:r>
              <a:rPr lang="en-US" dirty="0" smtClean="0">
                <a:solidFill>
                  <a:srgbClr val="FF0000"/>
                </a:solidFill>
              </a:rPr>
              <a:t>72</a:t>
            </a:r>
            <a:r>
              <a:rPr lang="en-US" dirty="0" smtClean="0"/>
              <a:t> % of the populations have access to this facility against a target of </a:t>
            </a:r>
            <a:r>
              <a:rPr lang="en-US" dirty="0" smtClean="0">
                <a:solidFill>
                  <a:srgbClr val="FF0000"/>
                </a:solidFill>
              </a:rPr>
              <a:t>90</a:t>
            </a:r>
            <a:r>
              <a:rPr lang="en-US" dirty="0" smtClean="0"/>
              <a:t> percent.</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MDG #1 </a:t>
            </a:r>
            <a:r>
              <a:rPr lang="en-US" dirty="0" smtClean="0"/>
              <a:t>Eradicate Extreme Poverty &amp; Hunger</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solidFill>
                  <a:srgbClr val="FF0000"/>
                </a:solidFill>
              </a:rPr>
              <a:t>Poverty</a:t>
            </a:r>
            <a:r>
              <a:rPr lang="en-US" dirty="0" smtClean="0"/>
              <a:t>:“the </a:t>
            </a:r>
            <a:r>
              <a:rPr lang="en-US" dirty="0"/>
              <a:t>state of being inferior in quality or insufficient in amount</a:t>
            </a:r>
            <a:r>
              <a:rPr lang="en-US" dirty="0" smtClean="0"/>
              <a:t>.”</a:t>
            </a:r>
          </a:p>
          <a:p>
            <a:pPr algn="just"/>
            <a:r>
              <a:rPr lang="en-US" u="sng" dirty="0" smtClean="0"/>
              <a:t>Enhanced allocations for the social sectors</a:t>
            </a:r>
            <a:r>
              <a:rPr lang="en-US" dirty="0" smtClean="0"/>
              <a:t>, recognizing the need for a </a:t>
            </a:r>
            <a:r>
              <a:rPr lang="en-US" u="sng" dirty="0" smtClean="0"/>
              <a:t>comprehensive social safety nets framework </a:t>
            </a:r>
            <a:r>
              <a:rPr lang="en-US" dirty="0" smtClean="0"/>
              <a:t>to protect the poor and vulnerable, the focus on the rural economy, water resource availability and health &amp; social services, all reflected the level of influence of the MDGs on </a:t>
            </a:r>
            <a:r>
              <a:rPr lang="en-US" u="sng" smtClean="0"/>
              <a:t>Vision 2025</a:t>
            </a:r>
            <a:r>
              <a:rPr lang="en-US" smtClean="0"/>
              <a:t>.</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Poverty</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There are about </a:t>
            </a:r>
            <a:r>
              <a:rPr lang="en-US" dirty="0" smtClean="0">
                <a:solidFill>
                  <a:srgbClr val="FF0000"/>
                </a:solidFill>
              </a:rPr>
              <a:t>29</a:t>
            </a:r>
            <a:r>
              <a:rPr lang="en-US" dirty="0" smtClean="0"/>
              <a:t> social protection institutions and programmes in Pakistan, including </a:t>
            </a:r>
            <a:r>
              <a:rPr lang="en-US" dirty="0" err="1" smtClean="0"/>
              <a:t>Baitul</a:t>
            </a:r>
            <a:r>
              <a:rPr lang="en-US" dirty="0" smtClean="0"/>
              <a:t> Mal, Micro Finance, BBISP, Citizens Damages Compensation Programme, Utility Stores, </a:t>
            </a:r>
            <a:r>
              <a:rPr lang="en-US" dirty="0" err="1" smtClean="0"/>
              <a:t>Zakat</a:t>
            </a:r>
            <a:r>
              <a:rPr lang="en-US" dirty="0" smtClean="0"/>
              <a:t>, NDMA, Social Health Insurance, Workers Welfare Fund.”</a:t>
            </a:r>
          </a:p>
          <a:p>
            <a:pPr algn="just"/>
            <a:r>
              <a:rPr lang="en-US" dirty="0" smtClean="0"/>
              <a:t>“</a:t>
            </a:r>
            <a:r>
              <a:rPr lang="en-US" dirty="0" smtClean="0">
                <a:solidFill>
                  <a:srgbClr val="FF0000"/>
                </a:solidFill>
              </a:rPr>
              <a:t>Article 37 </a:t>
            </a:r>
            <a:r>
              <a:rPr lang="en-US" dirty="0" smtClean="0"/>
              <a:t>says the state would promote educational and economic interests of the backward people. It is an important article with vast scope, which can help make a just society</a:t>
            </a:r>
          </a:p>
          <a:p>
            <a:pPr algn="just"/>
            <a:r>
              <a:rPr lang="en-US" dirty="0" smtClean="0"/>
              <a:t>Article </a:t>
            </a:r>
            <a:r>
              <a:rPr lang="en-US" dirty="0" smtClean="0">
                <a:solidFill>
                  <a:srgbClr val="FF0000"/>
                </a:solidFill>
              </a:rPr>
              <a:t>25 A</a:t>
            </a:r>
            <a:r>
              <a:rPr lang="en-US" dirty="0" smtClean="0"/>
              <a:t> (</a:t>
            </a:r>
            <a:r>
              <a:rPr lang="en-US" b="1" dirty="0" smtClean="0"/>
              <a:t> Right to education.—The State shall provide free and compulsory education to all children of the age of five to sixteen years in such manner as may be determined by law.]</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18th Constitutional Amendment </a:t>
            </a:r>
            <a:r>
              <a:rPr lang="en-US" dirty="0" smtClean="0"/>
              <a:t> &amp; Higher Education</a:t>
            </a:r>
            <a:endParaRPr lang="en-US" dirty="0"/>
          </a:p>
        </p:txBody>
      </p:sp>
      <p:sp>
        <p:nvSpPr>
          <p:cNvPr id="3" name="Content Placeholder 2"/>
          <p:cNvSpPr>
            <a:spLocks noGrp="1"/>
          </p:cNvSpPr>
          <p:nvPr>
            <p:ph idx="1"/>
          </p:nvPr>
        </p:nvSpPr>
        <p:spPr/>
        <p:txBody>
          <a:bodyPr>
            <a:normAutofit fontScale="70000" lnSpcReduction="20000"/>
          </a:bodyPr>
          <a:lstStyle/>
          <a:p>
            <a:pPr marL="0" indent="0" algn="just">
              <a:buNone/>
            </a:pPr>
            <a:r>
              <a:rPr lang="en-US" dirty="0"/>
              <a:t>Prior to 18th Constitutional Amendment (2010) education under the entry No. 38 “Curriculum, Syllabus, Planning, Policy, Centers of Excellence and Standards of Education” was in the concurrent legislative list and it remained as a joint function of federal and provincial governments. Federal government regulated higher education through Federal HEC for which HEC Ordinance 2002 was enacted. With the passage of the 18th Constitutional Amendment, education was shifted to the legislative and executive jurisdiction of the provinces. Meanwhile, a new entry at No.12 of Federal Legislative-II was inserted into the constitution </a:t>
            </a:r>
            <a:r>
              <a:rPr lang="en-US" dirty="0" err="1"/>
              <a:t>i.e</a:t>
            </a:r>
            <a:r>
              <a:rPr lang="en-US" dirty="0"/>
              <a:t> “Standards in Institutions for Higher Education and research, scientific and technical Institutions.” which falls under the purview and domain of Council of Common Interests (CCI) as joint/shared responsibility of both the federal and provincial governments.</a:t>
            </a:r>
          </a:p>
        </p:txBody>
      </p:sp>
    </p:spTree>
    <p:extLst>
      <p:ext uri="{BB962C8B-B14F-4D97-AF65-F5344CB8AC3E}">
        <p14:creationId xmlns:p14="http://schemas.microsoft.com/office/powerpoint/2010/main" val="1464761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57200" y="2057400"/>
            <a:ext cx="4038600" cy="4068763"/>
          </a:xfrm>
        </p:spPr>
        <p:txBody>
          <a:bodyPr/>
          <a:lstStyle/>
          <a:p>
            <a:pPr algn="just"/>
            <a:endParaRPr lang="en-US" dirty="0" smtClean="0"/>
          </a:p>
          <a:p>
            <a:pPr algn="just"/>
            <a:r>
              <a:rPr lang="en-US" dirty="0" smtClean="0"/>
              <a:t>“The state of Pakistan </a:t>
            </a:r>
            <a:r>
              <a:rPr lang="en-US" u="sng" dirty="0" smtClean="0"/>
              <a:t>shall remove illiteracy </a:t>
            </a:r>
            <a:r>
              <a:rPr lang="en-US" dirty="0" smtClean="0"/>
              <a:t>&amp; provide </a:t>
            </a:r>
            <a:r>
              <a:rPr lang="en-US" u="sng" dirty="0" smtClean="0"/>
              <a:t>free</a:t>
            </a:r>
            <a:r>
              <a:rPr lang="en-US" dirty="0" smtClean="0"/>
              <a:t> &amp; compulsory secondary education </a:t>
            </a:r>
            <a:r>
              <a:rPr lang="en-US" u="sng" dirty="0" smtClean="0"/>
              <a:t>within minimum possible period”</a:t>
            </a:r>
            <a:endParaRPr lang="en-US" u="sng" dirty="0"/>
          </a:p>
        </p:txBody>
      </p:sp>
      <p:sp>
        <p:nvSpPr>
          <p:cNvPr id="6" name="Content Placeholder 5"/>
          <p:cNvSpPr>
            <a:spLocks noGrp="1"/>
          </p:cNvSpPr>
          <p:nvPr>
            <p:ph sz="half" idx="2"/>
          </p:nvPr>
        </p:nvSpPr>
        <p:spPr>
          <a:xfrm>
            <a:off x="4648200" y="2362200"/>
            <a:ext cx="4038600" cy="3763963"/>
          </a:xfrm>
        </p:spPr>
        <p:txBody>
          <a:bodyPr/>
          <a:lstStyle/>
          <a:p>
            <a:pPr algn="just"/>
            <a:r>
              <a:rPr lang="en-US" dirty="0" smtClean="0">
                <a:solidFill>
                  <a:srgbClr val="FF0000"/>
                </a:solidFill>
              </a:rPr>
              <a:t>Adult literacy rate </a:t>
            </a:r>
            <a:r>
              <a:rPr lang="en-US" dirty="0" smtClean="0"/>
              <a:t>for education</a:t>
            </a:r>
          </a:p>
          <a:p>
            <a:pPr algn="just"/>
            <a:r>
              <a:rPr lang="en-US" u="sng" dirty="0" smtClean="0"/>
              <a:t>Male &amp; female enrollment</a:t>
            </a:r>
            <a:r>
              <a:rPr lang="en-US" dirty="0" smtClean="0"/>
              <a:t> at different levels</a:t>
            </a:r>
          </a:p>
          <a:p>
            <a:pPr algn="just"/>
            <a:r>
              <a:rPr lang="en-US" u="sng" dirty="0" smtClean="0"/>
              <a:t>Drop</a:t>
            </a:r>
            <a:r>
              <a:rPr lang="en-US" dirty="0" smtClean="0"/>
              <a:t> out rates </a:t>
            </a:r>
          </a:p>
          <a:p>
            <a:pPr algn="just"/>
            <a:r>
              <a:rPr lang="en-US" b="1" dirty="0" smtClean="0"/>
              <a:t>Allocation</a:t>
            </a:r>
            <a:r>
              <a:rPr lang="en-US" dirty="0" smtClean="0"/>
              <a:t> of resources</a:t>
            </a:r>
          </a:p>
          <a:p>
            <a:endParaRPr lang="en-US" dirty="0"/>
          </a:p>
        </p:txBody>
      </p:sp>
      <p:sp>
        <p:nvSpPr>
          <p:cNvPr id="7" name="Rectangle 6"/>
          <p:cNvSpPr/>
          <p:nvPr/>
        </p:nvSpPr>
        <p:spPr>
          <a:xfrm>
            <a:off x="685800" y="1447800"/>
            <a:ext cx="3657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rPr>
              <a:t>Constitution</a:t>
            </a:r>
            <a:endParaRPr lang="en-US" sz="2400" dirty="0">
              <a:solidFill>
                <a:srgbClr val="FF0000"/>
              </a:solidFill>
            </a:endParaRPr>
          </a:p>
        </p:txBody>
      </p:sp>
      <p:sp>
        <p:nvSpPr>
          <p:cNvPr id="8" name="Rectangle 7"/>
          <p:cNvSpPr/>
          <p:nvPr/>
        </p:nvSpPr>
        <p:spPr>
          <a:xfrm>
            <a:off x="4648200" y="1524000"/>
            <a:ext cx="3962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rgbClr val="FF0000"/>
                </a:solidFill>
              </a:rPr>
              <a:t>Indicators to assess educational progress</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85000" lnSpcReduction="20000"/>
          </a:bodyPr>
          <a:lstStyle/>
          <a:p>
            <a:pPr algn="just"/>
            <a:r>
              <a:rPr lang="en-US" dirty="0"/>
              <a:t>25-A in the constitution for compulsory education </a:t>
            </a:r>
            <a:endParaRPr lang="en-US" dirty="0" smtClean="0"/>
          </a:p>
          <a:p>
            <a:pPr algn="just"/>
            <a:r>
              <a:rPr lang="en-US" dirty="0" smtClean="0"/>
              <a:t>5 to  16 years free &amp; compulsory (30 million  out of school-12 Jan 2018Education,Justice &amp; Change)  Faisal Bari</a:t>
            </a:r>
          </a:p>
          <a:p>
            <a:pPr algn="just"/>
            <a:r>
              <a:rPr lang="en-US" dirty="0" smtClean="0"/>
              <a:t>According to Govt estimates about 22 million children are still out of schools.(Can education for all work – by Faisal Bari )</a:t>
            </a:r>
            <a:endParaRPr lang="en-US" dirty="0"/>
          </a:p>
          <a:p>
            <a:endParaRPr lang="en-US" dirty="0"/>
          </a:p>
        </p:txBody>
      </p:sp>
      <p:sp>
        <p:nvSpPr>
          <p:cNvPr id="4" name="Content Placeholder 3"/>
          <p:cNvSpPr>
            <a:spLocks noGrp="1"/>
          </p:cNvSpPr>
          <p:nvPr>
            <p:ph sz="half" idx="2"/>
          </p:nvPr>
        </p:nvSpPr>
        <p:spPr/>
        <p:txBody>
          <a:bodyPr>
            <a:normAutofit fontScale="85000" lnSpcReduction="20000"/>
          </a:bodyPr>
          <a:lstStyle/>
          <a:p>
            <a:pPr algn="just"/>
            <a:r>
              <a:rPr lang="en-US" dirty="0" smtClean="0"/>
              <a:t>There </a:t>
            </a:r>
            <a:r>
              <a:rPr lang="en-US" dirty="0"/>
              <a:t>are 170 degree-awarding institutions in Pakistan, in which some 1.3 million students are enrolled</a:t>
            </a:r>
            <a:r>
              <a:rPr lang="en-US" dirty="0" smtClean="0"/>
              <a:t>.(Eco Survey of Pak)</a:t>
            </a:r>
          </a:p>
          <a:p>
            <a:pPr algn="just"/>
            <a:r>
              <a:rPr lang="en-US" dirty="0"/>
              <a:t>Public expenditure on education is estimated </a:t>
            </a:r>
            <a:r>
              <a:rPr lang="en-US"/>
              <a:t>at </a:t>
            </a:r>
            <a:r>
              <a:rPr lang="en-US" smtClean="0"/>
              <a:t>2.2 to 2.4 </a:t>
            </a:r>
            <a:r>
              <a:rPr lang="en-US" dirty="0"/>
              <a:t>per cent of GDP</a:t>
            </a:r>
            <a:r>
              <a:rPr lang="en-US" dirty="0" smtClean="0"/>
              <a:t>.</a:t>
            </a:r>
          </a:p>
          <a:p>
            <a:pPr algn="just"/>
            <a:r>
              <a:rPr lang="en-US" dirty="0" smtClean="0"/>
              <a:t>During last decade provinces doubled the budget but students learning did not improve</a:t>
            </a:r>
          </a:p>
          <a:p>
            <a:pPr algn="just"/>
            <a:r>
              <a:rPr lang="en-US" dirty="0" smtClean="0"/>
              <a:t>Punjab Primary Schools 37000</a:t>
            </a:r>
          </a:p>
          <a:p>
            <a:pPr algn="just"/>
            <a:endParaRPr lang="en-US" dirty="0"/>
          </a:p>
        </p:txBody>
      </p:sp>
    </p:spTree>
    <p:extLst>
      <p:ext uri="{BB962C8B-B14F-4D97-AF65-F5344CB8AC3E}">
        <p14:creationId xmlns:p14="http://schemas.microsoft.com/office/powerpoint/2010/main" val="322356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sp>
        <p:nvSpPr>
          <p:cNvPr id="3" name="Content Placeholder 2"/>
          <p:cNvSpPr>
            <a:spLocks noGrp="1"/>
          </p:cNvSpPr>
          <p:nvPr>
            <p:ph sz="half" idx="1"/>
          </p:nvPr>
        </p:nvSpPr>
        <p:spPr/>
        <p:txBody>
          <a:bodyPr>
            <a:normAutofit fontScale="92500" lnSpcReduction="10000"/>
          </a:bodyPr>
          <a:lstStyle/>
          <a:p>
            <a:pPr algn="just"/>
            <a:r>
              <a:rPr lang="en-US" dirty="0" smtClean="0"/>
              <a:t>Rise of </a:t>
            </a:r>
            <a:r>
              <a:rPr lang="en-US" u="sng" dirty="0" smtClean="0"/>
              <a:t>low paid private schools</a:t>
            </a:r>
          </a:p>
          <a:p>
            <a:pPr algn="just"/>
            <a:r>
              <a:rPr lang="en-US" dirty="0" smtClean="0"/>
              <a:t>50000 private schools (year 2005)</a:t>
            </a:r>
          </a:p>
          <a:p>
            <a:pPr algn="just"/>
            <a:r>
              <a:rPr lang="en-US" dirty="0" smtClean="0"/>
              <a:t>Enrolled more than 1/3</a:t>
            </a:r>
            <a:r>
              <a:rPr lang="en-US" baseline="30000" dirty="0" smtClean="0"/>
              <a:t>rd</a:t>
            </a:r>
            <a:r>
              <a:rPr lang="en-US" dirty="0" smtClean="0"/>
              <a:t>  of total enrolment  at primary level</a:t>
            </a:r>
          </a:p>
          <a:p>
            <a:pPr algn="just"/>
            <a:r>
              <a:rPr lang="en-US" dirty="0" smtClean="0"/>
              <a:t>Public-private sectors</a:t>
            </a:r>
          </a:p>
          <a:p>
            <a:pPr algn="just"/>
            <a:r>
              <a:rPr lang="en-US" dirty="0" smtClean="0"/>
              <a:t>Relationship between price &amp; quality needs to be examined</a:t>
            </a:r>
            <a:endParaRPr lang="en-US" dirty="0"/>
          </a:p>
        </p:txBody>
      </p:sp>
      <p:sp>
        <p:nvSpPr>
          <p:cNvPr id="4" name="Content Placeholder 3"/>
          <p:cNvSpPr>
            <a:spLocks noGrp="1"/>
          </p:cNvSpPr>
          <p:nvPr>
            <p:ph sz="half" idx="2"/>
          </p:nvPr>
        </p:nvSpPr>
        <p:spPr/>
        <p:txBody>
          <a:bodyPr>
            <a:normAutofit fontScale="92500" lnSpcReduction="10000"/>
          </a:bodyPr>
          <a:lstStyle/>
          <a:p>
            <a:pPr algn="just"/>
            <a:r>
              <a:rPr lang="en-US" dirty="0" smtClean="0"/>
              <a:t>Will enrolment alone work?</a:t>
            </a:r>
          </a:p>
          <a:p>
            <a:pPr algn="just"/>
            <a:r>
              <a:rPr lang="en-US" dirty="0" smtClean="0"/>
              <a:t>Cost of public sector school is higher</a:t>
            </a:r>
          </a:p>
          <a:p>
            <a:pPr algn="just"/>
            <a:r>
              <a:rPr lang="en-US" dirty="0" smtClean="0"/>
              <a:t>Public sector schools pay high salaries to the teachers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Education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Important factor for </a:t>
            </a:r>
            <a:r>
              <a:rPr lang="en-US" u="sng" dirty="0" smtClean="0"/>
              <a:t>DEVELOPMENT</a:t>
            </a:r>
          </a:p>
          <a:p>
            <a:pPr algn="just"/>
            <a:r>
              <a:rPr lang="en-US" dirty="0" smtClean="0"/>
              <a:t>Enhances human </a:t>
            </a:r>
            <a:r>
              <a:rPr lang="en-US" u="sng" dirty="0" smtClean="0"/>
              <a:t>status</a:t>
            </a:r>
          </a:p>
          <a:p>
            <a:pPr algn="just"/>
            <a:r>
              <a:rPr lang="en-US" u="sng" dirty="0" smtClean="0"/>
              <a:t>Continuous </a:t>
            </a:r>
            <a:r>
              <a:rPr lang="en-US" dirty="0" smtClean="0"/>
              <a:t>&amp; life long process</a:t>
            </a:r>
          </a:p>
          <a:p>
            <a:pPr algn="just"/>
            <a:r>
              <a:rPr lang="en-US" dirty="0" smtClean="0"/>
              <a:t>Precious &amp; permanent </a:t>
            </a:r>
            <a:r>
              <a:rPr lang="en-US" u="sng" dirty="0" smtClean="0"/>
              <a:t>property</a:t>
            </a:r>
          </a:p>
          <a:p>
            <a:pPr algn="just"/>
            <a:r>
              <a:rPr lang="en-US" dirty="0" smtClean="0"/>
              <a:t>Instrumental to bring </a:t>
            </a:r>
            <a:r>
              <a:rPr lang="en-US" u="sng" dirty="0" smtClean="0"/>
              <a:t>positive change</a:t>
            </a:r>
          </a:p>
          <a:p>
            <a:pPr algn="just"/>
            <a:r>
              <a:rPr lang="en-US" dirty="0" smtClean="0"/>
              <a:t>Builds the </a:t>
            </a:r>
            <a:r>
              <a:rPr lang="en-US" b="1" dirty="0" smtClean="0"/>
              <a:t>nation</a:t>
            </a:r>
          </a:p>
          <a:p>
            <a:pPr algn="just"/>
            <a:r>
              <a:rPr lang="en-US" dirty="0" smtClean="0"/>
              <a:t>However our educational system </a:t>
            </a:r>
            <a:r>
              <a:rPr lang="en-US" u="sng" dirty="0" smtClean="0"/>
              <a:t>failed to prepare the youth for challenges </a:t>
            </a:r>
          </a:p>
          <a:p>
            <a:pPr algn="just"/>
            <a:r>
              <a:rPr lang="en-US" dirty="0" smtClean="0"/>
              <a:t>Without education no nation can </a:t>
            </a:r>
            <a:r>
              <a:rPr lang="en-US" u="sng" dirty="0" smtClean="0"/>
              <a:t>COMPETE</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a:t>
            </a:r>
            <a:endParaRPr lang="en-US" dirty="0"/>
          </a:p>
        </p:txBody>
      </p:sp>
      <p:sp>
        <p:nvSpPr>
          <p:cNvPr id="3" name="Content Placeholder 2"/>
          <p:cNvSpPr>
            <a:spLocks noGrp="1"/>
          </p:cNvSpPr>
          <p:nvPr>
            <p:ph idx="1"/>
          </p:nvPr>
        </p:nvSpPr>
        <p:spPr/>
        <p:txBody>
          <a:bodyPr>
            <a:normAutofit/>
          </a:bodyPr>
          <a:lstStyle/>
          <a:p>
            <a:pPr algn="just"/>
            <a:r>
              <a:rPr lang="en-US" dirty="0" smtClean="0"/>
              <a:t>Pakistan lagged behind in achieving the “</a:t>
            </a:r>
            <a:r>
              <a:rPr lang="en-US" u="sng" dirty="0" smtClean="0"/>
              <a:t>Education for All goal</a:t>
            </a:r>
            <a:r>
              <a:rPr lang="en-US" b="1" dirty="0" smtClean="0">
                <a:solidFill>
                  <a:srgbClr val="FF0000"/>
                </a:solidFill>
              </a:rPr>
              <a:t>”(EFA)</a:t>
            </a:r>
          </a:p>
          <a:p>
            <a:pPr algn="just"/>
            <a:r>
              <a:rPr lang="en-US" dirty="0" smtClean="0"/>
              <a:t>UNESCO rates in Pakistan </a:t>
            </a:r>
            <a:r>
              <a:rPr lang="en-US" u="sng" dirty="0" smtClean="0"/>
              <a:t>lower</a:t>
            </a:r>
            <a:r>
              <a:rPr lang="en-US" dirty="0" smtClean="0"/>
              <a:t> EFA development Index(EDI)</a:t>
            </a:r>
          </a:p>
          <a:p>
            <a:pPr algn="just"/>
            <a:r>
              <a:rPr lang="en-US" u="sng" dirty="0" smtClean="0"/>
              <a:t>Low enrolment  </a:t>
            </a:r>
            <a:r>
              <a:rPr lang="en-US" dirty="0" smtClean="0"/>
              <a:t>at primary level</a:t>
            </a:r>
          </a:p>
          <a:p>
            <a:pPr algn="just"/>
            <a:r>
              <a:rPr lang="en-US" dirty="0" smtClean="0"/>
              <a:t>More than </a:t>
            </a:r>
            <a:r>
              <a:rPr lang="en-US" u="sng" dirty="0" smtClean="0"/>
              <a:t>6 million </a:t>
            </a:r>
            <a:r>
              <a:rPr lang="en-US" dirty="0" smtClean="0"/>
              <a:t>children are </a:t>
            </a:r>
            <a:r>
              <a:rPr lang="en-US" dirty="0" smtClean="0">
                <a:solidFill>
                  <a:srgbClr val="FF0000"/>
                </a:solidFill>
              </a:rPr>
              <a:t>out of school</a:t>
            </a:r>
          </a:p>
          <a:p>
            <a:pPr algn="just"/>
            <a:r>
              <a:rPr lang="en-US" b="1" dirty="0" smtClean="0"/>
              <a:t>Corruption</a:t>
            </a:r>
            <a:r>
              <a:rPr lang="en-US" dirty="0" smtClean="0"/>
              <a:t> in all tiers of education</a:t>
            </a:r>
          </a:p>
          <a:p>
            <a:pPr algn="just"/>
            <a:r>
              <a:rPr lang="en-US" dirty="0" smtClean="0"/>
              <a:t>For poor folk Private education is </a:t>
            </a:r>
            <a:r>
              <a:rPr lang="en-US" u="sng" dirty="0" smtClean="0"/>
              <a:t>far reaching  </a:t>
            </a:r>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a:t>
            </a:r>
            <a:endParaRPr lang="en-US" dirty="0"/>
          </a:p>
        </p:txBody>
      </p:sp>
      <p:sp>
        <p:nvSpPr>
          <p:cNvPr id="3" name="Content Placeholder 2"/>
          <p:cNvSpPr>
            <a:spLocks noGrp="1"/>
          </p:cNvSpPr>
          <p:nvPr>
            <p:ph idx="1"/>
          </p:nvPr>
        </p:nvSpPr>
        <p:spPr/>
        <p:txBody>
          <a:bodyPr/>
          <a:lstStyle/>
          <a:p>
            <a:pPr algn="just"/>
            <a:r>
              <a:rPr lang="en-US" dirty="0" smtClean="0"/>
              <a:t>Universities failed to produce planners, developers, decision makers  &amp; implementers </a:t>
            </a:r>
          </a:p>
          <a:p>
            <a:pPr algn="just"/>
            <a:r>
              <a:rPr lang="en-US" dirty="0" smtClean="0"/>
              <a:t>No Pakistani university is included in </a:t>
            </a:r>
            <a:r>
              <a:rPr lang="en-US" dirty="0" smtClean="0">
                <a:solidFill>
                  <a:srgbClr val="FF0000"/>
                </a:solidFill>
              </a:rPr>
              <a:t>100</a:t>
            </a:r>
            <a:r>
              <a:rPr lang="en-US" dirty="0" smtClean="0"/>
              <a:t> top universities of the world</a:t>
            </a:r>
          </a:p>
          <a:p>
            <a:pPr algn="just"/>
            <a:r>
              <a:rPr lang="en-US" dirty="0" smtClean="0"/>
              <a:t>More than </a:t>
            </a:r>
            <a:r>
              <a:rPr lang="en-US" u="sng" dirty="0" smtClean="0"/>
              <a:t>150,000</a:t>
            </a:r>
            <a:r>
              <a:rPr lang="en-US" dirty="0" smtClean="0"/>
              <a:t> </a:t>
            </a:r>
            <a:r>
              <a:rPr lang="en-US" u="sng" dirty="0" smtClean="0"/>
              <a:t>public education institutions </a:t>
            </a:r>
            <a:r>
              <a:rPr lang="en-US" dirty="0" smtClean="0"/>
              <a:t>serving </a:t>
            </a:r>
            <a:r>
              <a:rPr lang="en-US" u="sng" dirty="0" smtClean="0"/>
              <a:t>21 million </a:t>
            </a:r>
            <a:r>
              <a:rPr lang="en-US" dirty="0" smtClean="0"/>
              <a:t>students &amp; private sector serves </a:t>
            </a:r>
            <a:r>
              <a:rPr lang="en-US" u="sng" dirty="0" smtClean="0"/>
              <a:t>12 million </a:t>
            </a:r>
            <a:r>
              <a:rPr lang="en-US" dirty="0" smtClean="0"/>
              <a:t>students</a:t>
            </a:r>
          </a:p>
          <a:p>
            <a:pPr algn="just"/>
            <a:r>
              <a:rPr lang="en-US" dirty="0" smtClean="0"/>
              <a:t>23 policies &amp; action plans  introduced</a:t>
            </a:r>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lstStyle/>
          <a:p>
            <a:pPr algn="just"/>
            <a:r>
              <a:rPr lang="en-US" u="sng" dirty="0" smtClean="0"/>
              <a:t>Medium</a:t>
            </a:r>
            <a:r>
              <a:rPr lang="en-US" dirty="0" smtClean="0"/>
              <a:t> of education</a:t>
            </a:r>
          </a:p>
          <a:p>
            <a:pPr algn="just"/>
            <a:r>
              <a:rPr lang="en-US" dirty="0" smtClean="0"/>
              <a:t>Gender </a:t>
            </a:r>
            <a:r>
              <a:rPr lang="en-US" u="sng" dirty="0" smtClean="0"/>
              <a:t>discrimination</a:t>
            </a:r>
          </a:p>
          <a:p>
            <a:pPr algn="just"/>
            <a:r>
              <a:rPr lang="en-US" dirty="0" smtClean="0"/>
              <a:t>Lack of </a:t>
            </a:r>
            <a:r>
              <a:rPr lang="en-US" b="1" dirty="0" smtClean="0"/>
              <a:t>technical education</a:t>
            </a:r>
          </a:p>
          <a:p>
            <a:pPr algn="just"/>
            <a:r>
              <a:rPr lang="en-US" dirty="0" smtClean="0"/>
              <a:t>Opportunities open for participation in </a:t>
            </a:r>
            <a:r>
              <a:rPr lang="en-US" u="sng" dirty="0" smtClean="0"/>
              <a:t>general education</a:t>
            </a:r>
          </a:p>
          <a:p>
            <a:pPr algn="just"/>
            <a:r>
              <a:rPr lang="en-US" b="1" dirty="0" smtClean="0"/>
              <a:t>Low allocation </a:t>
            </a:r>
            <a:r>
              <a:rPr lang="en-US" dirty="0" smtClean="0"/>
              <a:t>of funds (2.1 % of GDP)</a:t>
            </a:r>
          </a:p>
          <a:p>
            <a:pPr algn="just"/>
            <a:r>
              <a:rPr lang="en-US" b="1" dirty="0" smtClean="0"/>
              <a:t>Inefficient teachers</a:t>
            </a:r>
            <a:r>
              <a:rPr lang="en-US" dirty="0" smtClean="0"/>
              <a:t> (low paid+ low commitment</a:t>
            </a:r>
          </a:p>
          <a:p>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912</TotalTime>
  <Words>1564</Words>
  <Application>Microsoft Office PowerPoint</Application>
  <PresentationFormat>On-screen Show (4:3)</PresentationFormat>
  <Paragraphs>177</Paragraphs>
  <Slides>28</Slides>
  <Notes>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Social Problems of Pakistan</vt:lpstr>
      <vt:lpstr>Education</vt:lpstr>
      <vt:lpstr>PowerPoint Presentation</vt:lpstr>
      <vt:lpstr>PowerPoint Presentation</vt:lpstr>
      <vt:lpstr>Education</vt:lpstr>
      <vt:lpstr>Importance of Education</vt:lpstr>
      <vt:lpstr>Pakistan</vt:lpstr>
      <vt:lpstr>Pakistan</vt:lpstr>
      <vt:lpstr>Issues</vt:lpstr>
      <vt:lpstr>Issues</vt:lpstr>
      <vt:lpstr>Issues</vt:lpstr>
      <vt:lpstr>PowerPoint Presentation</vt:lpstr>
      <vt:lpstr>Issues</vt:lpstr>
      <vt:lpstr>Recommendations</vt:lpstr>
      <vt:lpstr>Recommendations</vt:lpstr>
      <vt:lpstr>Access to Sanitation</vt:lpstr>
      <vt:lpstr>Access to Sanitation</vt:lpstr>
      <vt:lpstr>Access to Sanitation</vt:lpstr>
      <vt:lpstr>Statistical view</vt:lpstr>
      <vt:lpstr>HEALTH</vt:lpstr>
      <vt:lpstr>Health Financing</vt:lpstr>
      <vt:lpstr>HEALTH-MDG # 5</vt:lpstr>
      <vt:lpstr>HEALTH –MDG # 6</vt:lpstr>
      <vt:lpstr>HEALTH –MDG # 6</vt:lpstr>
      <vt:lpstr>HEALTH –MDG # 7</vt:lpstr>
      <vt:lpstr>MDG #1 Eradicate Extreme Poverty &amp; Hunger</vt:lpstr>
      <vt:lpstr>Poverty</vt:lpstr>
      <vt:lpstr>18th Constitutional Amendment  &amp; Higher Education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Problems of Pakistan</dc:title>
  <dc:creator>MABK</dc:creator>
  <cp:lastModifiedBy>Ali</cp:lastModifiedBy>
  <cp:revision>112</cp:revision>
  <dcterms:created xsi:type="dcterms:W3CDTF">2015-08-22T18:55:33Z</dcterms:created>
  <dcterms:modified xsi:type="dcterms:W3CDTF">2018-08-19T09:05:37Z</dcterms:modified>
</cp:coreProperties>
</file>