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C4779-77AD-384A-A0BC-F1DBF695CA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PK"/>
          </a:p>
        </p:txBody>
      </p:sp>
      <p:sp>
        <p:nvSpPr>
          <p:cNvPr id="3" name="Subtitle 2">
            <a:extLst>
              <a:ext uri="{FF2B5EF4-FFF2-40B4-BE49-F238E27FC236}">
                <a16:creationId xmlns:a16="http://schemas.microsoft.com/office/drawing/2014/main" id="{886EBF0A-A0C9-8B4A-9908-28646F2D59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PK"/>
          </a:p>
        </p:txBody>
      </p:sp>
      <p:sp>
        <p:nvSpPr>
          <p:cNvPr id="4" name="Date Placeholder 3">
            <a:extLst>
              <a:ext uri="{FF2B5EF4-FFF2-40B4-BE49-F238E27FC236}">
                <a16:creationId xmlns:a16="http://schemas.microsoft.com/office/drawing/2014/main" id="{DAACAAD1-5EE7-8141-A301-FC9DCA488D74}"/>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F7A38547-69AA-E24E-8245-3792AB95134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F546E98-FBD7-4648-9298-F9D2E5161DA4}"/>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317660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FD933-DB6C-884A-BACD-C88EC2C936D6}"/>
              </a:ext>
            </a:extLst>
          </p:cNvPr>
          <p:cNvSpPr>
            <a:spLocks noGrp="1"/>
          </p:cNvSpPr>
          <p:nvPr>
            <p:ph type="title"/>
          </p:nvPr>
        </p:nvSpPr>
        <p:spPr/>
        <p:txBody>
          <a:bodyPr/>
          <a:lstStyle/>
          <a:p>
            <a:r>
              <a:rPr lang="en-GB"/>
              <a:t>Click to edit Master title style</a:t>
            </a:r>
            <a:endParaRPr lang="en-PK"/>
          </a:p>
        </p:txBody>
      </p:sp>
      <p:sp>
        <p:nvSpPr>
          <p:cNvPr id="3" name="Vertical Text Placeholder 2">
            <a:extLst>
              <a:ext uri="{FF2B5EF4-FFF2-40B4-BE49-F238E27FC236}">
                <a16:creationId xmlns:a16="http://schemas.microsoft.com/office/drawing/2014/main" id="{E85EFFB4-3402-9E4F-B4E9-FEFE895EEEE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Date Placeholder 3">
            <a:extLst>
              <a:ext uri="{FF2B5EF4-FFF2-40B4-BE49-F238E27FC236}">
                <a16:creationId xmlns:a16="http://schemas.microsoft.com/office/drawing/2014/main" id="{39F52B78-040A-AE45-9BFD-99506019C61D}"/>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F49B8829-5F30-AE46-99E6-0ABF077363C3}"/>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FFAA2FD-FAB7-EB46-9DB8-6357E214E14D}"/>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12052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E02B75-3693-DA40-8A0C-975DA13DDC6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PK"/>
          </a:p>
        </p:txBody>
      </p:sp>
      <p:sp>
        <p:nvSpPr>
          <p:cNvPr id="3" name="Vertical Text Placeholder 2">
            <a:extLst>
              <a:ext uri="{FF2B5EF4-FFF2-40B4-BE49-F238E27FC236}">
                <a16:creationId xmlns:a16="http://schemas.microsoft.com/office/drawing/2014/main" id="{1DAB789A-F3C6-F143-8749-2B2BD68EF43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Date Placeholder 3">
            <a:extLst>
              <a:ext uri="{FF2B5EF4-FFF2-40B4-BE49-F238E27FC236}">
                <a16:creationId xmlns:a16="http://schemas.microsoft.com/office/drawing/2014/main" id="{1BD08255-3704-D34E-AFB5-B08FBE35EB95}"/>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3AF25124-010C-E443-AC2E-3CE20AC13BA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931B4ED9-3511-1D49-83B0-00E7A2767FC1}"/>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1626346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0DB1E-3AEF-9444-954B-030253FFAE41}"/>
              </a:ext>
            </a:extLst>
          </p:cNvPr>
          <p:cNvSpPr>
            <a:spLocks noGrp="1"/>
          </p:cNvSpPr>
          <p:nvPr>
            <p:ph type="title"/>
          </p:nvPr>
        </p:nvSpPr>
        <p:spPr/>
        <p:txBody>
          <a:bodyPr/>
          <a:lstStyle/>
          <a:p>
            <a:r>
              <a:rPr lang="en-GB"/>
              <a:t>Click to edit Master title style</a:t>
            </a:r>
            <a:endParaRPr lang="en-PK"/>
          </a:p>
        </p:txBody>
      </p:sp>
      <p:sp>
        <p:nvSpPr>
          <p:cNvPr id="3" name="Content Placeholder 2">
            <a:extLst>
              <a:ext uri="{FF2B5EF4-FFF2-40B4-BE49-F238E27FC236}">
                <a16:creationId xmlns:a16="http://schemas.microsoft.com/office/drawing/2014/main" id="{C605F3AA-7469-4445-A4E7-55C85D638A3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Date Placeholder 3">
            <a:extLst>
              <a:ext uri="{FF2B5EF4-FFF2-40B4-BE49-F238E27FC236}">
                <a16:creationId xmlns:a16="http://schemas.microsoft.com/office/drawing/2014/main" id="{EF83A70C-1754-F842-8304-365F9E020610}"/>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CF14B0AB-3C08-3A48-8414-178559F07DB3}"/>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2A532A6B-85FB-DC4D-81A4-B257F6839155}"/>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382055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0B48A-F8B2-0349-8F09-AB837E69302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PK"/>
          </a:p>
        </p:txBody>
      </p:sp>
      <p:sp>
        <p:nvSpPr>
          <p:cNvPr id="3" name="Text Placeholder 2">
            <a:extLst>
              <a:ext uri="{FF2B5EF4-FFF2-40B4-BE49-F238E27FC236}">
                <a16:creationId xmlns:a16="http://schemas.microsoft.com/office/drawing/2014/main" id="{18AADFBA-87A7-864D-9891-DDE63931D7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6921995-F32A-F84C-A0CC-B68043B0C1BC}"/>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5451E3CE-EAF4-C847-B3A6-EAE9B83BBB3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F2860ACD-9AD4-744D-AF9D-09A028A7C0ED}"/>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35248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080E-C933-2C4D-8EA6-6D940AA7CE9D}"/>
              </a:ext>
            </a:extLst>
          </p:cNvPr>
          <p:cNvSpPr>
            <a:spLocks noGrp="1"/>
          </p:cNvSpPr>
          <p:nvPr>
            <p:ph type="title"/>
          </p:nvPr>
        </p:nvSpPr>
        <p:spPr/>
        <p:txBody>
          <a:bodyPr/>
          <a:lstStyle/>
          <a:p>
            <a:r>
              <a:rPr lang="en-GB"/>
              <a:t>Click to edit Master title style</a:t>
            </a:r>
            <a:endParaRPr lang="en-PK"/>
          </a:p>
        </p:txBody>
      </p:sp>
      <p:sp>
        <p:nvSpPr>
          <p:cNvPr id="3" name="Content Placeholder 2">
            <a:extLst>
              <a:ext uri="{FF2B5EF4-FFF2-40B4-BE49-F238E27FC236}">
                <a16:creationId xmlns:a16="http://schemas.microsoft.com/office/drawing/2014/main" id="{F369239C-F0B2-F04A-B5AD-E16F08BCEAE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Content Placeholder 3">
            <a:extLst>
              <a:ext uri="{FF2B5EF4-FFF2-40B4-BE49-F238E27FC236}">
                <a16:creationId xmlns:a16="http://schemas.microsoft.com/office/drawing/2014/main" id="{2BC3B9A0-33DF-DC4F-B30C-7C3899523D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5" name="Date Placeholder 4">
            <a:extLst>
              <a:ext uri="{FF2B5EF4-FFF2-40B4-BE49-F238E27FC236}">
                <a16:creationId xmlns:a16="http://schemas.microsoft.com/office/drawing/2014/main" id="{55687572-431F-0C44-B012-6CCBB36A40CA}"/>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6" name="Footer Placeholder 5">
            <a:extLst>
              <a:ext uri="{FF2B5EF4-FFF2-40B4-BE49-F238E27FC236}">
                <a16:creationId xmlns:a16="http://schemas.microsoft.com/office/drawing/2014/main" id="{7D902046-ACF1-F445-8BAA-8125197F3D07}"/>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94266A4D-29FA-7240-93DA-257BF10D39DB}"/>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2265644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9C36-F6E3-3F45-A8E3-56365D038E3F}"/>
              </a:ext>
            </a:extLst>
          </p:cNvPr>
          <p:cNvSpPr>
            <a:spLocks noGrp="1"/>
          </p:cNvSpPr>
          <p:nvPr>
            <p:ph type="title"/>
          </p:nvPr>
        </p:nvSpPr>
        <p:spPr>
          <a:xfrm>
            <a:off x="839788" y="365125"/>
            <a:ext cx="10515600" cy="1325563"/>
          </a:xfrm>
        </p:spPr>
        <p:txBody>
          <a:bodyPr/>
          <a:lstStyle/>
          <a:p>
            <a:r>
              <a:rPr lang="en-GB"/>
              <a:t>Click to edit Master title style</a:t>
            </a:r>
            <a:endParaRPr lang="en-PK"/>
          </a:p>
        </p:txBody>
      </p:sp>
      <p:sp>
        <p:nvSpPr>
          <p:cNvPr id="3" name="Text Placeholder 2">
            <a:extLst>
              <a:ext uri="{FF2B5EF4-FFF2-40B4-BE49-F238E27FC236}">
                <a16:creationId xmlns:a16="http://schemas.microsoft.com/office/drawing/2014/main" id="{4965B584-BE5D-2449-BE19-882473891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378561E-45FA-0A4A-800F-51FB9405FC1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5" name="Text Placeholder 4">
            <a:extLst>
              <a:ext uri="{FF2B5EF4-FFF2-40B4-BE49-F238E27FC236}">
                <a16:creationId xmlns:a16="http://schemas.microsoft.com/office/drawing/2014/main" id="{C110602B-6967-A444-93E2-6F2977180A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975FD3-853A-7447-BE9B-902D3997F77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7" name="Date Placeholder 6">
            <a:extLst>
              <a:ext uri="{FF2B5EF4-FFF2-40B4-BE49-F238E27FC236}">
                <a16:creationId xmlns:a16="http://schemas.microsoft.com/office/drawing/2014/main" id="{57FBDEFB-AE42-DE49-BF7F-5B9E161918C7}"/>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8" name="Footer Placeholder 7">
            <a:extLst>
              <a:ext uri="{FF2B5EF4-FFF2-40B4-BE49-F238E27FC236}">
                <a16:creationId xmlns:a16="http://schemas.microsoft.com/office/drawing/2014/main" id="{FAC17646-318A-9142-8B07-A67C439A3C41}"/>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3B4DF260-9C12-7B4E-932B-C73760A20A7E}"/>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8887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04A59-E770-2842-B261-A53F2FEB9FD7}"/>
              </a:ext>
            </a:extLst>
          </p:cNvPr>
          <p:cNvSpPr>
            <a:spLocks noGrp="1"/>
          </p:cNvSpPr>
          <p:nvPr>
            <p:ph type="title"/>
          </p:nvPr>
        </p:nvSpPr>
        <p:spPr/>
        <p:txBody>
          <a:bodyPr/>
          <a:lstStyle/>
          <a:p>
            <a:r>
              <a:rPr lang="en-GB"/>
              <a:t>Click to edit Master title style</a:t>
            </a:r>
            <a:endParaRPr lang="en-PK"/>
          </a:p>
        </p:txBody>
      </p:sp>
      <p:sp>
        <p:nvSpPr>
          <p:cNvPr id="3" name="Date Placeholder 2">
            <a:extLst>
              <a:ext uri="{FF2B5EF4-FFF2-40B4-BE49-F238E27FC236}">
                <a16:creationId xmlns:a16="http://schemas.microsoft.com/office/drawing/2014/main" id="{A340CBD0-77D3-7942-A0A2-363D8F4F917E}"/>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4" name="Footer Placeholder 3">
            <a:extLst>
              <a:ext uri="{FF2B5EF4-FFF2-40B4-BE49-F238E27FC236}">
                <a16:creationId xmlns:a16="http://schemas.microsoft.com/office/drawing/2014/main" id="{E6EE4397-22FF-9940-82EB-09681F6B698C}"/>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929C9294-1F01-9F46-B85C-CBC5C73713F1}"/>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3938193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F01F4-D147-DF43-8ABF-B0C08D47877B}"/>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3" name="Footer Placeholder 2">
            <a:extLst>
              <a:ext uri="{FF2B5EF4-FFF2-40B4-BE49-F238E27FC236}">
                <a16:creationId xmlns:a16="http://schemas.microsoft.com/office/drawing/2014/main" id="{6DF6BAA5-38BB-1044-BC23-6C196BC9CA93}"/>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859ACF89-55F1-4547-934A-41D7A290B760}"/>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217513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7425B-31E7-6D48-848E-BDC22ED146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PK"/>
          </a:p>
        </p:txBody>
      </p:sp>
      <p:sp>
        <p:nvSpPr>
          <p:cNvPr id="3" name="Content Placeholder 2">
            <a:extLst>
              <a:ext uri="{FF2B5EF4-FFF2-40B4-BE49-F238E27FC236}">
                <a16:creationId xmlns:a16="http://schemas.microsoft.com/office/drawing/2014/main" id="{A1500F07-812B-5B47-AEEB-A6BD2E576A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Text Placeholder 3">
            <a:extLst>
              <a:ext uri="{FF2B5EF4-FFF2-40B4-BE49-F238E27FC236}">
                <a16:creationId xmlns:a16="http://schemas.microsoft.com/office/drawing/2014/main" id="{BBD63217-1B3E-3848-8F35-A9C607018B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FC8448D-FA57-9248-B99B-67A215A2BFCC}"/>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6" name="Footer Placeholder 5">
            <a:extLst>
              <a:ext uri="{FF2B5EF4-FFF2-40B4-BE49-F238E27FC236}">
                <a16:creationId xmlns:a16="http://schemas.microsoft.com/office/drawing/2014/main" id="{68830CDC-42E8-9B4C-8370-6E5AEB3D1B6F}"/>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2878CA5-222E-CB48-949D-F062DA346EF4}"/>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1034637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AD49-C151-714B-91F9-7DE062818A7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PK"/>
          </a:p>
        </p:txBody>
      </p:sp>
      <p:sp>
        <p:nvSpPr>
          <p:cNvPr id="3" name="Picture Placeholder 2">
            <a:extLst>
              <a:ext uri="{FF2B5EF4-FFF2-40B4-BE49-F238E27FC236}">
                <a16:creationId xmlns:a16="http://schemas.microsoft.com/office/drawing/2014/main" id="{04244D80-12EF-D540-A7FE-2B905FB77C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368C51C0-15B3-0C45-A851-CECAD8D13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C7E866-3924-F444-B264-80D50E56421E}"/>
              </a:ext>
            </a:extLst>
          </p:cNvPr>
          <p:cNvSpPr>
            <a:spLocks noGrp="1"/>
          </p:cNvSpPr>
          <p:nvPr>
            <p:ph type="dt" sz="half" idx="10"/>
          </p:nvPr>
        </p:nvSpPr>
        <p:spPr/>
        <p:txBody>
          <a:bodyPr/>
          <a:lstStyle/>
          <a:p>
            <a:fld id="{FA451559-BD1C-924A-8C5A-07886113A4BB}" type="datetimeFigureOut">
              <a:rPr lang="en-PK" smtClean="0"/>
              <a:t>17/12/2023</a:t>
            </a:fld>
            <a:endParaRPr lang="en-PK"/>
          </a:p>
        </p:txBody>
      </p:sp>
      <p:sp>
        <p:nvSpPr>
          <p:cNvPr id="6" name="Footer Placeholder 5">
            <a:extLst>
              <a:ext uri="{FF2B5EF4-FFF2-40B4-BE49-F238E27FC236}">
                <a16:creationId xmlns:a16="http://schemas.microsoft.com/office/drawing/2014/main" id="{291AAFE6-E840-524D-A42A-5A6B750231CB}"/>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A4679B2-BCE8-FF47-95D1-C99C6DBDF922}"/>
              </a:ext>
            </a:extLst>
          </p:cNvPr>
          <p:cNvSpPr>
            <a:spLocks noGrp="1"/>
          </p:cNvSpPr>
          <p:nvPr>
            <p:ph type="sldNum" sz="quarter" idx="12"/>
          </p:nvPr>
        </p:nvSpPr>
        <p:spPr/>
        <p:txBody>
          <a:bodyPr/>
          <a:lstStyle/>
          <a:p>
            <a:fld id="{3836F221-F936-8E42-BE3F-DC3EE8FBFDF9}" type="slidenum">
              <a:rPr lang="en-PK" smtClean="0"/>
              <a:t>‹#›</a:t>
            </a:fld>
            <a:endParaRPr lang="en-PK"/>
          </a:p>
        </p:txBody>
      </p:sp>
    </p:spTree>
    <p:extLst>
      <p:ext uri="{BB962C8B-B14F-4D97-AF65-F5344CB8AC3E}">
        <p14:creationId xmlns:p14="http://schemas.microsoft.com/office/powerpoint/2010/main" val="1132436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C7305F-9072-F142-8484-82F2D24844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PK"/>
          </a:p>
        </p:txBody>
      </p:sp>
      <p:sp>
        <p:nvSpPr>
          <p:cNvPr id="3" name="Text Placeholder 2">
            <a:extLst>
              <a:ext uri="{FF2B5EF4-FFF2-40B4-BE49-F238E27FC236}">
                <a16:creationId xmlns:a16="http://schemas.microsoft.com/office/drawing/2014/main" id="{6D3DE8C0-840C-F842-A881-A6DCCD1659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K"/>
          </a:p>
        </p:txBody>
      </p:sp>
      <p:sp>
        <p:nvSpPr>
          <p:cNvPr id="4" name="Date Placeholder 3">
            <a:extLst>
              <a:ext uri="{FF2B5EF4-FFF2-40B4-BE49-F238E27FC236}">
                <a16:creationId xmlns:a16="http://schemas.microsoft.com/office/drawing/2014/main" id="{7BFDFBC6-9073-254D-AF66-7FADA4E01D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51559-BD1C-924A-8C5A-07886113A4BB}" type="datetimeFigureOut">
              <a:rPr lang="en-PK" smtClean="0"/>
              <a:t>17/12/2023</a:t>
            </a:fld>
            <a:endParaRPr lang="en-PK"/>
          </a:p>
        </p:txBody>
      </p:sp>
      <p:sp>
        <p:nvSpPr>
          <p:cNvPr id="5" name="Footer Placeholder 4">
            <a:extLst>
              <a:ext uri="{FF2B5EF4-FFF2-40B4-BE49-F238E27FC236}">
                <a16:creationId xmlns:a16="http://schemas.microsoft.com/office/drawing/2014/main" id="{9912120E-DBBB-7E49-9701-638AD45611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3C113A6B-7076-0A41-9C34-EC596A1913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6F221-F936-8E42-BE3F-DC3EE8FBFDF9}" type="slidenum">
              <a:rPr lang="en-PK" smtClean="0"/>
              <a:t>‹#›</a:t>
            </a:fld>
            <a:endParaRPr lang="en-PK"/>
          </a:p>
        </p:txBody>
      </p:sp>
    </p:spTree>
    <p:extLst>
      <p:ext uri="{BB962C8B-B14F-4D97-AF65-F5344CB8AC3E}">
        <p14:creationId xmlns:p14="http://schemas.microsoft.com/office/powerpoint/2010/main" val="220834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15969-1CF6-8F4D-8AAA-8C5644241B74}"/>
              </a:ext>
            </a:extLst>
          </p:cNvPr>
          <p:cNvSpPr>
            <a:spLocks noGrp="1"/>
          </p:cNvSpPr>
          <p:nvPr>
            <p:ph type="ctrTitle"/>
          </p:nvPr>
        </p:nvSpPr>
        <p:spPr/>
        <p:txBody>
          <a:bodyPr/>
          <a:lstStyle/>
          <a:p>
            <a:r>
              <a:rPr lang="en-GB" dirty="0"/>
              <a:t>Theories of Origin of State</a:t>
            </a:r>
            <a:endParaRPr lang="en-PK" dirty="0"/>
          </a:p>
        </p:txBody>
      </p:sp>
      <p:sp>
        <p:nvSpPr>
          <p:cNvPr id="3" name="Subtitle 2">
            <a:extLst>
              <a:ext uri="{FF2B5EF4-FFF2-40B4-BE49-F238E27FC236}">
                <a16:creationId xmlns:a16="http://schemas.microsoft.com/office/drawing/2014/main" id="{4CB430FF-6198-6A43-AEDA-7E76FF10DC3D}"/>
              </a:ext>
            </a:extLst>
          </p:cNvPr>
          <p:cNvSpPr>
            <a:spLocks noGrp="1"/>
          </p:cNvSpPr>
          <p:nvPr>
            <p:ph type="subTitle" idx="1"/>
          </p:nvPr>
        </p:nvSpPr>
        <p:spPr/>
        <p:txBody>
          <a:bodyPr/>
          <a:lstStyle/>
          <a:p>
            <a:r>
              <a:rPr lang="en-GB" dirty="0"/>
              <a:t>Ali Haider Chattha</a:t>
            </a:r>
          </a:p>
          <a:p>
            <a:r>
              <a:rPr lang="en-GB" dirty="0"/>
              <a:t>OMG, 48</a:t>
            </a:r>
            <a:r>
              <a:rPr lang="en-GB" baseline="30000" dirty="0"/>
              <a:t>Th</a:t>
            </a:r>
            <a:r>
              <a:rPr lang="en-GB" dirty="0"/>
              <a:t> CTP</a:t>
            </a:r>
          </a:p>
        </p:txBody>
      </p:sp>
    </p:spTree>
    <p:extLst>
      <p:ext uri="{BB962C8B-B14F-4D97-AF65-F5344CB8AC3E}">
        <p14:creationId xmlns:p14="http://schemas.microsoft.com/office/powerpoint/2010/main" val="281987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830E6-C3C7-B448-B191-E35118D98998}"/>
              </a:ext>
            </a:extLst>
          </p:cNvPr>
          <p:cNvSpPr>
            <a:spLocks noGrp="1"/>
          </p:cNvSpPr>
          <p:nvPr>
            <p:ph type="title"/>
          </p:nvPr>
        </p:nvSpPr>
        <p:spPr/>
        <p:txBody>
          <a:bodyPr/>
          <a:lstStyle/>
          <a:p>
            <a:r>
              <a:rPr lang="en-GB" dirty="0"/>
              <a:t>Social Contract Theory: Foundations of Legitimate Governance </a:t>
            </a:r>
            <a:endParaRPr lang="en-PK" dirty="0"/>
          </a:p>
        </p:txBody>
      </p:sp>
      <p:sp>
        <p:nvSpPr>
          <p:cNvPr id="3" name="Content Placeholder 2">
            <a:extLst>
              <a:ext uri="{FF2B5EF4-FFF2-40B4-BE49-F238E27FC236}">
                <a16:creationId xmlns:a16="http://schemas.microsoft.com/office/drawing/2014/main" id="{16235A4E-32A6-024B-9972-C0F744042E57}"/>
              </a:ext>
            </a:extLst>
          </p:cNvPr>
          <p:cNvSpPr>
            <a:spLocks noGrp="1"/>
          </p:cNvSpPr>
          <p:nvPr>
            <p:ph idx="1"/>
          </p:nvPr>
        </p:nvSpPr>
        <p:spPr/>
        <p:txBody>
          <a:bodyPr/>
          <a:lstStyle/>
          <a:p>
            <a:endParaRPr lang="en-PK"/>
          </a:p>
        </p:txBody>
      </p:sp>
    </p:spTree>
    <p:extLst>
      <p:ext uri="{BB962C8B-B14F-4D97-AF65-F5344CB8AC3E}">
        <p14:creationId xmlns:p14="http://schemas.microsoft.com/office/powerpoint/2010/main" val="313886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4FD7A-D7B1-2648-997B-5025AB17797E}"/>
              </a:ext>
            </a:extLst>
          </p:cNvPr>
          <p:cNvSpPr>
            <a:spLocks noGrp="1"/>
          </p:cNvSpPr>
          <p:nvPr>
            <p:ph type="title"/>
          </p:nvPr>
        </p:nvSpPr>
        <p:spPr/>
        <p:txBody>
          <a:bodyPr/>
          <a:lstStyle/>
          <a:p>
            <a:r>
              <a:rPr lang="en-GB" dirty="0"/>
              <a:t>Definition </a:t>
            </a:r>
            <a:endParaRPr lang="en-PK" dirty="0"/>
          </a:p>
        </p:txBody>
      </p:sp>
      <p:sp>
        <p:nvSpPr>
          <p:cNvPr id="3" name="Content Placeholder 2">
            <a:extLst>
              <a:ext uri="{FF2B5EF4-FFF2-40B4-BE49-F238E27FC236}">
                <a16:creationId xmlns:a16="http://schemas.microsoft.com/office/drawing/2014/main" id="{4517CBD1-6FD6-6F42-A497-B3CF9EB97B6F}"/>
              </a:ext>
            </a:extLst>
          </p:cNvPr>
          <p:cNvSpPr>
            <a:spLocks noGrp="1"/>
          </p:cNvSpPr>
          <p:nvPr>
            <p:ph idx="1"/>
          </p:nvPr>
        </p:nvSpPr>
        <p:spPr/>
        <p:txBody>
          <a:bodyPr>
            <a:normAutofit/>
          </a:bodyPr>
          <a:lstStyle/>
          <a:p>
            <a:r>
              <a:rPr lang="en-GB" sz="3500" dirty="0"/>
              <a:t>A political theory that posits the origin and legitimacy of the state through a hypothetical social contract among individuals. It suggests that people voluntarily agree to form a political society for mutual benefit and protection.</a:t>
            </a:r>
            <a:endParaRPr lang="en-PK" sz="3500" dirty="0"/>
          </a:p>
        </p:txBody>
      </p:sp>
    </p:spTree>
    <p:extLst>
      <p:ext uri="{BB962C8B-B14F-4D97-AF65-F5344CB8AC3E}">
        <p14:creationId xmlns:p14="http://schemas.microsoft.com/office/powerpoint/2010/main" val="326666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CC17-7626-F84A-98B0-8D17A41DB66E}"/>
              </a:ext>
            </a:extLst>
          </p:cNvPr>
          <p:cNvSpPr>
            <a:spLocks noGrp="1"/>
          </p:cNvSpPr>
          <p:nvPr>
            <p:ph type="title"/>
          </p:nvPr>
        </p:nvSpPr>
        <p:spPr/>
        <p:txBody>
          <a:bodyPr/>
          <a:lstStyle/>
          <a:p>
            <a:r>
              <a:rPr lang="en-GB" dirty="0"/>
              <a:t>Historical Context</a:t>
            </a:r>
            <a:endParaRPr lang="en-PK" dirty="0"/>
          </a:p>
        </p:txBody>
      </p:sp>
      <p:sp>
        <p:nvSpPr>
          <p:cNvPr id="3" name="Content Placeholder 2">
            <a:extLst>
              <a:ext uri="{FF2B5EF4-FFF2-40B4-BE49-F238E27FC236}">
                <a16:creationId xmlns:a16="http://schemas.microsoft.com/office/drawing/2014/main" id="{75138CCA-48D3-A142-9B5A-34A3B293B9CC}"/>
              </a:ext>
            </a:extLst>
          </p:cNvPr>
          <p:cNvSpPr>
            <a:spLocks noGrp="1"/>
          </p:cNvSpPr>
          <p:nvPr>
            <p:ph idx="1"/>
          </p:nvPr>
        </p:nvSpPr>
        <p:spPr/>
        <p:txBody>
          <a:bodyPr>
            <a:normAutofit/>
          </a:bodyPr>
          <a:lstStyle/>
          <a:p>
            <a:r>
              <a:rPr lang="en-GB" sz="3900" dirty="0"/>
              <a:t>Enlightenment Philosophers:Emerged during the 17th and 18th centuries, a period marked by intellectual and philosophical developments.Associated with thinkers like John Locke, Jean-Jacques Rousseau, and Thomas Hobbes.</a:t>
            </a:r>
            <a:endParaRPr lang="en-PK" sz="3900" dirty="0"/>
          </a:p>
        </p:txBody>
      </p:sp>
    </p:spTree>
    <p:extLst>
      <p:ext uri="{BB962C8B-B14F-4D97-AF65-F5344CB8AC3E}">
        <p14:creationId xmlns:p14="http://schemas.microsoft.com/office/powerpoint/2010/main" val="464865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AF3A7-7450-8A4A-9559-80807691050C}"/>
              </a:ext>
            </a:extLst>
          </p:cNvPr>
          <p:cNvSpPr>
            <a:spLocks noGrp="1"/>
          </p:cNvSpPr>
          <p:nvPr>
            <p:ph type="title"/>
          </p:nvPr>
        </p:nvSpPr>
        <p:spPr/>
        <p:txBody>
          <a:bodyPr/>
          <a:lstStyle/>
          <a:p>
            <a:r>
              <a:rPr lang="en-GB" dirty="0"/>
              <a:t>Key Tenets</a:t>
            </a:r>
            <a:endParaRPr lang="en-PK" dirty="0"/>
          </a:p>
        </p:txBody>
      </p:sp>
      <p:sp>
        <p:nvSpPr>
          <p:cNvPr id="3" name="Content Placeholder 2">
            <a:extLst>
              <a:ext uri="{FF2B5EF4-FFF2-40B4-BE49-F238E27FC236}">
                <a16:creationId xmlns:a16="http://schemas.microsoft.com/office/drawing/2014/main" id="{27E62EE2-0AB4-7B4C-8E44-68879797F57B}"/>
              </a:ext>
            </a:extLst>
          </p:cNvPr>
          <p:cNvSpPr>
            <a:spLocks noGrp="1"/>
          </p:cNvSpPr>
          <p:nvPr>
            <p:ph idx="1"/>
          </p:nvPr>
        </p:nvSpPr>
        <p:spPr/>
        <p:txBody>
          <a:bodyPr/>
          <a:lstStyle/>
          <a:p>
            <a:r>
              <a:rPr lang="en-GB" dirty="0"/>
              <a:t>State of Nature:The theory often begins with a hypothetical "state of nature," depicting a condition without </a:t>
            </a:r>
            <a:r>
              <a:rPr lang="en-GB" dirty="0" err="1"/>
              <a:t>organized</a:t>
            </a:r>
            <a:r>
              <a:rPr lang="en-GB" dirty="0"/>
              <a:t> government.In this state, individuals possess natural rights and live independently.</a:t>
            </a:r>
          </a:p>
          <a:p>
            <a:r>
              <a:rPr lang="en-GB" dirty="0"/>
              <a:t>Voluntary Agreement:Individuals, </a:t>
            </a:r>
            <a:r>
              <a:rPr lang="en-GB" dirty="0" err="1"/>
              <a:t>recognizing</a:t>
            </a:r>
            <a:r>
              <a:rPr lang="en-GB" dirty="0"/>
              <a:t> the challenges of the state of nature, enter into a social contract voluntarily.The agreement forms the basis of political authority and governance.</a:t>
            </a:r>
          </a:p>
          <a:p>
            <a:r>
              <a:rPr lang="en-GB" dirty="0"/>
              <a:t>Protection of Rights:The primary purpose of the state is to safeguard natural rights, including life, liberty, and property.</a:t>
            </a:r>
            <a:endParaRPr lang="en-PK" dirty="0"/>
          </a:p>
        </p:txBody>
      </p:sp>
    </p:spTree>
    <p:extLst>
      <p:ext uri="{BB962C8B-B14F-4D97-AF65-F5344CB8AC3E}">
        <p14:creationId xmlns:p14="http://schemas.microsoft.com/office/powerpoint/2010/main" val="3511894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854F5-97BB-ED4D-A668-4D0ADB26025D}"/>
              </a:ext>
            </a:extLst>
          </p:cNvPr>
          <p:cNvSpPr>
            <a:spLocks noGrp="1"/>
          </p:cNvSpPr>
          <p:nvPr>
            <p:ph type="title"/>
          </p:nvPr>
        </p:nvSpPr>
        <p:spPr/>
        <p:txBody>
          <a:bodyPr/>
          <a:lstStyle/>
          <a:p>
            <a:r>
              <a:rPr lang="en-GB" dirty="0"/>
              <a:t>Proponents </a:t>
            </a:r>
            <a:endParaRPr lang="en-PK" dirty="0"/>
          </a:p>
        </p:txBody>
      </p:sp>
      <p:sp>
        <p:nvSpPr>
          <p:cNvPr id="3" name="Content Placeholder 2">
            <a:extLst>
              <a:ext uri="{FF2B5EF4-FFF2-40B4-BE49-F238E27FC236}">
                <a16:creationId xmlns:a16="http://schemas.microsoft.com/office/drawing/2014/main" id="{A80B6F40-D822-D54A-84FF-0C9F97419E57}"/>
              </a:ext>
            </a:extLst>
          </p:cNvPr>
          <p:cNvSpPr>
            <a:spLocks noGrp="1"/>
          </p:cNvSpPr>
          <p:nvPr>
            <p:ph idx="1"/>
          </p:nvPr>
        </p:nvSpPr>
        <p:spPr/>
        <p:txBody>
          <a:bodyPr/>
          <a:lstStyle/>
          <a:p>
            <a:r>
              <a:rPr lang="en-GB" dirty="0"/>
              <a:t>John Locke (1632–1704):Argued that the social contract was a mechanism to secure individual natural rights.His influence can be seen in the American Declaration of Independence.</a:t>
            </a:r>
          </a:p>
          <a:p>
            <a:r>
              <a:rPr lang="en-GB" dirty="0"/>
              <a:t>Jean-Jacques Rousseau (1712–1778):</a:t>
            </a:r>
            <a:r>
              <a:rPr lang="en-GB" dirty="0" err="1"/>
              <a:t>Emphasized</a:t>
            </a:r>
            <a:r>
              <a:rPr lang="en-GB" dirty="0"/>
              <a:t> the general will of the people as the foundation of the social contract.Advocated for a more direct form of democracy.</a:t>
            </a:r>
          </a:p>
          <a:p>
            <a:r>
              <a:rPr lang="en-GB" dirty="0"/>
              <a:t>Thomas Hobbes (1588–1679):Presented a different perspective, suggesting that individuals enter the social contract to escape the "state of nature," </a:t>
            </a:r>
            <a:r>
              <a:rPr lang="en-GB" dirty="0" err="1"/>
              <a:t>characterized</a:t>
            </a:r>
            <a:r>
              <a:rPr lang="en-GB" dirty="0"/>
              <a:t> by a "war of all against all."</a:t>
            </a:r>
            <a:endParaRPr lang="en-PK" dirty="0"/>
          </a:p>
        </p:txBody>
      </p:sp>
    </p:spTree>
    <p:extLst>
      <p:ext uri="{BB962C8B-B14F-4D97-AF65-F5344CB8AC3E}">
        <p14:creationId xmlns:p14="http://schemas.microsoft.com/office/powerpoint/2010/main" val="1387172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04FAF-328B-DF4F-9D10-DCF4162DA5F7}"/>
              </a:ext>
            </a:extLst>
          </p:cNvPr>
          <p:cNvSpPr>
            <a:spLocks noGrp="1"/>
          </p:cNvSpPr>
          <p:nvPr>
            <p:ph type="title"/>
          </p:nvPr>
        </p:nvSpPr>
        <p:spPr/>
        <p:txBody>
          <a:bodyPr/>
          <a:lstStyle/>
          <a:p>
            <a:r>
              <a:rPr lang="en-GB" dirty="0"/>
              <a:t>Examples of Application </a:t>
            </a:r>
            <a:endParaRPr lang="en-PK" dirty="0"/>
          </a:p>
        </p:txBody>
      </p:sp>
      <p:sp>
        <p:nvSpPr>
          <p:cNvPr id="3" name="Content Placeholder 2">
            <a:extLst>
              <a:ext uri="{FF2B5EF4-FFF2-40B4-BE49-F238E27FC236}">
                <a16:creationId xmlns:a16="http://schemas.microsoft.com/office/drawing/2014/main" id="{A5DE351F-7A46-4A4F-A1E9-01F84D01EC25}"/>
              </a:ext>
            </a:extLst>
          </p:cNvPr>
          <p:cNvSpPr>
            <a:spLocks noGrp="1"/>
          </p:cNvSpPr>
          <p:nvPr>
            <p:ph idx="1"/>
          </p:nvPr>
        </p:nvSpPr>
        <p:spPr/>
        <p:txBody>
          <a:bodyPr/>
          <a:lstStyle/>
          <a:p>
            <a:r>
              <a:rPr lang="en-GB" dirty="0"/>
              <a:t>American Revolution Ideals:The Declaration of Independence reflects social contract principles, asserting the right to alter or abolish government when it becomes destructive to individual rights.</a:t>
            </a:r>
          </a:p>
          <a:p>
            <a:r>
              <a:rPr lang="en-GB" dirty="0"/>
              <a:t>Rousseau's "The Social Contract":Rousseau's work explores the idea of the general will, a collective agreement that guides legitimate governance.</a:t>
            </a:r>
            <a:endParaRPr lang="en-PK" dirty="0"/>
          </a:p>
        </p:txBody>
      </p:sp>
    </p:spTree>
    <p:extLst>
      <p:ext uri="{BB962C8B-B14F-4D97-AF65-F5344CB8AC3E}">
        <p14:creationId xmlns:p14="http://schemas.microsoft.com/office/powerpoint/2010/main" val="371947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9BBD-01CF-0943-BEFA-D5D4A3EB358B}"/>
              </a:ext>
            </a:extLst>
          </p:cNvPr>
          <p:cNvSpPr>
            <a:spLocks noGrp="1"/>
          </p:cNvSpPr>
          <p:nvPr>
            <p:ph type="title"/>
          </p:nvPr>
        </p:nvSpPr>
        <p:spPr/>
        <p:txBody>
          <a:bodyPr/>
          <a:lstStyle/>
          <a:p>
            <a:r>
              <a:rPr lang="en-GB" dirty="0"/>
              <a:t>Critique</a:t>
            </a:r>
            <a:endParaRPr lang="en-PK" dirty="0"/>
          </a:p>
        </p:txBody>
      </p:sp>
      <p:sp>
        <p:nvSpPr>
          <p:cNvPr id="3" name="Content Placeholder 2">
            <a:extLst>
              <a:ext uri="{FF2B5EF4-FFF2-40B4-BE49-F238E27FC236}">
                <a16:creationId xmlns:a16="http://schemas.microsoft.com/office/drawing/2014/main" id="{027CEB66-1F37-AB49-A4AA-B3DEAD14E8FB}"/>
              </a:ext>
            </a:extLst>
          </p:cNvPr>
          <p:cNvSpPr>
            <a:spLocks noGrp="1"/>
          </p:cNvSpPr>
          <p:nvPr>
            <p:ph idx="1"/>
          </p:nvPr>
        </p:nvSpPr>
        <p:spPr/>
        <p:txBody>
          <a:bodyPr/>
          <a:lstStyle/>
          <a:p>
            <a:r>
              <a:rPr lang="en-GB" dirty="0"/>
              <a:t>Strengths:Provides a moral foundation for the legitimacy of </a:t>
            </a:r>
            <a:r>
              <a:rPr lang="en-GB" dirty="0" err="1"/>
              <a:t>government.Emphasizes</a:t>
            </a:r>
            <a:r>
              <a:rPr lang="en-GB" dirty="0"/>
              <a:t> the protection of individual rights and the consent of the governed.</a:t>
            </a:r>
          </a:p>
          <a:p>
            <a:endParaRPr lang="en-GB" dirty="0"/>
          </a:p>
          <a:p>
            <a:r>
              <a:rPr lang="en-GB" dirty="0"/>
              <a:t>Weaknesses:Critics argue that the hypothetical "state of nature" is a theoretical construct.The practical application of the social contract can be complex and contested.</a:t>
            </a:r>
            <a:endParaRPr lang="en-PK" dirty="0"/>
          </a:p>
        </p:txBody>
      </p:sp>
    </p:spTree>
    <p:extLst>
      <p:ext uri="{BB962C8B-B14F-4D97-AF65-F5344CB8AC3E}">
        <p14:creationId xmlns:p14="http://schemas.microsoft.com/office/powerpoint/2010/main" val="3646082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72639-C405-B74D-ABC7-F2E394C3FC69}"/>
              </a:ext>
            </a:extLst>
          </p:cNvPr>
          <p:cNvSpPr>
            <a:spLocks noGrp="1"/>
          </p:cNvSpPr>
          <p:nvPr>
            <p:ph type="title"/>
          </p:nvPr>
        </p:nvSpPr>
        <p:spPr/>
        <p:txBody>
          <a:bodyPr/>
          <a:lstStyle/>
          <a:p>
            <a:r>
              <a:rPr lang="en-GB" dirty="0"/>
              <a:t>Legacy</a:t>
            </a:r>
            <a:endParaRPr lang="en-PK" dirty="0"/>
          </a:p>
        </p:txBody>
      </p:sp>
      <p:sp>
        <p:nvSpPr>
          <p:cNvPr id="3" name="Content Placeholder 2">
            <a:extLst>
              <a:ext uri="{FF2B5EF4-FFF2-40B4-BE49-F238E27FC236}">
                <a16:creationId xmlns:a16="http://schemas.microsoft.com/office/drawing/2014/main" id="{B511A7E6-0FB1-4744-94E8-5C61A051DE41}"/>
              </a:ext>
            </a:extLst>
          </p:cNvPr>
          <p:cNvSpPr>
            <a:spLocks noGrp="1"/>
          </p:cNvSpPr>
          <p:nvPr>
            <p:ph idx="1"/>
          </p:nvPr>
        </p:nvSpPr>
        <p:spPr/>
        <p:txBody>
          <a:bodyPr/>
          <a:lstStyle/>
          <a:p>
            <a:r>
              <a:rPr lang="en-GB" dirty="0"/>
              <a:t>Modern Democratic Principles:Shaped the development of modern democratic principles and institutions.Concepts of constitutionalism and the rule of law often trace their roots to social contract ideas.</a:t>
            </a:r>
          </a:p>
          <a:p>
            <a:endParaRPr lang="en-GB" dirty="0"/>
          </a:p>
          <a:p>
            <a:r>
              <a:rPr lang="en-GB" dirty="0"/>
              <a:t>Contemporary Debates:Continues to influence debates on the role of government, individual rights, and the balance between freedom and security.</a:t>
            </a:r>
            <a:endParaRPr lang="en-PK" dirty="0"/>
          </a:p>
        </p:txBody>
      </p:sp>
    </p:spTree>
    <p:extLst>
      <p:ext uri="{BB962C8B-B14F-4D97-AF65-F5344CB8AC3E}">
        <p14:creationId xmlns:p14="http://schemas.microsoft.com/office/powerpoint/2010/main" val="3623976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4A937-E58E-6D44-8D93-BBD129714943}"/>
              </a:ext>
            </a:extLst>
          </p:cNvPr>
          <p:cNvSpPr>
            <a:spLocks noGrp="1"/>
          </p:cNvSpPr>
          <p:nvPr>
            <p:ph type="title"/>
          </p:nvPr>
        </p:nvSpPr>
        <p:spPr/>
        <p:txBody>
          <a:bodyPr/>
          <a:lstStyle/>
          <a:p>
            <a:r>
              <a:rPr lang="en-GB" dirty="0"/>
              <a:t>Contemporary Relevance </a:t>
            </a:r>
            <a:endParaRPr lang="en-PK" dirty="0"/>
          </a:p>
        </p:txBody>
      </p:sp>
      <p:sp>
        <p:nvSpPr>
          <p:cNvPr id="3" name="Content Placeholder 2">
            <a:extLst>
              <a:ext uri="{FF2B5EF4-FFF2-40B4-BE49-F238E27FC236}">
                <a16:creationId xmlns:a16="http://schemas.microsoft.com/office/drawing/2014/main" id="{DDB5D432-E79F-C44B-B875-E154FCE99A95}"/>
              </a:ext>
            </a:extLst>
          </p:cNvPr>
          <p:cNvSpPr>
            <a:spLocks noGrp="1"/>
          </p:cNvSpPr>
          <p:nvPr>
            <p:ph idx="1"/>
          </p:nvPr>
        </p:nvSpPr>
        <p:spPr/>
        <p:txBody>
          <a:bodyPr>
            <a:normAutofit/>
          </a:bodyPr>
          <a:lstStyle/>
          <a:p>
            <a:r>
              <a:rPr lang="en-GB" sz="3600" dirty="0"/>
              <a:t>The social contract theory remains a significant framework for discussions on political legitimacy, citizenship, and the relationship between individuals and the state in contemporary political discourse.</a:t>
            </a:r>
            <a:endParaRPr lang="en-PK" sz="3600" dirty="0"/>
          </a:p>
        </p:txBody>
      </p:sp>
    </p:spTree>
    <p:extLst>
      <p:ext uri="{BB962C8B-B14F-4D97-AF65-F5344CB8AC3E}">
        <p14:creationId xmlns:p14="http://schemas.microsoft.com/office/powerpoint/2010/main" val="469031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BA58-2CED-2341-AA97-2A6964A75EAE}"/>
              </a:ext>
            </a:extLst>
          </p:cNvPr>
          <p:cNvSpPr>
            <a:spLocks noGrp="1"/>
          </p:cNvSpPr>
          <p:nvPr>
            <p:ph type="title"/>
          </p:nvPr>
        </p:nvSpPr>
        <p:spPr/>
        <p:txBody>
          <a:bodyPr/>
          <a:lstStyle/>
          <a:p>
            <a:r>
              <a:rPr lang="en-GB" dirty="0"/>
              <a:t>Force Theory of State: Authority Through Coercion</a:t>
            </a:r>
            <a:endParaRPr lang="en-PK" dirty="0"/>
          </a:p>
        </p:txBody>
      </p:sp>
      <p:sp>
        <p:nvSpPr>
          <p:cNvPr id="3" name="Content Placeholder 2">
            <a:extLst>
              <a:ext uri="{FF2B5EF4-FFF2-40B4-BE49-F238E27FC236}">
                <a16:creationId xmlns:a16="http://schemas.microsoft.com/office/drawing/2014/main" id="{7D753428-4670-8140-B26A-9BA7180C4BC6}"/>
              </a:ext>
            </a:extLst>
          </p:cNvPr>
          <p:cNvSpPr>
            <a:spLocks noGrp="1"/>
          </p:cNvSpPr>
          <p:nvPr>
            <p:ph idx="1"/>
          </p:nvPr>
        </p:nvSpPr>
        <p:spPr/>
        <p:txBody>
          <a:bodyPr/>
          <a:lstStyle/>
          <a:p>
            <a:endParaRPr lang="en-PK" dirty="0"/>
          </a:p>
        </p:txBody>
      </p:sp>
    </p:spTree>
    <p:extLst>
      <p:ext uri="{BB962C8B-B14F-4D97-AF65-F5344CB8AC3E}">
        <p14:creationId xmlns:p14="http://schemas.microsoft.com/office/powerpoint/2010/main" val="477762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2FAE0-70A7-C944-A978-3480805AA0DB}"/>
              </a:ext>
            </a:extLst>
          </p:cNvPr>
          <p:cNvSpPr>
            <a:spLocks noGrp="1"/>
          </p:cNvSpPr>
          <p:nvPr>
            <p:ph type="title"/>
          </p:nvPr>
        </p:nvSpPr>
        <p:spPr/>
        <p:txBody>
          <a:bodyPr/>
          <a:lstStyle/>
          <a:p>
            <a:r>
              <a:rPr lang="en-GB" dirty="0"/>
              <a:t>Divine Origin Theory of the State: Exploring Theological Foundations of State</a:t>
            </a:r>
            <a:endParaRPr lang="en-PK" dirty="0"/>
          </a:p>
        </p:txBody>
      </p:sp>
      <p:sp>
        <p:nvSpPr>
          <p:cNvPr id="3" name="Content Placeholder 2">
            <a:extLst>
              <a:ext uri="{FF2B5EF4-FFF2-40B4-BE49-F238E27FC236}">
                <a16:creationId xmlns:a16="http://schemas.microsoft.com/office/drawing/2014/main" id="{A63F4747-ED06-8F40-AA05-46DF30F7D5CF}"/>
              </a:ext>
            </a:extLst>
          </p:cNvPr>
          <p:cNvSpPr>
            <a:spLocks noGrp="1"/>
          </p:cNvSpPr>
          <p:nvPr>
            <p:ph idx="1"/>
          </p:nvPr>
        </p:nvSpPr>
        <p:spPr/>
        <p:txBody>
          <a:bodyPr/>
          <a:lstStyle/>
          <a:p>
            <a:endParaRPr lang="en-PK"/>
          </a:p>
        </p:txBody>
      </p:sp>
    </p:spTree>
    <p:extLst>
      <p:ext uri="{BB962C8B-B14F-4D97-AF65-F5344CB8AC3E}">
        <p14:creationId xmlns:p14="http://schemas.microsoft.com/office/powerpoint/2010/main" val="1392694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3E68A-1104-024E-BA29-A6B4F137EE93}"/>
              </a:ext>
            </a:extLst>
          </p:cNvPr>
          <p:cNvSpPr>
            <a:spLocks noGrp="1"/>
          </p:cNvSpPr>
          <p:nvPr>
            <p:ph type="title"/>
          </p:nvPr>
        </p:nvSpPr>
        <p:spPr/>
        <p:txBody>
          <a:bodyPr/>
          <a:lstStyle/>
          <a:p>
            <a:r>
              <a:rPr lang="en-GB" dirty="0"/>
              <a:t>Definition </a:t>
            </a:r>
            <a:endParaRPr lang="en-PK" dirty="0"/>
          </a:p>
        </p:txBody>
      </p:sp>
      <p:sp>
        <p:nvSpPr>
          <p:cNvPr id="3" name="Content Placeholder 2">
            <a:extLst>
              <a:ext uri="{FF2B5EF4-FFF2-40B4-BE49-F238E27FC236}">
                <a16:creationId xmlns:a16="http://schemas.microsoft.com/office/drawing/2014/main" id="{F61F2CAB-8E88-B04B-8D59-ACF341CE42EA}"/>
              </a:ext>
            </a:extLst>
          </p:cNvPr>
          <p:cNvSpPr>
            <a:spLocks noGrp="1"/>
          </p:cNvSpPr>
          <p:nvPr>
            <p:ph idx="1"/>
          </p:nvPr>
        </p:nvSpPr>
        <p:spPr/>
        <p:txBody>
          <a:bodyPr>
            <a:normAutofit/>
          </a:bodyPr>
          <a:lstStyle/>
          <a:p>
            <a:r>
              <a:rPr lang="en-GB" sz="3600" dirty="0"/>
              <a:t>This political theory posits that the origin of the state is rooted in the use of force or coercion. It suggests that a ruling authority establishes control over a territory through power and domination.</a:t>
            </a:r>
            <a:endParaRPr lang="en-PK" sz="3600" dirty="0"/>
          </a:p>
        </p:txBody>
      </p:sp>
    </p:spTree>
    <p:extLst>
      <p:ext uri="{BB962C8B-B14F-4D97-AF65-F5344CB8AC3E}">
        <p14:creationId xmlns:p14="http://schemas.microsoft.com/office/powerpoint/2010/main" val="3212552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D0D1-0C50-F644-B47B-444AB3672CDF}"/>
              </a:ext>
            </a:extLst>
          </p:cNvPr>
          <p:cNvSpPr>
            <a:spLocks noGrp="1"/>
          </p:cNvSpPr>
          <p:nvPr>
            <p:ph type="title"/>
          </p:nvPr>
        </p:nvSpPr>
        <p:spPr/>
        <p:txBody>
          <a:bodyPr/>
          <a:lstStyle/>
          <a:p>
            <a:r>
              <a:rPr lang="en-GB" dirty="0"/>
              <a:t>Historical Context</a:t>
            </a:r>
            <a:endParaRPr lang="en-PK" dirty="0"/>
          </a:p>
        </p:txBody>
      </p:sp>
      <p:sp>
        <p:nvSpPr>
          <p:cNvPr id="3" name="Content Placeholder 2">
            <a:extLst>
              <a:ext uri="{FF2B5EF4-FFF2-40B4-BE49-F238E27FC236}">
                <a16:creationId xmlns:a16="http://schemas.microsoft.com/office/drawing/2014/main" id="{21C0B441-2773-D649-9A23-DBFC34414B78}"/>
              </a:ext>
            </a:extLst>
          </p:cNvPr>
          <p:cNvSpPr>
            <a:spLocks noGrp="1"/>
          </p:cNvSpPr>
          <p:nvPr>
            <p:ph idx="1"/>
          </p:nvPr>
        </p:nvSpPr>
        <p:spPr/>
        <p:txBody>
          <a:bodyPr>
            <a:normAutofit/>
          </a:bodyPr>
          <a:lstStyle/>
          <a:p>
            <a:r>
              <a:rPr lang="en-GB" sz="3800" dirty="0"/>
              <a:t>Ancient and Medieval Periods:Reflects historical instances where the establishment and maintenance of political entities often involved the use of force.Many early </a:t>
            </a:r>
            <a:r>
              <a:rPr lang="en-GB" sz="3800" dirty="0" err="1"/>
              <a:t>civilizations</a:t>
            </a:r>
            <a:r>
              <a:rPr lang="en-GB" sz="3800" dirty="0"/>
              <a:t> were formed through conquest and domination.</a:t>
            </a:r>
            <a:endParaRPr lang="en-PK" sz="3800" dirty="0"/>
          </a:p>
        </p:txBody>
      </p:sp>
    </p:spTree>
    <p:extLst>
      <p:ext uri="{BB962C8B-B14F-4D97-AF65-F5344CB8AC3E}">
        <p14:creationId xmlns:p14="http://schemas.microsoft.com/office/powerpoint/2010/main" val="321971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39317-8EB6-EA4C-9E47-52C1A264CDA2}"/>
              </a:ext>
            </a:extLst>
          </p:cNvPr>
          <p:cNvSpPr>
            <a:spLocks noGrp="1"/>
          </p:cNvSpPr>
          <p:nvPr>
            <p:ph type="title"/>
          </p:nvPr>
        </p:nvSpPr>
        <p:spPr/>
        <p:txBody>
          <a:bodyPr/>
          <a:lstStyle/>
          <a:p>
            <a:r>
              <a:rPr lang="en-GB" dirty="0"/>
              <a:t>Key Tenets</a:t>
            </a:r>
            <a:endParaRPr lang="en-PK" dirty="0"/>
          </a:p>
        </p:txBody>
      </p:sp>
      <p:sp>
        <p:nvSpPr>
          <p:cNvPr id="3" name="Content Placeholder 2">
            <a:extLst>
              <a:ext uri="{FF2B5EF4-FFF2-40B4-BE49-F238E27FC236}">
                <a16:creationId xmlns:a16="http://schemas.microsoft.com/office/drawing/2014/main" id="{F6E9F6D5-153F-2A4A-88DA-9E1B3A53D442}"/>
              </a:ext>
            </a:extLst>
          </p:cNvPr>
          <p:cNvSpPr>
            <a:spLocks noGrp="1"/>
          </p:cNvSpPr>
          <p:nvPr>
            <p:ph idx="1"/>
          </p:nvPr>
        </p:nvSpPr>
        <p:spPr/>
        <p:txBody>
          <a:bodyPr/>
          <a:lstStyle/>
          <a:p>
            <a:r>
              <a:rPr lang="en-GB" dirty="0"/>
              <a:t>Authority through Power:The state arises when a group or individual asserts dominance over a territory, compelling others to submit to their rule.Control is maintained through the threat or application of force.</a:t>
            </a:r>
          </a:p>
          <a:p>
            <a:endParaRPr lang="en-GB" dirty="0"/>
          </a:p>
          <a:p>
            <a:r>
              <a:rPr lang="en-GB" dirty="0"/>
              <a:t>Conquest and Subjugation:Force theory often involves the idea of conquest, where a ruling entity establishes control over a region through military power.The subjugation of the population is a key element.</a:t>
            </a:r>
            <a:endParaRPr lang="en-PK" dirty="0"/>
          </a:p>
        </p:txBody>
      </p:sp>
    </p:spTree>
    <p:extLst>
      <p:ext uri="{BB962C8B-B14F-4D97-AF65-F5344CB8AC3E}">
        <p14:creationId xmlns:p14="http://schemas.microsoft.com/office/powerpoint/2010/main" val="3328449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EB76-D0CC-674C-8801-9DB70F7F3957}"/>
              </a:ext>
            </a:extLst>
          </p:cNvPr>
          <p:cNvSpPr>
            <a:spLocks noGrp="1"/>
          </p:cNvSpPr>
          <p:nvPr>
            <p:ph type="title"/>
          </p:nvPr>
        </p:nvSpPr>
        <p:spPr/>
        <p:txBody>
          <a:bodyPr/>
          <a:lstStyle/>
          <a:p>
            <a:r>
              <a:rPr lang="en-GB" dirty="0"/>
              <a:t>Proponents </a:t>
            </a:r>
            <a:endParaRPr lang="en-PK" dirty="0"/>
          </a:p>
        </p:txBody>
      </p:sp>
      <p:sp>
        <p:nvSpPr>
          <p:cNvPr id="3" name="Content Placeholder 2">
            <a:extLst>
              <a:ext uri="{FF2B5EF4-FFF2-40B4-BE49-F238E27FC236}">
                <a16:creationId xmlns:a16="http://schemas.microsoft.com/office/drawing/2014/main" id="{BAEE562E-4539-3F40-B180-669053FFE915}"/>
              </a:ext>
            </a:extLst>
          </p:cNvPr>
          <p:cNvSpPr>
            <a:spLocks noGrp="1"/>
          </p:cNvSpPr>
          <p:nvPr>
            <p:ph idx="1"/>
          </p:nvPr>
        </p:nvSpPr>
        <p:spPr/>
        <p:txBody>
          <a:bodyPr>
            <a:normAutofit fontScale="92500" lnSpcReduction="10000"/>
          </a:bodyPr>
          <a:lstStyle/>
          <a:p>
            <a:r>
              <a:rPr lang="en-GB" dirty="0"/>
              <a:t>Machiavelli (1469–1527):Niccolò Machiavelli, in "The Prince," explored the pragmatic use of power and force in </a:t>
            </a:r>
            <a:r>
              <a:rPr lang="en-GB" dirty="0" err="1"/>
              <a:t>statecraft.Emphasized</a:t>
            </a:r>
            <a:r>
              <a:rPr lang="en-GB" dirty="0"/>
              <a:t> the effectiveness of a ruler in employing force to secure and maintain political authority.</a:t>
            </a:r>
          </a:p>
          <a:p>
            <a:endParaRPr lang="en-GB" dirty="0"/>
          </a:p>
          <a:p>
            <a:r>
              <a:rPr lang="en-GB" dirty="0"/>
              <a:t>Franz Oppenheimer (1864–1943): A German sociologist and political economist."The State": Oppenheimer's seminal work in which he examined the origins of the state and its relationship with society.</a:t>
            </a:r>
          </a:p>
          <a:p>
            <a:r>
              <a:rPr lang="en-GB" dirty="0"/>
              <a:t>Oppenheimer argued that the state originated not through a social contract or voluntary association but through conquest and the imposition of political means.The state, according to him, is essentially a product of </a:t>
            </a:r>
            <a:r>
              <a:rPr lang="en-GB" dirty="0" err="1"/>
              <a:t>organized</a:t>
            </a:r>
            <a:r>
              <a:rPr lang="en-GB" dirty="0"/>
              <a:t> force.</a:t>
            </a:r>
            <a:endParaRPr lang="en-PK" dirty="0"/>
          </a:p>
        </p:txBody>
      </p:sp>
    </p:spTree>
    <p:extLst>
      <p:ext uri="{BB962C8B-B14F-4D97-AF65-F5344CB8AC3E}">
        <p14:creationId xmlns:p14="http://schemas.microsoft.com/office/powerpoint/2010/main" val="1716697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C0888-C650-344A-8960-0043199B4315}"/>
              </a:ext>
            </a:extLst>
          </p:cNvPr>
          <p:cNvSpPr>
            <a:spLocks noGrp="1"/>
          </p:cNvSpPr>
          <p:nvPr>
            <p:ph type="title"/>
          </p:nvPr>
        </p:nvSpPr>
        <p:spPr/>
        <p:txBody>
          <a:bodyPr/>
          <a:lstStyle/>
          <a:p>
            <a:r>
              <a:rPr lang="en-GB" dirty="0"/>
              <a:t>Examples of Application </a:t>
            </a:r>
            <a:endParaRPr lang="en-PK" dirty="0"/>
          </a:p>
        </p:txBody>
      </p:sp>
      <p:sp>
        <p:nvSpPr>
          <p:cNvPr id="3" name="Content Placeholder 2">
            <a:extLst>
              <a:ext uri="{FF2B5EF4-FFF2-40B4-BE49-F238E27FC236}">
                <a16:creationId xmlns:a16="http://schemas.microsoft.com/office/drawing/2014/main" id="{C811E867-0FE4-0E47-A92C-E93F93AB58B7}"/>
              </a:ext>
            </a:extLst>
          </p:cNvPr>
          <p:cNvSpPr>
            <a:spLocks noGrp="1"/>
          </p:cNvSpPr>
          <p:nvPr>
            <p:ph idx="1"/>
          </p:nvPr>
        </p:nvSpPr>
        <p:spPr/>
        <p:txBody>
          <a:bodyPr/>
          <a:lstStyle/>
          <a:p>
            <a:r>
              <a:rPr lang="en-GB" dirty="0"/>
              <a:t>Alexander the Great (356–323 BCE):Alexander's conquests, spanning from Greece to Asia, exemplify the force theory in action.The establishment of the Hellenistic Empire relied on the use of military power.</a:t>
            </a:r>
          </a:p>
          <a:p>
            <a:endParaRPr lang="en-GB" dirty="0"/>
          </a:p>
          <a:p>
            <a:r>
              <a:rPr lang="en-GB" dirty="0"/>
              <a:t>Genghis Khan (1162–1227):The Mongol Empire, led by Genghis Khan, expanded through conquest, illustrating the forceful consolidation of political authority.</a:t>
            </a:r>
            <a:endParaRPr lang="en-PK" dirty="0"/>
          </a:p>
        </p:txBody>
      </p:sp>
    </p:spTree>
    <p:extLst>
      <p:ext uri="{BB962C8B-B14F-4D97-AF65-F5344CB8AC3E}">
        <p14:creationId xmlns:p14="http://schemas.microsoft.com/office/powerpoint/2010/main" val="2659069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D610-C339-E34B-832A-9BAC60797283}"/>
              </a:ext>
            </a:extLst>
          </p:cNvPr>
          <p:cNvSpPr>
            <a:spLocks noGrp="1"/>
          </p:cNvSpPr>
          <p:nvPr>
            <p:ph type="title"/>
          </p:nvPr>
        </p:nvSpPr>
        <p:spPr/>
        <p:txBody>
          <a:bodyPr/>
          <a:lstStyle/>
          <a:p>
            <a:r>
              <a:rPr lang="en-GB" dirty="0"/>
              <a:t>Critique</a:t>
            </a:r>
            <a:endParaRPr lang="en-PK" dirty="0"/>
          </a:p>
        </p:txBody>
      </p:sp>
      <p:sp>
        <p:nvSpPr>
          <p:cNvPr id="3" name="Content Placeholder 2">
            <a:extLst>
              <a:ext uri="{FF2B5EF4-FFF2-40B4-BE49-F238E27FC236}">
                <a16:creationId xmlns:a16="http://schemas.microsoft.com/office/drawing/2014/main" id="{B0F56282-1CD5-9047-B183-E6EA1F380C26}"/>
              </a:ext>
            </a:extLst>
          </p:cNvPr>
          <p:cNvSpPr>
            <a:spLocks noGrp="1"/>
          </p:cNvSpPr>
          <p:nvPr>
            <p:ph idx="1"/>
          </p:nvPr>
        </p:nvSpPr>
        <p:spPr/>
        <p:txBody>
          <a:bodyPr/>
          <a:lstStyle/>
          <a:p>
            <a:r>
              <a:rPr lang="en-GB" dirty="0" err="1"/>
              <a:t>Strengths:Recognizes</a:t>
            </a:r>
            <a:r>
              <a:rPr lang="en-GB" dirty="0"/>
              <a:t> the historical reality that many states have been formed through conquest.Highlights the role of power dynamics in the establishment of political entities.</a:t>
            </a:r>
          </a:p>
          <a:p>
            <a:endParaRPr lang="en-GB" dirty="0"/>
          </a:p>
          <a:p>
            <a:r>
              <a:rPr lang="en-GB" dirty="0"/>
              <a:t>Weaknesses:Often </a:t>
            </a:r>
            <a:r>
              <a:rPr lang="en-GB" dirty="0" err="1"/>
              <a:t>criticized</a:t>
            </a:r>
            <a:r>
              <a:rPr lang="en-GB" dirty="0"/>
              <a:t> for its lack of moral or ethical foundations.Ignores the principles of consent and cooperation seen in other theories.</a:t>
            </a:r>
            <a:endParaRPr lang="en-PK" dirty="0"/>
          </a:p>
        </p:txBody>
      </p:sp>
    </p:spTree>
    <p:extLst>
      <p:ext uri="{BB962C8B-B14F-4D97-AF65-F5344CB8AC3E}">
        <p14:creationId xmlns:p14="http://schemas.microsoft.com/office/powerpoint/2010/main" val="614244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62333-6B87-8745-8914-F51C7C6B1699}"/>
              </a:ext>
            </a:extLst>
          </p:cNvPr>
          <p:cNvSpPr>
            <a:spLocks noGrp="1"/>
          </p:cNvSpPr>
          <p:nvPr>
            <p:ph type="title"/>
          </p:nvPr>
        </p:nvSpPr>
        <p:spPr/>
        <p:txBody>
          <a:bodyPr/>
          <a:lstStyle/>
          <a:p>
            <a:r>
              <a:rPr lang="en-GB" dirty="0"/>
              <a:t>Legacy</a:t>
            </a:r>
            <a:endParaRPr lang="en-PK" dirty="0"/>
          </a:p>
        </p:txBody>
      </p:sp>
      <p:sp>
        <p:nvSpPr>
          <p:cNvPr id="3" name="Content Placeholder 2">
            <a:extLst>
              <a:ext uri="{FF2B5EF4-FFF2-40B4-BE49-F238E27FC236}">
                <a16:creationId xmlns:a16="http://schemas.microsoft.com/office/drawing/2014/main" id="{D9AB2F0D-33DF-874F-B5D6-3AA2D59DCE1C}"/>
              </a:ext>
            </a:extLst>
          </p:cNvPr>
          <p:cNvSpPr>
            <a:spLocks noGrp="1"/>
          </p:cNvSpPr>
          <p:nvPr>
            <p:ph idx="1"/>
          </p:nvPr>
        </p:nvSpPr>
        <p:spPr/>
        <p:txBody>
          <a:bodyPr/>
          <a:lstStyle/>
          <a:p>
            <a:r>
              <a:rPr lang="en-GB" dirty="0"/>
              <a:t>The force theory's pragmatic approach influenced the concept of Realpolitik, where statecraft is driven by practical considerations of power.</a:t>
            </a:r>
          </a:p>
          <a:p>
            <a:endParaRPr lang="en-GB" dirty="0"/>
          </a:p>
          <a:p>
            <a:r>
              <a:rPr lang="en-GB" dirty="0"/>
              <a:t>Modern Military States:Some modern states have emerged through military conquest, reflecting the ongoing relevance of force in state formation.</a:t>
            </a:r>
            <a:endParaRPr lang="en-PK" dirty="0"/>
          </a:p>
        </p:txBody>
      </p:sp>
    </p:spTree>
    <p:extLst>
      <p:ext uri="{BB962C8B-B14F-4D97-AF65-F5344CB8AC3E}">
        <p14:creationId xmlns:p14="http://schemas.microsoft.com/office/powerpoint/2010/main" val="1663411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2C15D-7461-644B-AD6B-B719D0EB3E29}"/>
              </a:ext>
            </a:extLst>
          </p:cNvPr>
          <p:cNvSpPr>
            <a:spLocks noGrp="1"/>
          </p:cNvSpPr>
          <p:nvPr>
            <p:ph type="title"/>
          </p:nvPr>
        </p:nvSpPr>
        <p:spPr/>
        <p:txBody>
          <a:bodyPr/>
          <a:lstStyle/>
          <a:p>
            <a:r>
              <a:rPr lang="en-GB" dirty="0"/>
              <a:t>Contemporary Relevance </a:t>
            </a:r>
            <a:endParaRPr lang="en-PK" dirty="0"/>
          </a:p>
        </p:txBody>
      </p:sp>
      <p:sp>
        <p:nvSpPr>
          <p:cNvPr id="3" name="Content Placeholder 2">
            <a:extLst>
              <a:ext uri="{FF2B5EF4-FFF2-40B4-BE49-F238E27FC236}">
                <a16:creationId xmlns:a16="http://schemas.microsoft.com/office/drawing/2014/main" id="{A7ACA854-5C7E-9149-9D99-B7DA5B5CA79B}"/>
              </a:ext>
            </a:extLst>
          </p:cNvPr>
          <p:cNvSpPr>
            <a:spLocks noGrp="1"/>
          </p:cNvSpPr>
          <p:nvPr>
            <p:ph idx="1"/>
          </p:nvPr>
        </p:nvSpPr>
        <p:spPr/>
        <p:txBody>
          <a:bodyPr>
            <a:normAutofit/>
          </a:bodyPr>
          <a:lstStyle/>
          <a:p>
            <a:r>
              <a:rPr lang="en-GB" sz="3800" dirty="0"/>
              <a:t>While not the sole explanation for the origin of states, elements of force theory can be observed in historical and contemporary instances where political authority is established or maintained through coercion.</a:t>
            </a:r>
            <a:endParaRPr lang="en-PK" sz="3800" dirty="0"/>
          </a:p>
        </p:txBody>
      </p:sp>
    </p:spTree>
    <p:extLst>
      <p:ext uri="{BB962C8B-B14F-4D97-AF65-F5344CB8AC3E}">
        <p14:creationId xmlns:p14="http://schemas.microsoft.com/office/powerpoint/2010/main" val="1279560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203C8-7CE2-9446-9BFB-6E5960A7183B}"/>
              </a:ext>
            </a:extLst>
          </p:cNvPr>
          <p:cNvSpPr>
            <a:spLocks noGrp="1"/>
          </p:cNvSpPr>
          <p:nvPr>
            <p:ph type="title"/>
          </p:nvPr>
        </p:nvSpPr>
        <p:spPr/>
        <p:txBody>
          <a:bodyPr/>
          <a:lstStyle/>
          <a:p>
            <a:r>
              <a:rPr lang="en-GB" dirty="0"/>
              <a:t>Evolutionary Theory of the State: Development over Time</a:t>
            </a:r>
            <a:endParaRPr lang="en-PK" dirty="0"/>
          </a:p>
        </p:txBody>
      </p:sp>
      <p:sp>
        <p:nvSpPr>
          <p:cNvPr id="3" name="Content Placeholder 2">
            <a:extLst>
              <a:ext uri="{FF2B5EF4-FFF2-40B4-BE49-F238E27FC236}">
                <a16:creationId xmlns:a16="http://schemas.microsoft.com/office/drawing/2014/main" id="{C5B2896C-7690-0140-9B34-D60760FA7FBD}"/>
              </a:ext>
            </a:extLst>
          </p:cNvPr>
          <p:cNvSpPr>
            <a:spLocks noGrp="1"/>
          </p:cNvSpPr>
          <p:nvPr>
            <p:ph idx="1"/>
          </p:nvPr>
        </p:nvSpPr>
        <p:spPr/>
        <p:txBody>
          <a:bodyPr/>
          <a:lstStyle/>
          <a:p>
            <a:endParaRPr lang="en-PK"/>
          </a:p>
        </p:txBody>
      </p:sp>
    </p:spTree>
    <p:extLst>
      <p:ext uri="{BB962C8B-B14F-4D97-AF65-F5344CB8AC3E}">
        <p14:creationId xmlns:p14="http://schemas.microsoft.com/office/powerpoint/2010/main" val="4232421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B70B-FF90-524F-B8BD-4382D4240A1E}"/>
              </a:ext>
            </a:extLst>
          </p:cNvPr>
          <p:cNvSpPr>
            <a:spLocks noGrp="1"/>
          </p:cNvSpPr>
          <p:nvPr>
            <p:ph type="title"/>
          </p:nvPr>
        </p:nvSpPr>
        <p:spPr/>
        <p:txBody>
          <a:bodyPr/>
          <a:lstStyle/>
          <a:p>
            <a:r>
              <a:rPr lang="en-GB" dirty="0"/>
              <a:t>Definition </a:t>
            </a:r>
            <a:endParaRPr lang="en-PK" dirty="0"/>
          </a:p>
        </p:txBody>
      </p:sp>
      <p:sp>
        <p:nvSpPr>
          <p:cNvPr id="3" name="Content Placeholder 2">
            <a:extLst>
              <a:ext uri="{FF2B5EF4-FFF2-40B4-BE49-F238E27FC236}">
                <a16:creationId xmlns:a16="http://schemas.microsoft.com/office/drawing/2014/main" id="{628EF987-51E6-4D45-B5E5-351A27429321}"/>
              </a:ext>
            </a:extLst>
          </p:cNvPr>
          <p:cNvSpPr>
            <a:spLocks noGrp="1"/>
          </p:cNvSpPr>
          <p:nvPr>
            <p:ph idx="1"/>
          </p:nvPr>
        </p:nvSpPr>
        <p:spPr/>
        <p:txBody>
          <a:bodyPr>
            <a:normAutofit/>
          </a:bodyPr>
          <a:lstStyle/>
          <a:p>
            <a:r>
              <a:rPr lang="en-GB" sz="3500" dirty="0"/>
              <a:t>This political theory suggests that the state is not a product of deliberate design or a single event but evolves gradually over time. It views the state as a natural progression from simpler forms of social </a:t>
            </a:r>
            <a:r>
              <a:rPr lang="en-GB" sz="3500" dirty="0" err="1"/>
              <a:t>organization</a:t>
            </a:r>
            <a:r>
              <a:rPr lang="en-GB" sz="3500" dirty="0"/>
              <a:t>.</a:t>
            </a:r>
            <a:endParaRPr lang="en-PK" sz="3500" dirty="0"/>
          </a:p>
        </p:txBody>
      </p:sp>
    </p:spTree>
    <p:extLst>
      <p:ext uri="{BB962C8B-B14F-4D97-AF65-F5344CB8AC3E}">
        <p14:creationId xmlns:p14="http://schemas.microsoft.com/office/powerpoint/2010/main" val="116378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E2EA1-A252-8D4A-815A-849477446A50}"/>
              </a:ext>
            </a:extLst>
          </p:cNvPr>
          <p:cNvSpPr>
            <a:spLocks noGrp="1"/>
          </p:cNvSpPr>
          <p:nvPr>
            <p:ph type="title"/>
          </p:nvPr>
        </p:nvSpPr>
        <p:spPr/>
        <p:txBody>
          <a:bodyPr/>
          <a:lstStyle/>
          <a:p>
            <a:r>
              <a:rPr lang="en-GB" dirty="0"/>
              <a:t>Definition </a:t>
            </a:r>
            <a:endParaRPr lang="en-PK" dirty="0"/>
          </a:p>
        </p:txBody>
      </p:sp>
      <p:sp>
        <p:nvSpPr>
          <p:cNvPr id="3" name="Content Placeholder 2">
            <a:extLst>
              <a:ext uri="{FF2B5EF4-FFF2-40B4-BE49-F238E27FC236}">
                <a16:creationId xmlns:a16="http://schemas.microsoft.com/office/drawing/2014/main" id="{0CC1F2C2-0FC6-C34C-9750-8E085602EDF0}"/>
              </a:ext>
            </a:extLst>
          </p:cNvPr>
          <p:cNvSpPr>
            <a:spLocks noGrp="1"/>
          </p:cNvSpPr>
          <p:nvPr>
            <p:ph idx="1"/>
          </p:nvPr>
        </p:nvSpPr>
        <p:spPr/>
        <p:txBody>
          <a:bodyPr>
            <a:normAutofit/>
          </a:bodyPr>
          <a:lstStyle/>
          <a:p>
            <a:r>
              <a:rPr lang="en-GB" sz="3800" dirty="0"/>
              <a:t>This political theory posits that the state has its roots in divine will or a higher cosmic order. It suggests that the state is a product of a transcendent force, often associated with a deity or supreme power.</a:t>
            </a:r>
            <a:endParaRPr lang="en-PK" sz="3800" dirty="0"/>
          </a:p>
        </p:txBody>
      </p:sp>
    </p:spTree>
    <p:extLst>
      <p:ext uri="{BB962C8B-B14F-4D97-AF65-F5344CB8AC3E}">
        <p14:creationId xmlns:p14="http://schemas.microsoft.com/office/powerpoint/2010/main" val="243163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2A64C-BCC0-B24C-9D13-C8EE11E17162}"/>
              </a:ext>
            </a:extLst>
          </p:cNvPr>
          <p:cNvSpPr>
            <a:spLocks noGrp="1"/>
          </p:cNvSpPr>
          <p:nvPr>
            <p:ph type="title"/>
          </p:nvPr>
        </p:nvSpPr>
        <p:spPr/>
        <p:txBody>
          <a:bodyPr/>
          <a:lstStyle/>
          <a:p>
            <a:r>
              <a:rPr lang="en-GB" dirty="0"/>
              <a:t>Historical Context</a:t>
            </a:r>
            <a:endParaRPr lang="en-PK" dirty="0"/>
          </a:p>
        </p:txBody>
      </p:sp>
      <p:sp>
        <p:nvSpPr>
          <p:cNvPr id="3" name="Content Placeholder 2">
            <a:extLst>
              <a:ext uri="{FF2B5EF4-FFF2-40B4-BE49-F238E27FC236}">
                <a16:creationId xmlns:a16="http://schemas.microsoft.com/office/drawing/2014/main" id="{D5007DEA-33D9-D64B-8DA1-EA40FE468DF7}"/>
              </a:ext>
            </a:extLst>
          </p:cNvPr>
          <p:cNvSpPr>
            <a:spLocks noGrp="1"/>
          </p:cNvSpPr>
          <p:nvPr>
            <p:ph idx="1"/>
          </p:nvPr>
        </p:nvSpPr>
        <p:spPr/>
        <p:txBody>
          <a:bodyPr>
            <a:normAutofit/>
          </a:bodyPr>
          <a:lstStyle/>
          <a:p>
            <a:r>
              <a:rPr lang="en-GB" sz="3500" dirty="0"/>
              <a:t>19th-Century Scholars:Associated with thinkers like Herbert Spencer and Sir Henry Maine.Developed during a period when evolutionary ideas were influential across various disciplines.</a:t>
            </a:r>
            <a:endParaRPr lang="en-PK" sz="3500" dirty="0"/>
          </a:p>
        </p:txBody>
      </p:sp>
    </p:spTree>
    <p:extLst>
      <p:ext uri="{BB962C8B-B14F-4D97-AF65-F5344CB8AC3E}">
        <p14:creationId xmlns:p14="http://schemas.microsoft.com/office/powerpoint/2010/main" val="90051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F65EC-BDE0-504E-9AA9-27BA9307ACEC}"/>
              </a:ext>
            </a:extLst>
          </p:cNvPr>
          <p:cNvSpPr>
            <a:spLocks noGrp="1"/>
          </p:cNvSpPr>
          <p:nvPr>
            <p:ph type="title"/>
          </p:nvPr>
        </p:nvSpPr>
        <p:spPr/>
        <p:txBody>
          <a:bodyPr/>
          <a:lstStyle/>
          <a:p>
            <a:r>
              <a:rPr lang="en-GB" dirty="0"/>
              <a:t>Key Tenets</a:t>
            </a:r>
            <a:endParaRPr lang="en-PK" dirty="0"/>
          </a:p>
        </p:txBody>
      </p:sp>
      <p:sp>
        <p:nvSpPr>
          <p:cNvPr id="3" name="Content Placeholder 2">
            <a:extLst>
              <a:ext uri="{FF2B5EF4-FFF2-40B4-BE49-F238E27FC236}">
                <a16:creationId xmlns:a16="http://schemas.microsoft.com/office/drawing/2014/main" id="{6DFA8C8D-8A6E-3240-A634-069AE8F5D9E8}"/>
              </a:ext>
            </a:extLst>
          </p:cNvPr>
          <p:cNvSpPr>
            <a:spLocks noGrp="1"/>
          </p:cNvSpPr>
          <p:nvPr>
            <p:ph idx="1"/>
          </p:nvPr>
        </p:nvSpPr>
        <p:spPr/>
        <p:txBody>
          <a:bodyPr/>
          <a:lstStyle/>
          <a:p>
            <a:r>
              <a:rPr lang="en-GB" dirty="0"/>
              <a:t>Natural Evolution:States are seen as evolving naturally from simpler social structures, such as family units or tribes.The evolution of the state is driven by societal needs and the complexity of human interactions.</a:t>
            </a:r>
          </a:p>
          <a:p>
            <a:r>
              <a:rPr lang="en-GB" dirty="0"/>
              <a:t>Developmental Stages:The state passes through identifiable stages of development, each marked by increased complexity in governance structures and social </a:t>
            </a:r>
            <a:r>
              <a:rPr lang="en-GB" dirty="0" err="1"/>
              <a:t>organization.Evolution</a:t>
            </a:r>
            <a:r>
              <a:rPr lang="en-GB" dirty="0"/>
              <a:t> is driven by the need for order, cooperation, and resource management.</a:t>
            </a:r>
            <a:endParaRPr lang="en-PK" dirty="0"/>
          </a:p>
        </p:txBody>
      </p:sp>
    </p:spTree>
    <p:extLst>
      <p:ext uri="{BB962C8B-B14F-4D97-AF65-F5344CB8AC3E}">
        <p14:creationId xmlns:p14="http://schemas.microsoft.com/office/powerpoint/2010/main" val="3733880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1827-C416-1B4E-97E1-48DF04509784}"/>
              </a:ext>
            </a:extLst>
          </p:cNvPr>
          <p:cNvSpPr>
            <a:spLocks noGrp="1"/>
          </p:cNvSpPr>
          <p:nvPr>
            <p:ph type="title"/>
          </p:nvPr>
        </p:nvSpPr>
        <p:spPr/>
        <p:txBody>
          <a:bodyPr/>
          <a:lstStyle/>
          <a:p>
            <a:r>
              <a:rPr lang="en-GB" dirty="0"/>
              <a:t>Proponents </a:t>
            </a:r>
            <a:endParaRPr lang="en-PK" dirty="0"/>
          </a:p>
        </p:txBody>
      </p:sp>
      <p:sp>
        <p:nvSpPr>
          <p:cNvPr id="3" name="Content Placeholder 2">
            <a:extLst>
              <a:ext uri="{FF2B5EF4-FFF2-40B4-BE49-F238E27FC236}">
                <a16:creationId xmlns:a16="http://schemas.microsoft.com/office/drawing/2014/main" id="{74420909-C377-5646-8763-266B2528A377}"/>
              </a:ext>
            </a:extLst>
          </p:cNvPr>
          <p:cNvSpPr>
            <a:spLocks noGrp="1"/>
          </p:cNvSpPr>
          <p:nvPr>
            <p:ph idx="1"/>
          </p:nvPr>
        </p:nvSpPr>
        <p:spPr/>
        <p:txBody>
          <a:bodyPr/>
          <a:lstStyle/>
          <a:p>
            <a:r>
              <a:rPr lang="en-GB" dirty="0"/>
              <a:t>Herbert Spencer (1820–1903):Coined the term "survival of the fittest" in a social context.Argued that societies, like organisms, evolve and adapt for greater efficiency.</a:t>
            </a:r>
          </a:p>
          <a:p>
            <a:endParaRPr lang="en-GB" dirty="0"/>
          </a:p>
          <a:p>
            <a:r>
              <a:rPr lang="en-GB" dirty="0"/>
              <a:t>Sir Henry Maine (1822–1888):</a:t>
            </a:r>
            <a:r>
              <a:rPr lang="en-GB" dirty="0" err="1"/>
              <a:t>Emphasized</a:t>
            </a:r>
            <a:r>
              <a:rPr lang="en-GB" dirty="0"/>
              <a:t> the transition from status to contract as a key aspect of societal </a:t>
            </a:r>
            <a:r>
              <a:rPr lang="en-GB" dirty="0" err="1"/>
              <a:t>evolution.Analyzed</a:t>
            </a:r>
            <a:r>
              <a:rPr lang="en-GB" dirty="0"/>
              <a:t> the shift from primitive social structures to more complex legal systems.</a:t>
            </a:r>
            <a:endParaRPr lang="en-PK" dirty="0"/>
          </a:p>
        </p:txBody>
      </p:sp>
    </p:spTree>
    <p:extLst>
      <p:ext uri="{BB962C8B-B14F-4D97-AF65-F5344CB8AC3E}">
        <p14:creationId xmlns:p14="http://schemas.microsoft.com/office/powerpoint/2010/main" val="3086718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38A7-1378-C244-81D2-9AB426217A6C}"/>
              </a:ext>
            </a:extLst>
          </p:cNvPr>
          <p:cNvSpPr>
            <a:spLocks noGrp="1"/>
          </p:cNvSpPr>
          <p:nvPr>
            <p:ph type="title"/>
          </p:nvPr>
        </p:nvSpPr>
        <p:spPr/>
        <p:txBody>
          <a:bodyPr/>
          <a:lstStyle/>
          <a:p>
            <a:r>
              <a:rPr lang="en-GB" dirty="0"/>
              <a:t>Examples of Application </a:t>
            </a:r>
            <a:endParaRPr lang="en-PK" dirty="0"/>
          </a:p>
        </p:txBody>
      </p:sp>
      <p:sp>
        <p:nvSpPr>
          <p:cNvPr id="3" name="Content Placeholder 2">
            <a:extLst>
              <a:ext uri="{FF2B5EF4-FFF2-40B4-BE49-F238E27FC236}">
                <a16:creationId xmlns:a16="http://schemas.microsoft.com/office/drawing/2014/main" id="{A780B9E3-3725-F04B-ABCC-C6F11D3A1C27}"/>
              </a:ext>
            </a:extLst>
          </p:cNvPr>
          <p:cNvSpPr>
            <a:spLocks noGrp="1"/>
          </p:cNvSpPr>
          <p:nvPr>
            <p:ph idx="1"/>
          </p:nvPr>
        </p:nvSpPr>
        <p:spPr/>
        <p:txBody>
          <a:bodyPr/>
          <a:lstStyle/>
          <a:p>
            <a:r>
              <a:rPr lang="en-GB" dirty="0"/>
              <a:t>Tribal Societies to Nation-States:The evolutionary theory suggests that the state evolved from early tribal societies where governance was more informal.As populations grew and interactions became more complex, the need for more </a:t>
            </a:r>
            <a:r>
              <a:rPr lang="en-GB" dirty="0" err="1"/>
              <a:t>organized</a:t>
            </a:r>
            <a:r>
              <a:rPr lang="en-GB" dirty="0"/>
              <a:t> structures emerged.</a:t>
            </a:r>
          </a:p>
          <a:p>
            <a:endParaRPr lang="en-GB" dirty="0"/>
          </a:p>
          <a:p>
            <a:r>
              <a:rPr lang="en-GB" dirty="0"/>
              <a:t>Development of Legal Systems:Maine's work highlights the evolution of legal systems from customary rules based on status to more formal contractual arrangements.</a:t>
            </a:r>
            <a:endParaRPr lang="en-PK" dirty="0"/>
          </a:p>
        </p:txBody>
      </p:sp>
    </p:spTree>
    <p:extLst>
      <p:ext uri="{BB962C8B-B14F-4D97-AF65-F5344CB8AC3E}">
        <p14:creationId xmlns:p14="http://schemas.microsoft.com/office/powerpoint/2010/main" val="76743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9D616-BA40-624E-986F-18F70D617CB8}"/>
              </a:ext>
            </a:extLst>
          </p:cNvPr>
          <p:cNvSpPr>
            <a:spLocks noGrp="1"/>
          </p:cNvSpPr>
          <p:nvPr>
            <p:ph type="title"/>
          </p:nvPr>
        </p:nvSpPr>
        <p:spPr/>
        <p:txBody>
          <a:bodyPr/>
          <a:lstStyle/>
          <a:p>
            <a:r>
              <a:rPr lang="en-GB" dirty="0"/>
              <a:t>Critique </a:t>
            </a:r>
            <a:endParaRPr lang="en-PK" dirty="0"/>
          </a:p>
        </p:txBody>
      </p:sp>
      <p:sp>
        <p:nvSpPr>
          <p:cNvPr id="3" name="Content Placeholder 2">
            <a:extLst>
              <a:ext uri="{FF2B5EF4-FFF2-40B4-BE49-F238E27FC236}">
                <a16:creationId xmlns:a16="http://schemas.microsoft.com/office/drawing/2014/main" id="{2153E925-32FD-C549-92A1-4631F4C24A38}"/>
              </a:ext>
            </a:extLst>
          </p:cNvPr>
          <p:cNvSpPr>
            <a:spLocks noGrp="1"/>
          </p:cNvSpPr>
          <p:nvPr>
            <p:ph idx="1"/>
          </p:nvPr>
        </p:nvSpPr>
        <p:spPr/>
        <p:txBody>
          <a:bodyPr/>
          <a:lstStyle/>
          <a:p>
            <a:r>
              <a:rPr lang="en-GB" dirty="0"/>
              <a:t>Strengths:Offers a dynamic perspective on the development of the state, </a:t>
            </a:r>
            <a:r>
              <a:rPr lang="en-GB" dirty="0" err="1"/>
              <a:t>emphasizing</a:t>
            </a:r>
            <a:r>
              <a:rPr lang="en-GB" dirty="0"/>
              <a:t> adaptability and responsiveness to societal needs.Allows for a nuanced understanding of governance structures.</a:t>
            </a:r>
          </a:p>
          <a:p>
            <a:endParaRPr lang="en-GB" dirty="0"/>
          </a:p>
          <a:p>
            <a:r>
              <a:rPr lang="en-GB" dirty="0"/>
              <a:t>Weaknesses:Critics argue that the theory lacks specificity in identifying the actual mechanisms and stages of state evolution.The idea of a linear progression has been challenged by historical and anthropological research</a:t>
            </a:r>
            <a:endParaRPr lang="en-PK" dirty="0"/>
          </a:p>
        </p:txBody>
      </p:sp>
    </p:spTree>
    <p:extLst>
      <p:ext uri="{BB962C8B-B14F-4D97-AF65-F5344CB8AC3E}">
        <p14:creationId xmlns:p14="http://schemas.microsoft.com/office/powerpoint/2010/main" val="364369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C0E70-0AB0-C049-9753-845CAD491625}"/>
              </a:ext>
            </a:extLst>
          </p:cNvPr>
          <p:cNvSpPr>
            <a:spLocks noGrp="1"/>
          </p:cNvSpPr>
          <p:nvPr>
            <p:ph type="title"/>
          </p:nvPr>
        </p:nvSpPr>
        <p:spPr/>
        <p:txBody>
          <a:bodyPr/>
          <a:lstStyle/>
          <a:p>
            <a:r>
              <a:rPr lang="en-GB" dirty="0"/>
              <a:t>Legacy</a:t>
            </a:r>
            <a:endParaRPr lang="en-PK" dirty="0"/>
          </a:p>
        </p:txBody>
      </p:sp>
      <p:sp>
        <p:nvSpPr>
          <p:cNvPr id="3" name="Content Placeholder 2">
            <a:extLst>
              <a:ext uri="{FF2B5EF4-FFF2-40B4-BE49-F238E27FC236}">
                <a16:creationId xmlns:a16="http://schemas.microsoft.com/office/drawing/2014/main" id="{19385E9B-0876-AD45-851F-DB885AE721BF}"/>
              </a:ext>
            </a:extLst>
          </p:cNvPr>
          <p:cNvSpPr>
            <a:spLocks noGrp="1"/>
          </p:cNvSpPr>
          <p:nvPr>
            <p:ph idx="1"/>
          </p:nvPr>
        </p:nvSpPr>
        <p:spPr/>
        <p:txBody>
          <a:bodyPr/>
          <a:lstStyle/>
          <a:p>
            <a:r>
              <a:rPr lang="en-GB" dirty="0"/>
              <a:t>Influence on Anthropology:Evolutionary theories have influenced anthropological studies on the development of societies.Contemporary research often integrates evolutionary perspectives in understanding social and political evolution.</a:t>
            </a:r>
          </a:p>
          <a:p>
            <a:endParaRPr lang="en-GB" dirty="0"/>
          </a:p>
          <a:p>
            <a:r>
              <a:rPr lang="en-GB" dirty="0"/>
              <a:t>Complexity Theory:Contemporary scholars explore the evolution of the state through complexity theory, </a:t>
            </a:r>
            <a:r>
              <a:rPr lang="en-GB" dirty="0" err="1"/>
              <a:t>emphasizing</a:t>
            </a:r>
            <a:r>
              <a:rPr lang="en-GB" dirty="0"/>
              <a:t> non-linear and dynamic processes.</a:t>
            </a:r>
            <a:endParaRPr lang="en-PK" dirty="0"/>
          </a:p>
        </p:txBody>
      </p:sp>
    </p:spTree>
    <p:extLst>
      <p:ext uri="{BB962C8B-B14F-4D97-AF65-F5344CB8AC3E}">
        <p14:creationId xmlns:p14="http://schemas.microsoft.com/office/powerpoint/2010/main" val="1630608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7DAEE-F862-5242-B61E-BCEA7ABA5CA0}"/>
              </a:ext>
            </a:extLst>
          </p:cNvPr>
          <p:cNvSpPr>
            <a:spLocks noGrp="1"/>
          </p:cNvSpPr>
          <p:nvPr>
            <p:ph type="title"/>
          </p:nvPr>
        </p:nvSpPr>
        <p:spPr/>
        <p:txBody>
          <a:bodyPr/>
          <a:lstStyle/>
          <a:p>
            <a:r>
              <a:rPr lang="en-GB" dirty="0"/>
              <a:t>Contemporary Relevance</a:t>
            </a:r>
            <a:endParaRPr lang="en-PK" dirty="0"/>
          </a:p>
        </p:txBody>
      </p:sp>
      <p:sp>
        <p:nvSpPr>
          <p:cNvPr id="3" name="Content Placeholder 2">
            <a:extLst>
              <a:ext uri="{FF2B5EF4-FFF2-40B4-BE49-F238E27FC236}">
                <a16:creationId xmlns:a16="http://schemas.microsoft.com/office/drawing/2014/main" id="{175AD22B-4453-4D4D-84E9-480025DC89BD}"/>
              </a:ext>
            </a:extLst>
          </p:cNvPr>
          <p:cNvSpPr>
            <a:spLocks noGrp="1"/>
          </p:cNvSpPr>
          <p:nvPr>
            <p:ph idx="1"/>
          </p:nvPr>
        </p:nvSpPr>
        <p:spPr/>
        <p:txBody>
          <a:bodyPr/>
          <a:lstStyle/>
          <a:p>
            <a:r>
              <a:rPr lang="en-GB" dirty="0"/>
              <a:t>While not the sole explanation for the origin of the state, the evolutionary theory contributes to ongoing discussions on the development and adaptability of political institutions over time.Contemporary studies draw on evolutionary insights to </a:t>
            </a:r>
            <a:r>
              <a:rPr lang="en-GB" dirty="0" err="1"/>
              <a:t>analyze</a:t>
            </a:r>
            <a:r>
              <a:rPr lang="en-GB" dirty="0"/>
              <a:t> state structures, legal systems, and governance mechanisms.</a:t>
            </a:r>
            <a:endParaRPr lang="en-PK" dirty="0"/>
          </a:p>
        </p:txBody>
      </p:sp>
    </p:spTree>
    <p:extLst>
      <p:ext uri="{BB962C8B-B14F-4D97-AF65-F5344CB8AC3E}">
        <p14:creationId xmlns:p14="http://schemas.microsoft.com/office/powerpoint/2010/main" val="367461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E3480-AC8E-0849-9C4C-863EF734EC5F}"/>
              </a:ext>
            </a:extLst>
          </p:cNvPr>
          <p:cNvSpPr>
            <a:spLocks noGrp="1"/>
          </p:cNvSpPr>
          <p:nvPr>
            <p:ph type="title"/>
          </p:nvPr>
        </p:nvSpPr>
        <p:spPr/>
        <p:txBody>
          <a:bodyPr/>
          <a:lstStyle/>
          <a:p>
            <a:r>
              <a:rPr lang="en-GB" dirty="0"/>
              <a:t>Historical Context</a:t>
            </a:r>
            <a:endParaRPr lang="en-PK" dirty="0"/>
          </a:p>
        </p:txBody>
      </p:sp>
      <p:sp>
        <p:nvSpPr>
          <p:cNvPr id="3" name="Content Placeholder 2">
            <a:extLst>
              <a:ext uri="{FF2B5EF4-FFF2-40B4-BE49-F238E27FC236}">
                <a16:creationId xmlns:a16="http://schemas.microsoft.com/office/drawing/2014/main" id="{BC4A3C96-1D6F-6942-9012-F7AFAFDA6457}"/>
              </a:ext>
            </a:extLst>
          </p:cNvPr>
          <p:cNvSpPr>
            <a:spLocks noGrp="1"/>
          </p:cNvSpPr>
          <p:nvPr>
            <p:ph idx="1"/>
          </p:nvPr>
        </p:nvSpPr>
        <p:spPr/>
        <p:txBody>
          <a:bodyPr>
            <a:normAutofit/>
          </a:bodyPr>
          <a:lstStyle/>
          <a:p>
            <a:r>
              <a:rPr lang="en-GB" sz="4000" dirty="0"/>
              <a:t>Ancient </a:t>
            </a:r>
            <a:r>
              <a:rPr lang="en-GB" sz="4000" dirty="0" err="1"/>
              <a:t>Civilizations:Rooted</a:t>
            </a:r>
            <a:r>
              <a:rPr lang="en-GB" sz="4000" dirty="0"/>
              <a:t> in the ancient world, where political and religious realms were closely intertwined.Mesopotamian and Egyptian societies often viewed rulers as divinely appointed.</a:t>
            </a:r>
            <a:endParaRPr lang="en-PK" sz="4000" dirty="0"/>
          </a:p>
        </p:txBody>
      </p:sp>
    </p:spTree>
    <p:extLst>
      <p:ext uri="{BB962C8B-B14F-4D97-AF65-F5344CB8AC3E}">
        <p14:creationId xmlns:p14="http://schemas.microsoft.com/office/powerpoint/2010/main" val="1919980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C0511-C97F-6046-A4EC-A2DE5C785AD4}"/>
              </a:ext>
            </a:extLst>
          </p:cNvPr>
          <p:cNvSpPr>
            <a:spLocks noGrp="1"/>
          </p:cNvSpPr>
          <p:nvPr>
            <p:ph type="title"/>
          </p:nvPr>
        </p:nvSpPr>
        <p:spPr/>
        <p:txBody>
          <a:bodyPr/>
          <a:lstStyle/>
          <a:p>
            <a:r>
              <a:rPr lang="en-GB" dirty="0"/>
              <a:t>Key Tenets</a:t>
            </a:r>
            <a:endParaRPr lang="en-PK" dirty="0"/>
          </a:p>
        </p:txBody>
      </p:sp>
      <p:sp>
        <p:nvSpPr>
          <p:cNvPr id="3" name="Content Placeholder 2">
            <a:extLst>
              <a:ext uri="{FF2B5EF4-FFF2-40B4-BE49-F238E27FC236}">
                <a16:creationId xmlns:a16="http://schemas.microsoft.com/office/drawing/2014/main" id="{7D2B141C-612B-2F43-9AC0-0F24DEFEFBC5}"/>
              </a:ext>
            </a:extLst>
          </p:cNvPr>
          <p:cNvSpPr>
            <a:spLocks noGrp="1"/>
          </p:cNvSpPr>
          <p:nvPr>
            <p:ph idx="1"/>
          </p:nvPr>
        </p:nvSpPr>
        <p:spPr/>
        <p:txBody>
          <a:bodyPr/>
          <a:lstStyle/>
          <a:p>
            <a:r>
              <a:rPr lang="en-GB" dirty="0"/>
              <a:t>Divine Creation of Authority:The state is believed to be established by divine command, and rulers derive their legitimacy from a higher power.Laws and governance structures are seen as reflections of divine order.</a:t>
            </a:r>
          </a:p>
          <a:p>
            <a:endParaRPr lang="en-GB" dirty="0"/>
          </a:p>
          <a:p>
            <a:r>
              <a:rPr lang="en-GB" dirty="0"/>
              <a:t>Human Agents of Divine Will:Rulers and governing authorities are considered instruments through which divine will is expressed.The state's purpose is often linked to fulfilling a divine plan for society.</a:t>
            </a:r>
            <a:endParaRPr lang="en-PK" dirty="0"/>
          </a:p>
        </p:txBody>
      </p:sp>
    </p:spTree>
    <p:extLst>
      <p:ext uri="{BB962C8B-B14F-4D97-AF65-F5344CB8AC3E}">
        <p14:creationId xmlns:p14="http://schemas.microsoft.com/office/powerpoint/2010/main" val="234230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1A5C2-D657-1F4E-973C-4682D5EE7300}"/>
              </a:ext>
            </a:extLst>
          </p:cNvPr>
          <p:cNvSpPr>
            <a:spLocks noGrp="1"/>
          </p:cNvSpPr>
          <p:nvPr>
            <p:ph type="title"/>
          </p:nvPr>
        </p:nvSpPr>
        <p:spPr/>
        <p:txBody>
          <a:bodyPr/>
          <a:lstStyle/>
          <a:p>
            <a:r>
              <a:rPr lang="en-GB" dirty="0"/>
              <a:t>Examples of Application</a:t>
            </a:r>
            <a:endParaRPr lang="en-PK" dirty="0"/>
          </a:p>
        </p:txBody>
      </p:sp>
      <p:sp>
        <p:nvSpPr>
          <p:cNvPr id="3" name="Content Placeholder 2">
            <a:extLst>
              <a:ext uri="{FF2B5EF4-FFF2-40B4-BE49-F238E27FC236}">
                <a16:creationId xmlns:a16="http://schemas.microsoft.com/office/drawing/2014/main" id="{F49DD25A-D392-C149-B93D-F49BEF244551}"/>
              </a:ext>
            </a:extLst>
          </p:cNvPr>
          <p:cNvSpPr>
            <a:spLocks noGrp="1"/>
          </p:cNvSpPr>
          <p:nvPr>
            <p:ph idx="1"/>
          </p:nvPr>
        </p:nvSpPr>
        <p:spPr/>
        <p:txBody>
          <a:bodyPr/>
          <a:lstStyle/>
          <a:p>
            <a:r>
              <a:rPr lang="en-GB" dirty="0"/>
              <a:t>Hammurabi's Code (18th century BCE):One of the earliest written legal codes, Hammurabi claimed to receive his laws from the god </a:t>
            </a:r>
            <a:r>
              <a:rPr lang="en-GB" dirty="0" err="1"/>
              <a:t>Shamash.Emphasized</a:t>
            </a:r>
            <a:r>
              <a:rPr lang="en-GB" dirty="0"/>
              <a:t> divine authority as the basis for societal norms and justice.</a:t>
            </a:r>
          </a:p>
          <a:p>
            <a:endParaRPr lang="en-GB" dirty="0"/>
          </a:p>
          <a:p>
            <a:r>
              <a:rPr lang="en-GB" dirty="0"/>
              <a:t>Ancient Egyptian Pharaohs:Pharaohs were considered living gods, responsible for maintaining cosmic balance and ensuring the prosperity of Egypt.The construction of monumental structures, such as the pyramids, was often seen as part of divine duties.</a:t>
            </a:r>
            <a:endParaRPr lang="en-PK" dirty="0"/>
          </a:p>
        </p:txBody>
      </p:sp>
    </p:spTree>
    <p:extLst>
      <p:ext uri="{BB962C8B-B14F-4D97-AF65-F5344CB8AC3E}">
        <p14:creationId xmlns:p14="http://schemas.microsoft.com/office/powerpoint/2010/main" val="208430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C780B-BB63-464A-A11D-9724282A69D3}"/>
              </a:ext>
            </a:extLst>
          </p:cNvPr>
          <p:cNvSpPr>
            <a:spLocks noGrp="1"/>
          </p:cNvSpPr>
          <p:nvPr>
            <p:ph type="title"/>
          </p:nvPr>
        </p:nvSpPr>
        <p:spPr/>
        <p:txBody>
          <a:bodyPr/>
          <a:lstStyle/>
          <a:p>
            <a:r>
              <a:rPr lang="en-GB" dirty="0"/>
              <a:t>Critique</a:t>
            </a:r>
            <a:endParaRPr lang="en-PK" dirty="0"/>
          </a:p>
        </p:txBody>
      </p:sp>
      <p:sp>
        <p:nvSpPr>
          <p:cNvPr id="3" name="Content Placeholder 2">
            <a:extLst>
              <a:ext uri="{FF2B5EF4-FFF2-40B4-BE49-F238E27FC236}">
                <a16:creationId xmlns:a16="http://schemas.microsoft.com/office/drawing/2014/main" id="{2BE33C2D-8AA0-2B40-B635-381F2C93946D}"/>
              </a:ext>
            </a:extLst>
          </p:cNvPr>
          <p:cNvSpPr>
            <a:spLocks noGrp="1"/>
          </p:cNvSpPr>
          <p:nvPr>
            <p:ph idx="1"/>
          </p:nvPr>
        </p:nvSpPr>
        <p:spPr>
          <a:xfrm>
            <a:off x="959152" y="2506662"/>
            <a:ext cx="10515600" cy="4351338"/>
          </a:xfrm>
        </p:spPr>
        <p:txBody>
          <a:bodyPr/>
          <a:lstStyle/>
          <a:p>
            <a:r>
              <a:rPr lang="en-GB" dirty="0"/>
              <a:t>Strengths:  </a:t>
            </a:r>
          </a:p>
          <a:p>
            <a:r>
              <a:rPr lang="en-GB" dirty="0"/>
              <a:t>Provided a moral and cosmic framework for societal </a:t>
            </a:r>
            <a:r>
              <a:rPr lang="en-GB" dirty="0" err="1"/>
              <a:t>organization</a:t>
            </a:r>
            <a:r>
              <a:rPr lang="en-GB" dirty="0"/>
              <a:t>.</a:t>
            </a:r>
          </a:p>
          <a:p>
            <a:r>
              <a:rPr lang="en-GB" dirty="0"/>
              <a:t>Fostered a sense of order and legitimacy in governance.</a:t>
            </a:r>
          </a:p>
          <a:p>
            <a:endParaRPr lang="en-GB" dirty="0"/>
          </a:p>
          <a:p>
            <a:r>
              <a:rPr lang="en-GB" dirty="0"/>
              <a:t>Weaknesses:</a:t>
            </a:r>
          </a:p>
          <a:p>
            <a:r>
              <a:rPr lang="en-GB" dirty="0"/>
              <a:t>Vulnerable to manipulation by rulers claiming divine </a:t>
            </a:r>
            <a:r>
              <a:rPr lang="en-GB" dirty="0" err="1"/>
              <a:t>favor</a:t>
            </a:r>
            <a:r>
              <a:rPr lang="en-GB" dirty="0"/>
              <a:t> to justify authoritarian rule.</a:t>
            </a:r>
          </a:p>
          <a:p>
            <a:r>
              <a:rPr lang="en-GB" dirty="0"/>
              <a:t>Limited the development of more secular and accountable governance structures.</a:t>
            </a:r>
            <a:endParaRPr lang="en-PK" dirty="0"/>
          </a:p>
        </p:txBody>
      </p:sp>
    </p:spTree>
    <p:extLst>
      <p:ext uri="{BB962C8B-B14F-4D97-AF65-F5344CB8AC3E}">
        <p14:creationId xmlns:p14="http://schemas.microsoft.com/office/powerpoint/2010/main" val="2403816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2B7E-9E7B-FB41-94C6-0A3A870A3C49}"/>
              </a:ext>
            </a:extLst>
          </p:cNvPr>
          <p:cNvSpPr>
            <a:spLocks noGrp="1"/>
          </p:cNvSpPr>
          <p:nvPr>
            <p:ph type="title"/>
          </p:nvPr>
        </p:nvSpPr>
        <p:spPr/>
        <p:txBody>
          <a:bodyPr/>
          <a:lstStyle/>
          <a:p>
            <a:r>
              <a:rPr lang="en-GB" dirty="0"/>
              <a:t>Decline</a:t>
            </a:r>
            <a:endParaRPr lang="en-PK" dirty="0"/>
          </a:p>
        </p:txBody>
      </p:sp>
      <p:sp>
        <p:nvSpPr>
          <p:cNvPr id="3" name="Content Placeholder 2">
            <a:extLst>
              <a:ext uri="{FF2B5EF4-FFF2-40B4-BE49-F238E27FC236}">
                <a16:creationId xmlns:a16="http://schemas.microsoft.com/office/drawing/2014/main" id="{EF9CE09D-1426-774C-AE1B-68BF8956944A}"/>
              </a:ext>
            </a:extLst>
          </p:cNvPr>
          <p:cNvSpPr>
            <a:spLocks noGrp="1"/>
          </p:cNvSpPr>
          <p:nvPr>
            <p:ph idx="1"/>
          </p:nvPr>
        </p:nvSpPr>
        <p:spPr/>
        <p:txBody>
          <a:bodyPr/>
          <a:lstStyle/>
          <a:p>
            <a:r>
              <a:rPr lang="en-GB" dirty="0"/>
              <a:t>Transformation with Religious Pluralism:As societies became more religiously diverse, the exclusive connection between one religion and state authority weakened.</a:t>
            </a:r>
          </a:p>
          <a:p>
            <a:endParaRPr lang="en-GB" dirty="0"/>
          </a:p>
          <a:p>
            <a:r>
              <a:rPr lang="en-GB" dirty="0"/>
              <a:t>Shift towards Secularism:Enlightenment ideas and the emergence of secular governance challenged the divine origin theory, advocating for the separation of church and state.</a:t>
            </a:r>
            <a:endParaRPr lang="en-PK" dirty="0"/>
          </a:p>
        </p:txBody>
      </p:sp>
    </p:spTree>
    <p:extLst>
      <p:ext uri="{BB962C8B-B14F-4D97-AF65-F5344CB8AC3E}">
        <p14:creationId xmlns:p14="http://schemas.microsoft.com/office/powerpoint/2010/main" val="261262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2C6-8E7E-2946-AF8A-D82CFA4ACD6D}"/>
              </a:ext>
            </a:extLst>
          </p:cNvPr>
          <p:cNvSpPr>
            <a:spLocks noGrp="1"/>
          </p:cNvSpPr>
          <p:nvPr>
            <p:ph type="title"/>
          </p:nvPr>
        </p:nvSpPr>
        <p:spPr/>
        <p:txBody>
          <a:bodyPr/>
          <a:lstStyle/>
          <a:p>
            <a:r>
              <a:rPr lang="en-GB" dirty="0"/>
              <a:t>Contemporary Relevance</a:t>
            </a:r>
            <a:endParaRPr lang="en-PK" dirty="0"/>
          </a:p>
        </p:txBody>
      </p:sp>
      <p:sp>
        <p:nvSpPr>
          <p:cNvPr id="3" name="Content Placeholder 2">
            <a:extLst>
              <a:ext uri="{FF2B5EF4-FFF2-40B4-BE49-F238E27FC236}">
                <a16:creationId xmlns:a16="http://schemas.microsoft.com/office/drawing/2014/main" id="{4091985C-01FC-EC42-A80D-BEA55A3B010B}"/>
              </a:ext>
            </a:extLst>
          </p:cNvPr>
          <p:cNvSpPr>
            <a:spLocks noGrp="1"/>
          </p:cNvSpPr>
          <p:nvPr>
            <p:ph idx="1"/>
          </p:nvPr>
        </p:nvSpPr>
        <p:spPr/>
        <p:txBody>
          <a:bodyPr>
            <a:normAutofit/>
          </a:bodyPr>
          <a:lstStyle/>
          <a:p>
            <a:r>
              <a:rPr lang="en-GB" sz="3700" dirty="0"/>
              <a:t>While not a dominant theory in contemporary political thought, remnants of the divine origin concept can be found in discussions about the moral foundation of governance and ethical leadership.</a:t>
            </a:r>
            <a:endParaRPr lang="en-PK" sz="3700" dirty="0"/>
          </a:p>
        </p:txBody>
      </p:sp>
    </p:spTree>
    <p:extLst>
      <p:ext uri="{BB962C8B-B14F-4D97-AF65-F5344CB8AC3E}">
        <p14:creationId xmlns:p14="http://schemas.microsoft.com/office/powerpoint/2010/main" val="226750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36</Slides>
  <Notes>0</Notes>
  <HiddenSlides>0</HiddenSlide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Theories of Origin of State</vt:lpstr>
      <vt:lpstr>Divine Origin Theory of the State: Exploring Theological Foundations of State</vt:lpstr>
      <vt:lpstr>Definition </vt:lpstr>
      <vt:lpstr>Historical Context</vt:lpstr>
      <vt:lpstr>Key Tenets</vt:lpstr>
      <vt:lpstr>Examples of Application</vt:lpstr>
      <vt:lpstr>Critique</vt:lpstr>
      <vt:lpstr>Decline</vt:lpstr>
      <vt:lpstr>Contemporary Relevance</vt:lpstr>
      <vt:lpstr>Social Contract Theory: Foundations of Legitimate Governance </vt:lpstr>
      <vt:lpstr>Definition </vt:lpstr>
      <vt:lpstr>Historical Context</vt:lpstr>
      <vt:lpstr>Key Tenets</vt:lpstr>
      <vt:lpstr>Proponents </vt:lpstr>
      <vt:lpstr>Examples of Application </vt:lpstr>
      <vt:lpstr>Critique</vt:lpstr>
      <vt:lpstr>Legacy</vt:lpstr>
      <vt:lpstr>Contemporary Relevance </vt:lpstr>
      <vt:lpstr>Force Theory of State: Authority Through Coercion</vt:lpstr>
      <vt:lpstr>Definition </vt:lpstr>
      <vt:lpstr>Historical Context</vt:lpstr>
      <vt:lpstr>Key Tenets</vt:lpstr>
      <vt:lpstr>Proponents </vt:lpstr>
      <vt:lpstr>Examples of Application </vt:lpstr>
      <vt:lpstr>Critique</vt:lpstr>
      <vt:lpstr>Legacy</vt:lpstr>
      <vt:lpstr>Contemporary Relevance </vt:lpstr>
      <vt:lpstr>Evolutionary Theory of the State: Development over Time</vt:lpstr>
      <vt:lpstr>Definition </vt:lpstr>
      <vt:lpstr>Historical Context</vt:lpstr>
      <vt:lpstr>Key Tenets</vt:lpstr>
      <vt:lpstr>Proponents </vt:lpstr>
      <vt:lpstr>Examples of Application </vt:lpstr>
      <vt:lpstr>Critique </vt:lpstr>
      <vt:lpstr>Legacy</vt:lpstr>
      <vt:lpstr>Contemporary Relevance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Origin of State</dc:title>
  <dc:creator>Ali Haider Chattha</dc:creator>
  <cp:lastModifiedBy>Ali Haider Chattha</cp:lastModifiedBy>
  <cp:revision>4</cp:revision>
  <dcterms:created xsi:type="dcterms:W3CDTF">2023-12-16T14:52:25Z</dcterms:created>
  <dcterms:modified xsi:type="dcterms:W3CDTF">2023-12-17T08:43:24Z</dcterms:modified>
</cp:coreProperties>
</file>