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97" r:id="rId5"/>
    <p:sldId id="298" r:id="rId6"/>
    <p:sldId id="277" r:id="rId7"/>
    <p:sldId id="278" r:id="rId8"/>
    <p:sldId id="265" r:id="rId9"/>
    <p:sldId id="280" r:id="rId10"/>
    <p:sldId id="281" r:id="rId11"/>
    <p:sldId id="282" r:id="rId12"/>
    <p:sldId id="279" r:id="rId13"/>
    <p:sldId id="283" r:id="rId14"/>
    <p:sldId id="266" r:id="rId15"/>
    <p:sldId id="284" r:id="rId16"/>
    <p:sldId id="285" r:id="rId17"/>
    <p:sldId id="263" r:id="rId18"/>
    <p:sldId id="264" r:id="rId19"/>
    <p:sldId id="274" r:id="rId20"/>
    <p:sldId id="286" r:id="rId21"/>
    <p:sldId id="289" r:id="rId22"/>
    <p:sldId id="272" r:id="rId23"/>
    <p:sldId id="273" r:id="rId24"/>
    <p:sldId id="291" r:id="rId25"/>
    <p:sldId id="290" r:id="rId26"/>
    <p:sldId id="270" r:id="rId27"/>
    <p:sldId id="293" r:id="rId28"/>
    <p:sldId id="292" r:id="rId29"/>
    <p:sldId id="271" r:id="rId30"/>
    <p:sldId id="267" r:id="rId31"/>
    <p:sldId id="268"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9900"/>
    <a:srgbClr val="FFD85B"/>
    <a:srgbClr val="C6BB9E"/>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94" autoAdjust="0"/>
    <p:restoredTop sz="94660"/>
  </p:normalViewPr>
  <p:slideViewPr>
    <p:cSldViewPr>
      <p:cViewPr varScale="1">
        <p:scale>
          <a:sx n="70" d="100"/>
          <a:sy n="70" d="100"/>
        </p:scale>
        <p:origin x="17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474D9-09CE-407A-9B3A-3C6ED18AAC2B}" type="datetimeFigureOut">
              <a:rPr lang="en-US" smtClean="0"/>
              <a:pPr/>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3B567-522E-4A87-A364-5902B80E1B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74D9-09CE-407A-9B3A-3C6ED18AAC2B}" type="datetimeFigureOut">
              <a:rPr lang="en-US" smtClean="0"/>
              <a:pPr/>
              <a:t>5/30/2016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3B567-522E-4A87-A364-5902B80E1B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3012 (1).jpg"/>
          <p:cNvPicPr>
            <a:picLocks noChangeAspect="1"/>
          </p:cNvPicPr>
          <p:nvPr/>
        </p:nvPicPr>
        <p:blipFill>
          <a:blip r:embed="rId2" cstate="print">
            <a:lum contrast="-10000"/>
          </a:blip>
          <a:stretch>
            <a:fillRect/>
          </a:stretch>
        </p:blipFill>
        <p:spPr>
          <a:xfrm>
            <a:off x="-533400" y="-323850"/>
            <a:ext cx="9677400" cy="7258050"/>
          </a:xfrm>
          <a:prstGeom prst="rect">
            <a:avLst/>
          </a:prstGeom>
          <a:effectLst>
            <a:outerShdw blurRad="50800" dist="50800" dir="5400000" algn="ctr" rotWithShape="0">
              <a:srgbClr val="000000">
                <a:alpha val="70000"/>
              </a:srgbClr>
            </a:outerShdw>
          </a:effectLst>
        </p:spPr>
      </p:pic>
      <p:sp>
        <p:nvSpPr>
          <p:cNvPr id="2" name="Title 1"/>
          <p:cNvSpPr>
            <a:spLocks noGrp="1"/>
          </p:cNvSpPr>
          <p:nvPr>
            <p:ph type="ctrTitle"/>
          </p:nvPr>
        </p:nvSpPr>
        <p:spPr>
          <a:xfrm>
            <a:off x="457200" y="0"/>
            <a:ext cx="7924800" cy="1676400"/>
          </a:xfrm>
        </p:spPr>
        <p:style>
          <a:lnRef idx="2">
            <a:schemeClr val="dk1"/>
          </a:lnRef>
          <a:fillRef idx="1">
            <a:schemeClr val="lt1"/>
          </a:fillRef>
          <a:effectRef idx="0">
            <a:schemeClr val="dk1"/>
          </a:effectRef>
          <a:fontRef idx="minor">
            <a:schemeClr val="dk1"/>
          </a:fontRef>
        </p:style>
        <p:txBody>
          <a:bodyPr>
            <a:normAutofit/>
          </a:bodyPr>
          <a:lstStyle/>
          <a:p>
            <a:r>
              <a:rPr lang="en-US" b="1" dirty="0" smtClean="0">
                <a:latin typeface="Adobe Devanagari" pitchFamily="18" charset="0"/>
              </a:rPr>
              <a:t>THE NEW PUBLIC SERVICE</a:t>
            </a:r>
            <a:endParaRPr lang="en-US" dirty="0"/>
          </a:p>
        </p:txBody>
      </p:sp>
      <p:sp>
        <p:nvSpPr>
          <p:cNvPr id="3" name="Subtitle 2"/>
          <p:cNvSpPr>
            <a:spLocks noGrp="1"/>
          </p:cNvSpPr>
          <p:nvPr>
            <p:ph type="subTitle" idx="1"/>
          </p:nvPr>
        </p:nvSpPr>
        <p:spPr>
          <a:xfrm>
            <a:off x="4343400" y="5105400"/>
            <a:ext cx="4648200" cy="1752600"/>
          </a:xfrm>
          <a:solidFill>
            <a:srgbClr val="C6BB9E">
              <a:alpha val="50196"/>
            </a:srgbClr>
          </a:solidFill>
          <a:ln>
            <a:noFill/>
          </a:ln>
          <a:effectLst>
            <a:outerShdw blurRad="50800" dist="38100" dir="18900000" algn="bl" rotWithShape="0">
              <a:prstClr val="black">
                <a:alpha val="40000"/>
              </a:prstClr>
            </a:outerShdw>
          </a:effectLst>
        </p:spPr>
        <p:txBody>
          <a:bodyPr>
            <a:normAutofit/>
          </a:bodyPr>
          <a:lstStyle/>
          <a:p>
            <a:pPr algn="r"/>
            <a:r>
              <a:rPr lang="en-US" sz="3000" b="1" dirty="0">
                <a:ln w="17780" cmpd="sng">
                  <a:solidFill>
                    <a:schemeClr val="tx1">
                      <a:lumMod val="65000"/>
                      <a:lumOff val="35000"/>
                    </a:schemeClr>
                  </a:solidFill>
                  <a:prstDash val="solid"/>
                  <a:miter lim="800000"/>
                </a:ln>
                <a:solidFill>
                  <a:schemeClr val="tx1"/>
                </a:solidFill>
                <a:effectLst>
                  <a:outerShdw blurRad="50800" algn="tl" rotWithShape="0">
                    <a:srgbClr val="000000"/>
                  </a:outerShdw>
                </a:effectLst>
              </a:rPr>
              <a:t>JANET V. DENHARDT</a:t>
            </a:r>
          </a:p>
          <a:p>
            <a:pPr algn="r"/>
            <a:r>
              <a:rPr lang="en-US" sz="3000" b="1" dirty="0">
                <a:ln w="17780" cmpd="sng">
                  <a:solidFill>
                    <a:schemeClr val="tx1">
                      <a:lumMod val="65000"/>
                      <a:lumOff val="35000"/>
                    </a:schemeClr>
                  </a:solidFill>
                  <a:prstDash val="solid"/>
                  <a:miter lim="800000"/>
                </a:ln>
                <a:solidFill>
                  <a:schemeClr val="tx1"/>
                </a:solidFill>
                <a:effectLst>
                  <a:outerShdw blurRad="50800" algn="tl" rotWithShape="0">
                    <a:srgbClr val="000000"/>
                  </a:outerShdw>
                </a:effectLst>
              </a:rPr>
              <a:t>AND </a:t>
            </a:r>
            <a:r>
              <a:rPr lang="en-US" sz="3000" b="1" dirty="0" smtClean="0">
                <a:ln w="17780" cmpd="sng">
                  <a:solidFill>
                    <a:schemeClr val="tx1">
                      <a:lumMod val="65000"/>
                      <a:lumOff val="35000"/>
                    </a:schemeClr>
                  </a:solidFill>
                  <a:prstDash val="solid"/>
                  <a:miter lim="800000"/>
                </a:ln>
                <a:solidFill>
                  <a:schemeClr val="tx1"/>
                </a:solidFill>
                <a:effectLst>
                  <a:outerShdw blurRad="50800" algn="tl" rotWithShape="0">
                    <a:srgbClr val="000000"/>
                  </a:outerShdw>
                </a:effectLst>
              </a:rPr>
              <a:t>ROBERT </a:t>
            </a:r>
            <a:r>
              <a:rPr lang="en-US" sz="3000" b="1" dirty="0">
                <a:ln w="17780" cmpd="sng">
                  <a:solidFill>
                    <a:schemeClr val="tx1">
                      <a:lumMod val="65000"/>
                      <a:lumOff val="35000"/>
                    </a:schemeClr>
                  </a:solidFill>
                  <a:prstDash val="solid"/>
                  <a:miter lim="800000"/>
                </a:ln>
                <a:solidFill>
                  <a:schemeClr val="tx1"/>
                </a:solidFill>
                <a:effectLst>
                  <a:outerShdw blurRad="50800" algn="tl" rotWithShape="0">
                    <a:srgbClr val="000000"/>
                  </a:outerShdw>
                </a:effectLst>
              </a:rPr>
              <a:t>B. DENHARDT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Interest Law.jpg"/>
          <p:cNvPicPr>
            <a:picLocks noChangeAspect="1"/>
          </p:cNvPicPr>
          <p:nvPr/>
        </p:nvPicPr>
        <p:blipFill>
          <a:blip r:embed="rId2">
            <a:lum bright="31000" contrast="-55000"/>
          </a:blip>
          <a:stretch>
            <a:fillRect/>
          </a:stretch>
        </p:blipFill>
        <p:spPr>
          <a:xfrm>
            <a:off x="0" y="0"/>
            <a:ext cx="9144000" cy="1828800"/>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81000"/>
            <a:ext cx="8229600" cy="1143000"/>
          </a:xfrm>
          <a:noFill/>
          <a:ln>
            <a:noFill/>
          </a:ln>
        </p:spPr>
        <p:txBody>
          <a:bodyPr>
            <a:normAutofit/>
          </a:bodyPr>
          <a:lstStyle/>
          <a:p>
            <a:r>
              <a:rPr lang="en-US" sz="3200" b="1" dirty="0" smtClean="0">
                <a:latin typeface="Adobe Devanagari"/>
                <a:cs typeface="Arial" pitchFamily="34" charset="0"/>
              </a:rPr>
              <a:t>NPM &amp; Customer Satisfaction</a:t>
            </a:r>
            <a:endParaRPr lang="en-US" sz="3200" b="1" dirty="0">
              <a:latin typeface="Adobe Devanagari"/>
              <a:cs typeface="Arial" pitchFamily="34" charset="0"/>
            </a:endParaRPr>
          </a:p>
        </p:txBody>
      </p:sp>
      <p:sp>
        <p:nvSpPr>
          <p:cNvPr id="3" name="Content Placeholder 2"/>
          <p:cNvSpPr>
            <a:spLocks noGrp="1"/>
          </p:cNvSpPr>
          <p:nvPr>
            <p:ph idx="1"/>
          </p:nvPr>
        </p:nvSpPr>
        <p:spPr>
          <a:xfrm>
            <a:off x="0" y="1828800"/>
            <a:ext cx="9144000" cy="502919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lvl="0"/>
            <a:endParaRPr lang="en-US" sz="2400" dirty="0" smtClean="0"/>
          </a:p>
          <a:p>
            <a:pPr lvl="0"/>
            <a:endParaRPr lang="en-US" sz="2400" dirty="0" smtClean="0"/>
          </a:p>
          <a:p>
            <a:pPr lvl="0">
              <a:buNone/>
            </a:pPr>
            <a:endParaRPr lang="en-US" sz="2200" dirty="0" smtClean="0"/>
          </a:p>
          <a:p>
            <a:pPr lvl="0"/>
            <a:r>
              <a:rPr lang="en-US" sz="2200" dirty="0" smtClean="0">
                <a:latin typeface="Arial" pitchFamily="34" charset="0"/>
                <a:cs typeface="Arial" pitchFamily="34" charset="0"/>
              </a:rPr>
              <a:t>NPM views the relationship between government and citizens as “citizens are customer or consumer.”</a:t>
            </a:r>
          </a:p>
          <a:p>
            <a:pPr lvl="0">
              <a:buNone/>
            </a:pPr>
            <a:r>
              <a:rPr lang="en-US" sz="2200" dirty="0" smtClean="0">
                <a:latin typeface="Arial" pitchFamily="34" charset="0"/>
                <a:cs typeface="Arial" pitchFamily="34" charset="0"/>
              </a:rPr>
              <a:t> </a:t>
            </a:r>
          </a:p>
          <a:p>
            <a:pPr>
              <a:buNone/>
            </a:pPr>
            <a:endParaRPr lang="en-US" sz="2000" dirty="0" smtClean="0"/>
          </a:p>
          <a:p>
            <a:pPr>
              <a:buNone/>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Interest Law.jpg"/>
          <p:cNvPicPr>
            <a:picLocks noChangeAspect="1"/>
          </p:cNvPicPr>
          <p:nvPr/>
        </p:nvPicPr>
        <p:blipFill>
          <a:blip r:embed="rId2">
            <a:lum bright="31000" contrast="-55000"/>
          </a:blip>
          <a:stretch>
            <a:fillRect/>
          </a:stretch>
        </p:blipFill>
        <p:spPr>
          <a:xfrm>
            <a:off x="0" y="0"/>
            <a:ext cx="9144000" cy="1828800"/>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81000"/>
            <a:ext cx="8229600" cy="1143000"/>
          </a:xfrm>
          <a:noFill/>
          <a:ln>
            <a:noFill/>
          </a:ln>
        </p:spPr>
        <p:txBody>
          <a:bodyPr>
            <a:normAutofit/>
          </a:bodyPr>
          <a:lstStyle/>
          <a:p>
            <a:r>
              <a:rPr lang="en-US" sz="3200" b="1" dirty="0" smtClean="0">
                <a:latin typeface="Adobe Devanagari"/>
                <a:cs typeface="Arial" pitchFamily="34" charset="0"/>
              </a:rPr>
              <a:t>NPS &amp; Quality Service for Citizens</a:t>
            </a:r>
            <a:endParaRPr lang="en-US" sz="3200" b="1" dirty="0">
              <a:latin typeface="Adobe Devanagari"/>
              <a:cs typeface="Arial" pitchFamily="34" charset="0"/>
            </a:endParaRPr>
          </a:p>
        </p:txBody>
      </p:sp>
      <p:sp>
        <p:nvSpPr>
          <p:cNvPr id="3" name="Content Placeholder 2"/>
          <p:cNvSpPr>
            <a:spLocks noGrp="1"/>
          </p:cNvSpPr>
          <p:nvPr>
            <p:ph idx="1"/>
          </p:nvPr>
        </p:nvSpPr>
        <p:spPr>
          <a:xfrm>
            <a:off x="0" y="1828800"/>
            <a:ext cx="9144000" cy="502919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lvl="0"/>
            <a:endParaRPr lang="en-US" sz="2200" dirty="0" smtClean="0"/>
          </a:p>
          <a:p>
            <a:pPr lvl="0"/>
            <a:endParaRPr lang="en-US" sz="2200" dirty="0" smtClean="0"/>
          </a:p>
          <a:p>
            <a:pPr>
              <a:buNone/>
            </a:pPr>
            <a:endParaRPr lang="en-US" sz="2200" dirty="0" smtClean="0"/>
          </a:p>
          <a:p>
            <a:pPr lvl="0"/>
            <a:r>
              <a:rPr lang="en-US" sz="2200" dirty="0" smtClean="0">
                <a:latin typeface="Arial" pitchFamily="34" charset="0"/>
                <a:cs typeface="Arial" pitchFamily="34" charset="0"/>
              </a:rPr>
              <a:t>The New Public Service recognizes that those who interact with government are not simply customers but rather citizens.</a:t>
            </a:r>
          </a:p>
          <a:p>
            <a:pPr lvl="0">
              <a:buNone/>
            </a:pPr>
            <a:endParaRPr lang="en-US" sz="2200" dirty="0" smtClean="0">
              <a:latin typeface="Arial" pitchFamily="34" charset="0"/>
              <a:cs typeface="Arial" pitchFamily="34" charset="0"/>
            </a:endParaRPr>
          </a:p>
          <a:p>
            <a:pPr lvl="0"/>
            <a:r>
              <a:rPr lang="en-US" sz="2200" dirty="0" smtClean="0">
                <a:latin typeface="Arial" pitchFamily="34" charset="0"/>
                <a:cs typeface="Arial" pitchFamily="34" charset="0"/>
              </a:rPr>
              <a:t>The New Public Service encourages more and more people to fulfill their responsibilities as citizens, and in turn, for public administrators to be especially sensitive to their voices.</a:t>
            </a:r>
          </a:p>
          <a:p>
            <a:pPr>
              <a:buNone/>
            </a:pPr>
            <a:endParaRPr lang="en-US" sz="2200" dirty="0" smtClean="0"/>
          </a:p>
          <a:p>
            <a:pPr>
              <a:buNone/>
            </a:pP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Interest Law.jpg"/>
          <p:cNvPicPr>
            <a:picLocks noChangeAspect="1"/>
          </p:cNvPicPr>
          <p:nvPr/>
        </p:nvPicPr>
        <p:blipFill>
          <a:blip r:embed="rId2">
            <a:lum bright="31000" contrast="-55000"/>
          </a:blip>
          <a:stretch>
            <a:fillRect/>
          </a:stretch>
        </p:blipFill>
        <p:spPr>
          <a:xfrm>
            <a:off x="0" y="0"/>
            <a:ext cx="9144000" cy="1828800"/>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81000"/>
            <a:ext cx="8229600" cy="1143000"/>
          </a:xfrm>
          <a:noFill/>
          <a:ln>
            <a:noFill/>
          </a:ln>
        </p:spPr>
        <p:txBody>
          <a:bodyPr>
            <a:normAutofit/>
          </a:bodyPr>
          <a:lstStyle/>
          <a:p>
            <a:r>
              <a:rPr lang="en-US" sz="3200" b="1" dirty="0" smtClean="0">
                <a:latin typeface="Adobe Devanagari"/>
              </a:rPr>
              <a:t>Seek The Public Interest</a:t>
            </a:r>
            <a:endParaRPr lang="en-US" sz="3200" b="1" dirty="0">
              <a:latin typeface="Adobe Devanagari"/>
            </a:endParaRPr>
          </a:p>
        </p:txBody>
      </p:sp>
      <p:sp>
        <p:nvSpPr>
          <p:cNvPr id="3" name="Content Placeholder 2"/>
          <p:cNvSpPr>
            <a:spLocks noGrp="1"/>
          </p:cNvSpPr>
          <p:nvPr>
            <p:ph idx="1"/>
          </p:nvPr>
        </p:nvSpPr>
        <p:spPr>
          <a:xfrm>
            <a:off x="533400" y="1905001"/>
            <a:ext cx="8229600" cy="457199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endParaRPr lang="en-US" sz="2200" dirty="0" smtClean="0">
              <a:latin typeface="Arial" pitchFamily="34" charset="0"/>
              <a:cs typeface="Arial" pitchFamily="34" charset="0"/>
            </a:endParaRPr>
          </a:p>
          <a:p>
            <a:endParaRPr lang="en-US" sz="2200" dirty="0" smtClean="0">
              <a:latin typeface="Arial" pitchFamily="34" charset="0"/>
              <a:cs typeface="Arial" pitchFamily="34" charset="0"/>
            </a:endParaRP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 collective sense of the public interest.</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Engaging administrators , politicians and citizens in a process of thinking about a desired future for the nation.</a:t>
            </a:r>
          </a:p>
          <a:p>
            <a:pPr>
              <a:buNone/>
            </a:pP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Interest Law.jpg"/>
          <p:cNvPicPr>
            <a:picLocks noChangeAspect="1"/>
          </p:cNvPicPr>
          <p:nvPr/>
        </p:nvPicPr>
        <p:blipFill>
          <a:blip r:embed="rId2">
            <a:lum bright="31000" contrast="-55000"/>
          </a:blip>
          <a:stretch>
            <a:fillRect/>
          </a:stretch>
        </p:blipFill>
        <p:spPr>
          <a:xfrm>
            <a:off x="0" y="0"/>
            <a:ext cx="9144000" cy="1828800"/>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81000"/>
            <a:ext cx="8229600" cy="1143000"/>
          </a:xfrm>
          <a:noFill/>
          <a:ln>
            <a:noFill/>
          </a:ln>
        </p:spPr>
        <p:txBody>
          <a:bodyPr>
            <a:normAutofit/>
          </a:bodyPr>
          <a:lstStyle/>
          <a:p>
            <a:r>
              <a:rPr lang="en-US" sz="3200" b="1" dirty="0" smtClean="0">
                <a:latin typeface="Adobe Devanagari"/>
                <a:cs typeface="Arial" pitchFamily="34" charset="0"/>
              </a:rPr>
              <a:t>Four Approaches of Public Interest</a:t>
            </a:r>
          </a:p>
        </p:txBody>
      </p:sp>
      <p:sp>
        <p:nvSpPr>
          <p:cNvPr id="3" name="Content Placeholder 2"/>
          <p:cNvSpPr>
            <a:spLocks noGrp="1"/>
          </p:cNvSpPr>
          <p:nvPr>
            <p:ph idx="1"/>
          </p:nvPr>
        </p:nvSpPr>
        <p:spPr>
          <a:xfrm>
            <a:off x="533400" y="1828801"/>
            <a:ext cx="8229600" cy="464820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r>
              <a:rPr lang="en-US" sz="2200" dirty="0" smtClean="0">
                <a:latin typeface="Arial" pitchFamily="34" charset="0"/>
                <a:cs typeface="Arial" pitchFamily="34" charset="0"/>
              </a:rPr>
              <a:t>It is a moral and ethical standard for decision making.</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Public interest can’t be measured or observed directly.</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The pluralism is a best way to serve the public interest.</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To achieve a public value consensus</a:t>
            </a:r>
            <a:r>
              <a:rPr lang="en-US" sz="2400" dirty="0" smtClean="0">
                <a:latin typeface="Arial" pitchFamily="34" charset="0"/>
                <a:cs typeface="Arial" pitchFamily="34" charset="0"/>
              </a:rPr>
              <a:t>.</a:t>
            </a:r>
          </a:p>
          <a:p>
            <a:pPr>
              <a:buNone/>
            </a:pPr>
            <a:endParaRPr lang="en-US"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b="1" dirty="0" smtClean="0">
                <a:latin typeface="Adobe Devanagari"/>
                <a:cs typeface="Arial" pitchFamily="34" charset="0"/>
              </a:rPr>
              <a:t>Old Public Administration and</a:t>
            </a:r>
            <a:br>
              <a:rPr lang="en-US" sz="3200" b="1" dirty="0" smtClean="0">
                <a:latin typeface="Adobe Devanagari"/>
                <a:cs typeface="Arial" pitchFamily="34" charset="0"/>
              </a:rPr>
            </a:br>
            <a:r>
              <a:rPr lang="en-US" sz="3200" b="1" dirty="0" smtClean="0">
                <a:latin typeface="Adobe Devanagari"/>
                <a:cs typeface="Arial" pitchFamily="34" charset="0"/>
              </a:rPr>
              <a:t> Public Interest</a:t>
            </a:r>
          </a:p>
        </p:txBody>
      </p:sp>
      <p:sp>
        <p:nvSpPr>
          <p:cNvPr id="3" name="Content Placeholder 2"/>
          <p:cNvSpPr>
            <a:spLocks noGrp="1"/>
          </p:cNvSpPr>
          <p:nvPr>
            <p:ph idx="1"/>
          </p:nvPr>
        </p:nvSpPr>
        <p:spPr>
          <a:xfrm>
            <a:off x="457200" y="1600200"/>
            <a:ext cx="4419600" cy="4876800"/>
          </a:xfrm>
        </p:spPr>
        <p:txBody>
          <a:bodyPr>
            <a:norm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r>
              <a:rPr lang="en-US" sz="2200" dirty="0" smtClean="0">
                <a:latin typeface="Arial" pitchFamily="34" charset="0"/>
                <a:cs typeface="Arial" pitchFamily="34" charset="0"/>
              </a:rPr>
              <a:t>A strict separation between Politics and Administration was the best way for public servants to serve the interests of the public.</a:t>
            </a:r>
          </a:p>
          <a:p>
            <a:pPr>
              <a:buNone/>
            </a:pPr>
            <a:endParaRPr lang="en-US" sz="1800" dirty="0" smtClean="0">
              <a:latin typeface="Adobe Devanagari" pitchFamily="18" charset="0"/>
              <a:cs typeface="Adobe Devanagari" pitchFamily="18" charset="0"/>
            </a:endParaRPr>
          </a:p>
        </p:txBody>
      </p:sp>
      <p:pic>
        <p:nvPicPr>
          <p:cNvPr id="4" name="Picture 3" descr="7d50d2b355c92fbfa378926cc2037d3c.jpg"/>
          <p:cNvPicPr>
            <a:picLocks noChangeAspect="1"/>
          </p:cNvPicPr>
          <p:nvPr/>
        </p:nvPicPr>
        <p:blipFill>
          <a:blip r:embed="rId2"/>
          <a:srcRect b="5797"/>
          <a:stretch>
            <a:fillRect/>
          </a:stretch>
        </p:blipFill>
        <p:spPr>
          <a:xfrm>
            <a:off x="4876800" y="1600200"/>
            <a:ext cx="4038600" cy="495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b="1" dirty="0" smtClean="0">
                <a:latin typeface="Adobe Devanagari"/>
                <a:cs typeface="Arial" pitchFamily="34" charset="0"/>
              </a:rPr>
              <a:t>NPM &amp;</a:t>
            </a:r>
            <a:br>
              <a:rPr lang="en-US" sz="3200" b="1" dirty="0" smtClean="0">
                <a:latin typeface="Adobe Devanagari"/>
                <a:cs typeface="Arial" pitchFamily="34" charset="0"/>
              </a:rPr>
            </a:br>
            <a:r>
              <a:rPr lang="en-US" sz="3200" b="1" dirty="0" smtClean="0">
                <a:latin typeface="Adobe Devanagari"/>
                <a:cs typeface="Arial" pitchFamily="34" charset="0"/>
              </a:rPr>
              <a:t> Public Interest</a:t>
            </a:r>
          </a:p>
        </p:txBody>
      </p:sp>
      <p:sp>
        <p:nvSpPr>
          <p:cNvPr id="3" name="Content Placeholder 2"/>
          <p:cNvSpPr>
            <a:spLocks noGrp="1"/>
          </p:cNvSpPr>
          <p:nvPr>
            <p:ph idx="1"/>
          </p:nvPr>
        </p:nvSpPr>
        <p:spPr>
          <a:xfrm>
            <a:off x="457200" y="1600200"/>
            <a:ext cx="4343400" cy="4876800"/>
          </a:xfrm>
        </p:spPr>
        <p:txBody>
          <a:bodyPr>
            <a:normAutofit/>
          </a:bodyPr>
          <a:lstStyle/>
          <a:p>
            <a:endParaRPr lang="en-US" sz="1800" dirty="0" smtClean="0">
              <a:latin typeface="Adobe Devanagari" pitchFamily="18" charset="0"/>
              <a:cs typeface="Adobe Devanagari" pitchFamily="18" charset="0"/>
            </a:endParaRPr>
          </a:p>
          <a:p>
            <a:pPr>
              <a:buNone/>
            </a:pPr>
            <a:endParaRPr lang="en-US" sz="2400" b="1" dirty="0" smtClean="0">
              <a:solidFill>
                <a:schemeClr val="tx2">
                  <a:lumMod val="75000"/>
                </a:schemeClr>
              </a:solidFill>
              <a:latin typeface="Adobe Devanagari" pitchFamily="18" charset="0"/>
              <a:cs typeface="Adobe Devanagari" pitchFamily="18" charset="0"/>
            </a:endParaRPr>
          </a:p>
          <a:p>
            <a:pPr>
              <a:buNone/>
            </a:pPr>
            <a:endParaRPr lang="en-US" sz="2400" b="1" dirty="0" smtClean="0">
              <a:solidFill>
                <a:schemeClr val="tx2">
                  <a:lumMod val="75000"/>
                </a:schemeClr>
              </a:solidFill>
              <a:latin typeface="Adobe Devanagari" pitchFamily="18" charset="0"/>
              <a:cs typeface="Adobe Devanagari" pitchFamily="18" charset="0"/>
            </a:endParaRPr>
          </a:p>
          <a:p>
            <a:r>
              <a:rPr lang="en-US" sz="2200" dirty="0" smtClean="0">
                <a:latin typeface="Arial" pitchFamily="34" charset="0"/>
                <a:cs typeface="Arial" pitchFamily="34" charset="0"/>
              </a:rPr>
              <a:t>Individual choices in a market like arena are superior to collective action based on shared values.</a:t>
            </a:r>
          </a:p>
        </p:txBody>
      </p:sp>
      <p:pic>
        <p:nvPicPr>
          <p:cNvPr id="4" name="Picture 3" descr="7d50d2b355c92fbfa378926cc2037d3c.jpg"/>
          <p:cNvPicPr>
            <a:picLocks noChangeAspect="1"/>
          </p:cNvPicPr>
          <p:nvPr/>
        </p:nvPicPr>
        <p:blipFill>
          <a:blip r:embed="rId2"/>
          <a:srcRect b="5797"/>
          <a:stretch>
            <a:fillRect/>
          </a:stretch>
        </p:blipFill>
        <p:spPr>
          <a:xfrm>
            <a:off x="4876800" y="1600200"/>
            <a:ext cx="4038600" cy="495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b="1" dirty="0" smtClean="0">
                <a:latin typeface="Adobe Devanagari"/>
                <a:cs typeface="Arial" pitchFamily="34" charset="0"/>
              </a:rPr>
              <a:t>New Public Service &amp;</a:t>
            </a:r>
            <a:br>
              <a:rPr lang="en-US" sz="3200" b="1" dirty="0" smtClean="0">
                <a:latin typeface="Adobe Devanagari"/>
                <a:cs typeface="Arial" pitchFamily="34" charset="0"/>
              </a:rPr>
            </a:br>
            <a:r>
              <a:rPr lang="en-US" sz="3200" b="1" dirty="0" smtClean="0">
                <a:latin typeface="Adobe Devanagari"/>
                <a:cs typeface="Arial" pitchFamily="34" charset="0"/>
              </a:rPr>
              <a:t> Public Interest</a:t>
            </a:r>
          </a:p>
        </p:txBody>
      </p:sp>
      <p:sp>
        <p:nvSpPr>
          <p:cNvPr id="3" name="Content Placeholder 2"/>
          <p:cNvSpPr>
            <a:spLocks noGrp="1"/>
          </p:cNvSpPr>
          <p:nvPr>
            <p:ph idx="1"/>
          </p:nvPr>
        </p:nvSpPr>
        <p:spPr>
          <a:xfrm>
            <a:off x="381000" y="1600200"/>
            <a:ext cx="4495800" cy="4876800"/>
          </a:xfrm>
        </p:spPr>
        <p:txBody>
          <a:bodyPr>
            <a:normAutofit/>
          </a:bodyPr>
          <a:lstStyle/>
          <a:p>
            <a:endParaRPr lang="en-US" sz="1800" dirty="0" smtClean="0">
              <a:latin typeface="Adobe Devanagari" pitchFamily="18" charset="0"/>
              <a:cs typeface="Adobe Devanagari" pitchFamily="18" charset="0"/>
            </a:endParaRPr>
          </a:p>
          <a:p>
            <a:endParaRPr lang="en-US" sz="1800" dirty="0" smtClean="0">
              <a:latin typeface="Adobe Devanagari" pitchFamily="18" charset="0"/>
              <a:cs typeface="Adobe Devanagari" pitchFamily="18" charset="0"/>
            </a:endParaRPr>
          </a:p>
          <a:p>
            <a:endParaRPr lang="en-US" sz="1800" dirty="0" smtClean="0">
              <a:latin typeface="Adobe Devanagari" pitchFamily="18" charset="0"/>
              <a:cs typeface="Adobe Devanagari" pitchFamily="18" charset="0"/>
            </a:endParaRPr>
          </a:p>
          <a:p>
            <a:pPr>
              <a:buNone/>
            </a:pPr>
            <a:endParaRPr lang="en-US" sz="1800" dirty="0" smtClean="0">
              <a:latin typeface="Adobe Devanagari" pitchFamily="18" charset="0"/>
              <a:cs typeface="Adobe Devanagari" pitchFamily="18" charset="0"/>
            </a:endParaRPr>
          </a:p>
          <a:p>
            <a:pPr>
              <a:buNone/>
            </a:pPr>
            <a:endParaRPr lang="en-US" sz="1800" dirty="0" smtClean="0">
              <a:latin typeface="Adobe Devanagari" pitchFamily="18" charset="0"/>
              <a:cs typeface="Adobe Devanagari" pitchFamily="18" charset="0"/>
            </a:endParaRPr>
          </a:p>
          <a:p>
            <a:r>
              <a:rPr lang="en-US" sz="2200" dirty="0" smtClean="0">
                <a:latin typeface="Arial" pitchFamily="34" charset="0"/>
                <a:cs typeface="Arial" pitchFamily="34" charset="0"/>
              </a:rPr>
              <a:t>To enhance citizenship and serve the public interest.</a:t>
            </a:r>
            <a:endParaRPr lang="en-US" sz="2200" dirty="0">
              <a:latin typeface="Arial" pitchFamily="34" charset="0"/>
              <a:cs typeface="Arial" pitchFamily="34" charset="0"/>
            </a:endParaRPr>
          </a:p>
        </p:txBody>
      </p:sp>
      <p:pic>
        <p:nvPicPr>
          <p:cNvPr id="4" name="Picture 3" descr="7d50d2b355c92fbfa378926cc2037d3c.jpg"/>
          <p:cNvPicPr>
            <a:picLocks noChangeAspect="1"/>
          </p:cNvPicPr>
          <p:nvPr/>
        </p:nvPicPr>
        <p:blipFill>
          <a:blip r:embed="rId2"/>
          <a:srcRect b="5797"/>
          <a:stretch>
            <a:fillRect/>
          </a:stretch>
        </p:blipFill>
        <p:spPr>
          <a:xfrm>
            <a:off x="4876800" y="1600200"/>
            <a:ext cx="4038600" cy="495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png"/>
          <p:cNvPicPr>
            <a:picLocks noChangeAspect="1"/>
          </p:cNvPicPr>
          <p:nvPr/>
        </p:nvPicPr>
        <p:blipFill>
          <a:blip r:embed="rId2">
            <a:duotone>
              <a:schemeClr val="accent6">
                <a:shade val="45000"/>
                <a:satMod val="135000"/>
              </a:schemeClr>
              <a:prstClr val="white"/>
            </a:duotone>
            <a:lum bright="20000" contrast="-30000"/>
          </a:blip>
          <a:srcRect r="1203"/>
          <a:stretch>
            <a:fillRect/>
          </a:stretch>
        </p:blipFill>
        <p:spPr>
          <a:xfrm>
            <a:off x="4572000" y="3509962"/>
            <a:ext cx="4572000" cy="3348038"/>
          </a:xfrm>
          <a:prstGeom prst="rect">
            <a:avLst/>
          </a:prstGeom>
        </p:spPr>
      </p:pic>
      <p:sp>
        <p:nvSpPr>
          <p:cNvPr id="2" name="Title 1"/>
          <p:cNvSpPr>
            <a:spLocks noGrp="1"/>
          </p:cNvSpPr>
          <p:nvPr>
            <p:ph type="title"/>
          </p:nvPr>
        </p:nvSpPr>
        <p:spPr>
          <a:xfrm>
            <a:off x="0" y="-76200"/>
            <a:ext cx="9144000" cy="1143000"/>
          </a:xfrm>
          <a:solidFill>
            <a:schemeClr val="bg2">
              <a:lumMod val="10000"/>
            </a:schemeClr>
          </a:solidFill>
          <a:effectLst>
            <a:reflection blurRad="6350" stA="52000" endA="300" endPos="35000" dir="5400000" sy="-100000" algn="bl" rotWithShape="0"/>
          </a:effectLst>
        </p:spPr>
        <p:txBody>
          <a:bodyPr>
            <a:normAutofit/>
          </a:bodyPr>
          <a:lstStyle/>
          <a:p>
            <a:r>
              <a:rPr lang="en-US" sz="3200" dirty="0" smtClean="0">
                <a:solidFill>
                  <a:srgbClr val="FF9900"/>
                </a:solidFill>
                <a:effectLst>
                  <a:reflection blurRad="6350" stA="55000" endA="50" endPos="85000" dir="5400000" sy="-100000" algn="bl" rotWithShape="0"/>
                </a:effectLst>
                <a:latin typeface="Adobe Devanagari"/>
              </a:rPr>
              <a:t>Value Citizenship over Entrepreneurship</a:t>
            </a:r>
            <a:endParaRPr lang="en-US" sz="3200" dirty="0">
              <a:solidFill>
                <a:srgbClr val="FF9900"/>
              </a:solidFill>
              <a:effectLst>
                <a:outerShdw blurRad="50800" dist="38100" dir="2700000" algn="tl" rotWithShape="0">
                  <a:prstClr val="black">
                    <a:alpha val="40000"/>
                  </a:prstClr>
                </a:outerShdw>
              </a:effectLst>
              <a:latin typeface="Adobe Devanagari"/>
            </a:endParaRPr>
          </a:p>
        </p:txBody>
      </p:sp>
      <p:sp>
        <p:nvSpPr>
          <p:cNvPr id="3" name="Content Placeholder 2"/>
          <p:cNvSpPr>
            <a:spLocks noGrp="1"/>
          </p:cNvSpPr>
          <p:nvPr>
            <p:ph idx="1"/>
          </p:nvPr>
        </p:nvSpPr>
        <p:spPr>
          <a:xfrm>
            <a:off x="228600" y="1066800"/>
            <a:ext cx="8382000" cy="5791200"/>
          </a:xfrm>
        </p:spPr>
        <p:txBody>
          <a:bodyPr>
            <a:noAutofit/>
          </a:bodyPr>
          <a:lstStyle/>
          <a:p>
            <a:endParaRPr lang="en-US" sz="2000" dirty="0" smtClean="0">
              <a:latin typeface="Adobe Devanagari" pitchFamily="18" charset="0"/>
              <a:cs typeface="Adobe Devanagari" pitchFamily="18" charset="0"/>
            </a:endParaRPr>
          </a:p>
          <a:p>
            <a:pPr>
              <a:buNone/>
            </a:pPr>
            <a:endParaRPr lang="en-US" sz="2000" dirty="0" smtClean="0">
              <a:latin typeface="Adobe Devanagari" pitchFamily="18" charset="0"/>
              <a:cs typeface="Adobe Devanagari" pitchFamily="18" charset="0"/>
            </a:endParaRPr>
          </a:p>
          <a:p>
            <a:pPr>
              <a:buNone/>
            </a:pPr>
            <a:endParaRPr lang="en-US" sz="2000" dirty="0" smtClean="0">
              <a:latin typeface="Adobe Devanagari" pitchFamily="18" charset="0"/>
              <a:cs typeface="Adobe Devanagari" pitchFamily="18" charset="0"/>
            </a:endParaRPr>
          </a:p>
          <a:p>
            <a:r>
              <a:rPr lang="en-US" sz="2200" dirty="0" smtClean="0">
                <a:latin typeface="Arial" pitchFamily="34" charset="0"/>
                <a:cs typeface="Arial" pitchFamily="34" charset="0"/>
              </a:rPr>
              <a:t>The New Public Management creates entrepreneurs. Thus focus is to maximize productivity.</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In the New Public Service, </a:t>
            </a:r>
          </a:p>
          <a:p>
            <a:pPr lvl="1"/>
            <a:r>
              <a:rPr lang="en-US" sz="2200" dirty="0" smtClean="0">
                <a:latin typeface="Arial" pitchFamily="34" charset="0"/>
                <a:cs typeface="Arial" pitchFamily="34" charset="0"/>
              </a:rPr>
              <a:t>Government is owned and run by the citizens.</a:t>
            </a:r>
          </a:p>
          <a:p>
            <a:pPr lvl="1">
              <a:buNone/>
            </a:pPr>
            <a:endParaRPr lang="en-US" sz="2200" dirty="0" smtClean="0">
              <a:latin typeface="Arial" pitchFamily="34" charset="0"/>
              <a:cs typeface="Arial" pitchFamily="34" charset="0"/>
            </a:endParaRPr>
          </a:p>
          <a:p>
            <a:pPr lvl="1"/>
            <a:r>
              <a:rPr lang="en-US" sz="2200" dirty="0" smtClean="0">
                <a:latin typeface="Arial" pitchFamily="34" charset="0"/>
                <a:cs typeface="Arial" pitchFamily="34" charset="0"/>
              </a:rPr>
              <a:t>Public Administrators must not only share power, work through people, they also must re-conceptualize their role in the governance process as responsible participants, not entrepreneurs.</a:t>
            </a:r>
          </a:p>
          <a:p>
            <a:endParaRPr lang="en-US" sz="2000" dirty="0" smtClean="0">
              <a:latin typeface="Adobe Devanagari" pitchFamily="18" charset="0"/>
              <a:cs typeface="Adobe Devanagari" pitchFamily="18" charset="0"/>
            </a:endParaRPr>
          </a:p>
          <a:p>
            <a:endParaRPr lang="en-US" sz="2000" dirty="0" smtClean="0">
              <a:latin typeface="Adobe Devanagari" pitchFamily="18" charset="0"/>
              <a:cs typeface="Adobe Devanagari" pitchFamily="18" charset="0"/>
            </a:endParaRPr>
          </a:p>
          <a:p>
            <a:endParaRPr lang="en-US" sz="20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2">
              <a:lumMod val="10000"/>
            </a:schemeClr>
          </a:solidFill>
        </p:spPr>
        <p:txBody>
          <a:bodyPr>
            <a:normAutofit/>
          </a:bodyPr>
          <a:lstStyle/>
          <a:p>
            <a:r>
              <a:rPr lang="en-US" sz="3200" dirty="0" smtClean="0">
                <a:solidFill>
                  <a:srgbClr val="FF9900"/>
                </a:solidFill>
                <a:effectLst>
                  <a:reflection blurRad="6350" stA="55000" endA="50" endPos="85000" dir="5400000" sy="-100000" algn="bl" rotWithShape="0"/>
                </a:effectLst>
                <a:latin typeface="Adobe Devanagari"/>
              </a:rPr>
              <a:t>Value Citizenship over Entrepreneurship</a:t>
            </a:r>
            <a:endParaRPr lang="en-US" sz="3200" dirty="0">
              <a:solidFill>
                <a:srgbClr val="FF9900"/>
              </a:solidFill>
              <a:effectLst>
                <a:reflection blurRad="6350" stA="55000" endA="50" endPos="85000" dir="5400000" sy="-100000" algn="bl" rotWithShape="0"/>
              </a:effectLst>
              <a:latin typeface="Adobe Devanagari"/>
            </a:endParaRPr>
          </a:p>
        </p:txBody>
      </p:sp>
      <p:sp>
        <p:nvSpPr>
          <p:cNvPr id="3" name="Content Placeholder 2"/>
          <p:cNvSpPr>
            <a:spLocks noGrp="1"/>
          </p:cNvSpPr>
          <p:nvPr>
            <p:ph idx="1"/>
          </p:nvPr>
        </p:nvSpPr>
        <p:spPr>
          <a:xfrm>
            <a:off x="457200" y="1600200"/>
            <a:ext cx="8229600" cy="4724400"/>
          </a:xfrm>
        </p:spPr>
        <p:txBody>
          <a:bodyPr>
            <a:normAutofit/>
          </a:bodyPr>
          <a:lstStyle/>
          <a:p>
            <a:endParaRPr lang="en-US" sz="2000" dirty="0" smtClean="0">
              <a:latin typeface="Adobe Devanagari" pitchFamily="18" charset="0"/>
              <a:cs typeface="Adobe Devanagari" pitchFamily="18" charset="0"/>
            </a:endParaRPr>
          </a:p>
          <a:p>
            <a:pPr>
              <a:buNone/>
            </a:pPr>
            <a:endParaRPr lang="en-US" sz="2000" dirty="0" smtClean="0">
              <a:latin typeface="Adobe Devanagari" pitchFamily="18" charset="0"/>
              <a:cs typeface="Arial" pitchFamily="34" charset="0"/>
            </a:endParaRPr>
          </a:p>
          <a:p>
            <a:pPr lvl="1"/>
            <a:r>
              <a:rPr lang="en-US" sz="2200" dirty="0" smtClean="0">
                <a:latin typeface="Arial" pitchFamily="34" charset="0"/>
                <a:cs typeface="Arial" pitchFamily="34" charset="0"/>
              </a:rPr>
              <a:t>Public programs and resources do not belong to Public Administrators.</a:t>
            </a:r>
          </a:p>
          <a:p>
            <a:pPr>
              <a:buNone/>
            </a:pPr>
            <a:endParaRPr lang="en-US" sz="2000" dirty="0" smtClean="0">
              <a:latin typeface="Adobe Devanagari" pitchFamily="18" charset="0"/>
              <a:cs typeface="Adobe Devanagari" pitchFamily="18" charset="0"/>
            </a:endParaRPr>
          </a:p>
          <a:p>
            <a:pPr lvl="1"/>
            <a:r>
              <a:rPr lang="en-US" sz="2200" dirty="0" smtClean="0">
                <a:latin typeface="Arial" pitchFamily="34" charset="0"/>
                <a:cs typeface="Arial" pitchFamily="34" charset="0"/>
              </a:rPr>
              <a:t>Success and failure are not limited to a single private business</a:t>
            </a:r>
          </a:p>
          <a:p>
            <a:pPr lvl="1"/>
            <a:endParaRPr lang="en-US" sz="2200" dirty="0" smtClean="0">
              <a:latin typeface="Arial" pitchFamily="34" charset="0"/>
              <a:cs typeface="Arial" pitchFamily="34" charset="0"/>
            </a:endParaRPr>
          </a:p>
          <a:p>
            <a:pPr lvl="1"/>
            <a:r>
              <a:rPr lang="en-US" sz="2200" dirty="0" smtClean="0">
                <a:latin typeface="Arial" pitchFamily="34" charset="0"/>
                <a:cs typeface="Arial" pitchFamily="34" charset="0"/>
              </a:rPr>
              <a:t> public administrators do not single handedly decide what is best for a community.</a:t>
            </a:r>
          </a:p>
          <a:p>
            <a:pPr>
              <a:buNone/>
            </a:pPr>
            <a:endParaRPr lang="en-US" sz="20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named.jpg"/>
          <p:cNvPicPr>
            <a:picLocks noChangeAspect="1"/>
          </p:cNvPicPr>
          <p:nvPr/>
        </p:nvPicPr>
        <p:blipFill>
          <a:blip r:embed="rId2">
            <a:lum bright="70000" contrast="-70000"/>
          </a:blip>
          <a:stretch>
            <a:fillRect/>
          </a:stretch>
        </p:blipFill>
        <p:spPr>
          <a:xfrm>
            <a:off x="0" y="0"/>
            <a:ext cx="4648200" cy="6858000"/>
          </a:xfrm>
          <a:prstGeom prst="rect">
            <a:avLst/>
          </a:prstGeom>
        </p:spPr>
      </p:pic>
      <p:pic>
        <p:nvPicPr>
          <p:cNvPr id="5" name="Picture 4" descr="unnamed.jpg"/>
          <p:cNvPicPr>
            <a:picLocks noChangeAspect="1"/>
          </p:cNvPicPr>
          <p:nvPr/>
        </p:nvPicPr>
        <p:blipFill>
          <a:blip r:embed="rId2">
            <a:lum bright="70000" contrast="-70000"/>
          </a:blip>
          <a:stretch>
            <a:fillRect/>
          </a:stretch>
        </p:blipFill>
        <p:spPr>
          <a:xfrm>
            <a:off x="4648200" y="0"/>
            <a:ext cx="4495800" cy="6858000"/>
          </a:xfrm>
          <a:prstGeom prst="rect">
            <a:avLst/>
          </a:prstGeom>
        </p:spPr>
      </p:pic>
      <p:sp>
        <p:nvSpPr>
          <p:cNvPr id="2" name="Title 1"/>
          <p:cNvSpPr>
            <a:spLocks noGrp="1"/>
          </p:cNvSpPr>
          <p:nvPr>
            <p:ph type="title"/>
          </p:nvPr>
        </p:nvSpPr>
        <p:spPr>
          <a:xfrm>
            <a:off x="457200" y="0"/>
            <a:ext cx="8229600" cy="1143000"/>
          </a:xfrm>
        </p:spPr>
        <p:txBody>
          <a:bodyPr>
            <a:noAutofit/>
          </a:bodyPr>
          <a:lstStyle/>
          <a:p>
            <a:r>
              <a:rPr lang="en-US" sz="3200" b="1" dirty="0" smtClean="0">
                <a:latin typeface="Adobe Devanagari"/>
              </a:rPr>
              <a:t>Think Strategically, Act Democratically</a:t>
            </a:r>
            <a:endParaRPr lang="en-US" sz="3200" b="1" dirty="0">
              <a:latin typeface="Adobe Devanagari"/>
            </a:endParaRPr>
          </a:p>
        </p:txBody>
      </p:sp>
      <p:sp>
        <p:nvSpPr>
          <p:cNvPr id="3" name="Content Placeholder 2"/>
          <p:cNvSpPr>
            <a:spLocks noGrp="1"/>
          </p:cNvSpPr>
          <p:nvPr>
            <p:ph idx="1"/>
          </p:nvPr>
        </p:nvSpPr>
        <p:spPr>
          <a:xfrm>
            <a:off x="457200" y="990600"/>
            <a:ext cx="8229600" cy="5135563"/>
          </a:xfrm>
        </p:spPr>
        <p:txBody>
          <a:bodyPr>
            <a:normAutofit/>
          </a:bodyPr>
          <a:lstStyle/>
          <a:p>
            <a:endParaRPr lang="en-US" sz="2200" dirty="0" smtClean="0">
              <a:latin typeface="Arial" pitchFamily="34" charset="0"/>
              <a:cs typeface="Arial" pitchFamily="34" charset="0"/>
            </a:endParaRP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Policies and programs meeting public needs can be most effectively and responsibly achieved through collective efforts and collaborative processes.</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Join together all parties in the process of both designing and carrying out programs.</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Civic pride and civic responsibility.</a:t>
            </a:r>
          </a:p>
        </p:txBody>
      </p:sp>
      <p:pic>
        <p:nvPicPr>
          <p:cNvPr id="7" name="Picture 6" descr="6145684_democracy3pc_mw9h.png"/>
          <p:cNvPicPr>
            <a:picLocks noChangeAspect="1"/>
          </p:cNvPicPr>
          <p:nvPr/>
        </p:nvPicPr>
        <p:blipFill>
          <a:blip r:embed="rId3"/>
          <a:stretch>
            <a:fillRect/>
          </a:stretch>
        </p:blipFill>
        <p:spPr>
          <a:xfrm>
            <a:off x="5257800" y="5686425"/>
            <a:ext cx="3657600" cy="11715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971800"/>
            <a:ext cx="4114800" cy="990600"/>
          </a:xfrm>
          <a:noFill/>
        </p:spPr>
        <p:txBody>
          <a:bodyPr>
            <a:normAutofit fontScale="90000"/>
          </a:bodyPr>
          <a:lstStyle/>
          <a:p>
            <a:r>
              <a:rPr lang="en-US" b="1" dirty="0" smtClean="0">
                <a:effectLst>
                  <a:reflection blurRad="6350" stA="60000" endA="900" endPos="58000" dir="5400000" sy="-100000" algn="bl" rotWithShape="0"/>
                </a:effectLst>
                <a:latin typeface="Adobe Caslon Pro Bold" pitchFamily="18" charset="0"/>
              </a:rPr>
              <a:t>Group Members </a:t>
            </a:r>
            <a:endParaRPr lang="en-US" b="1" dirty="0">
              <a:effectLst>
                <a:reflection blurRad="6350" stA="60000" endA="900" endPos="58000" dir="5400000" sy="-100000" algn="bl" rotWithShape="0"/>
              </a:effectLst>
              <a:latin typeface="Adobe Caslon Pro Bold" pitchFamily="18" charset="0"/>
            </a:endParaRPr>
          </a:p>
        </p:txBody>
      </p:sp>
      <p:sp>
        <p:nvSpPr>
          <p:cNvPr id="3" name="Content Placeholder 2"/>
          <p:cNvSpPr>
            <a:spLocks noGrp="1"/>
          </p:cNvSpPr>
          <p:nvPr>
            <p:ph idx="1"/>
          </p:nvPr>
        </p:nvSpPr>
        <p:spPr>
          <a:xfrm>
            <a:off x="609600" y="3962400"/>
            <a:ext cx="7543800" cy="2362200"/>
          </a:xfrm>
          <a:noFill/>
        </p:spPr>
        <p:txBody>
          <a:bodyPr numCol="2">
            <a:normAutofit fontScale="70000" lnSpcReduction="20000"/>
          </a:bodyPr>
          <a:lstStyle/>
          <a:p>
            <a:r>
              <a:rPr lang="en-US" sz="4400" b="1" dirty="0" err="1" smtClean="0">
                <a:effectLst>
                  <a:outerShdw blurRad="50800" dist="38100" dir="2700000" algn="tl" rotWithShape="0">
                    <a:prstClr val="black">
                      <a:alpha val="40000"/>
                    </a:prstClr>
                  </a:outerShdw>
                </a:effectLst>
                <a:latin typeface="Adobe Naskh Medium" pitchFamily="50" charset="-78"/>
                <a:cs typeface="Adobe Naskh Medium" pitchFamily="50" charset="-78"/>
              </a:rPr>
              <a:t>Marium</a:t>
            </a:r>
            <a:r>
              <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rPr>
              <a:t> (Leader)</a:t>
            </a:r>
          </a:p>
          <a:p>
            <a:r>
              <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rPr>
              <a:t>Ali </a:t>
            </a:r>
            <a:r>
              <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rPr>
              <a:t>(coordinator)</a:t>
            </a:r>
          </a:p>
          <a:p>
            <a:r>
              <a:rPr lang="en-US" sz="4400" b="1" dirty="0" err="1" smtClean="0">
                <a:effectLst>
                  <a:outerShdw blurRad="50800" dist="38100" dir="2700000" algn="tl" rotWithShape="0">
                    <a:prstClr val="black">
                      <a:alpha val="40000"/>
                    </a:prstClr>
                  </a:outerShdw>
                </a:effectLst>
                <a:latin typeface="Adobe Naskh Medium" pitchFamily="50" charset="-78"/>
                <a:cs typeface="Adobe Naskh Medium" pitchFamily="50" charset="-78"/>
              </a:rPr>
              <a:t>Mubeen</a:t>
            </a:r>
            <a:r>
              <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rPr>
              <a:t> </a:t>
            </a:r>
          </a:p>
          <a:p>
            <a:r>
              <a:rPr lang="en-US" sz="4400" b="1" dirty="0" err="1" smtClean="0">
                <a:effectLst>
                  <a:outerShdw blurRad="50800" dist="38100" dir="2700000" algn="tl" rotWithShape="0">
                    <a:prstClr val="black">
                      <a:alpha val="40000"/>
                    </a:prstClr>
                  </a:outerShdw>
                </a:effectLst>
                <a:latin typeface="Adobe Naskh Medium" pitchFamily="50" charset="-78"/>
                <a:cs typeface="Adobe Naskh Medium" pitchFamily="50" charset="-78"/>
              </a:rPr>
              <a:t>Aqib</a:t>
            </a:r>
            <a:r>
              <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rPr>
              <a:t> </a:t>
            </a:r>
          </a:p>
          <a:p>
            <a:r>
              <a:rPr lang="en-US" sz="4400" b="1" dirty="0" err="1" smtClean="0">
                <a:effectLst>
                  <a:outerShdw blurRad="50800" dist="38100" dir="2700000" algn="tl" rotWithShape="0">
                    <a:prstClr val="black">
                      <a:alpha val="40000"/>
                    </a:prstClr>
                  </a:outerShdw>
                </a:effectLst>
                <a:latin typeface="Adobe Naskh Medium" pitchFamily="50" charset="-78"/>
                <a:cs typeface="Adobe Naskh Medium" pitchFamily="50" charset="-78"/>
              </a:rPr>
              <a:t>Mohsin</a:t>
            </a:r>
            <a:endPar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endParaRPr>
          </a:p>
          <a:p>
            <a:r>
              <a:rPr lang="en-US" sz="4400" b="1" dirty="0" err="1" smtClean="0">
                <a:effectLst>
                  <a:outerShdw blurRad="50800" dist="38100" dir="2700000" algn="tl" rotWithShape="0">
                    <a:prstClr val="black">
                      <a:alpha val="40000"/>
                    </a:prstClr>
                  </a:outerShdw>
                </a:effectLst>
                <a:latin typeface="Adobe Naskh Medium" pitchFamily="50" charset="-78"/>
                <a:cs typeface="Adobe Naskh Medium" pitchFamily="50" charset="-78"/>
              </a:rPr>
              <a:t>Shehryar</a:t>
            </a:r>
            <a:r>
              <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rPr>
              <a:t> </a:t>
            </a:r>
          </a:p>
          <a:p>
            <a:r>
              <a:rPr lang="en-US" sz="4400" b="1" dirty="0" err="1" smtClean="0">
                <a:effectLst>
                  <a:outerShdw blurRad="50800" dist="38100" dir="2700000" algn="tl" rotWithShape="0">
                    <a:prstClr val="black">
                      <a:alpha val="40000"/>
                    </a:prstClr>
                  </a:outerShdw>
                </a:effectLst>
                <a:latin typeface="Adobe Naskh Medium" pitchFamily="50" charset="-78"/>
                <a:cs typeface="Adobe Naskh Medium" pitchFamily="50" charset="-78"/>
              </a:rPr>
              <a:t>Abida</a:t>
            </a:r>
            <a:endParaRPr lang="en-US" sz="4400" b="1" dirty="0">
              <a:effectLst>
                <a:outerShdw blurRad="50800" dist="38100" dir="2700000" algn="tl" rotWithShape="0">
                  <a:prstClr val="black">
                    <a:alpha val="40000"/>
                  </a:prstClr>
                </a:outerShdw>
              </a:effectLst>
              <a:latin typeface="Adobe Naskh Medium" pitchFamily="50" charset="-78"/>
              <a:cs typeface="Adobe Naskh Medium" pitchFamily="50" charset="-78"/>
            </a:endParaRPr>
          </a:p>
          <a:p>
            <a:endParaRPr lang="en-US" sz="4400" b="1" dirty="0" smtClean="0">
              <a:effectLst>
                <a:outerShdw blurRad="50800" dist="38100" dir="2700000" algn="tl" rotWithShape="0">
                  <a:prstClr val="black">
                    <a:alpha val="40000"/>
                  </a:prstClr>
                </a:outerShdw>
              </a:effectLst>
              <a:latin typeface="Adobe Naskh Medium" pitchFamily="50" charset="-78"/>
              <a:cs typeface="Adobe Naskh Medium" pitchFamily="50" charset="-78"/>
            </a:endParaRPr>
          </a:p>
        </p:txBody>
      </p:sp>
      <p:pic>
        <p:nvPicPr>
          <p:cNvPr id="5" name="Picture 4" descr="dummy.png"/>
          <p:cNvPicPr>
            <a:picLocks noChangeAspect="1"/>
          </p:cNvPicPr>
          <p:nvPr/>
        </p:nvPicPr>
        <p:blipFill>
          <a:blip r:embed="rId2"/>
          <a:stretch>
            <a:fillRect/>
          </a:stretch>
        </p:blipFill>
        <p:spPr>
          <a:xfrm>
            <a:off x="0" y="46630"/>
            <a:ext cx="9144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ummy.png"/>
          <p:cNvPicPr>
            <a:picLocks noChangeAspect="1"/>
          </p:cNvPicPr>
          <p:nvPr/>
        </p:nvPicPr>
        <p:blipFill>
          <a:blip r:embed="rId2"/>
          <a:stretch>
            <a:fillRect/>
          </a:stretch>
        </p:blipFill>
        <p:spPr>
          <a:xfrm>
            <a:off x="0" y="11373"/>
            <a:ext cx="9144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named.jpg"/>
          <p:cNvPicPr>
            <a:picLocks noChangeAspect="1"/>
          </p:cNvPicPr>
          <p:nvPr/>
        </p:nvPicPr>
        <p:blipFill>
          <a:blip r:embed="rId2">
            <a:lum bright="70000" contrast="-70000"/>
          </a:blip>
          <a:stretch>
            <a:fillRect/>
          </a:stretch>
        </p:blipFill>
        <p:spPr>
          <a:xfrm>
            <a:off x="0" y="0"/>
            <a:ext cx="4648200" cy="6858000"/>
          </a:xfrm>
          <a:prstGeom prst="rect">
            <a:avLst/>
          </a:prstGeom>
        </p:spPr>
      </p:pic>
      <p:pic>
        <p:nvPicPr>
          <p:cNvPr id="5" name="Picture 4" descr="unnamed.jpg"/>
          <p:cNvPicPr>
            <a:picLocks noChangeAspect="1"/>
          </p:cNvPicPr>
          <p:nvPr/>
        </p:nvPicPr>
        <p:blipFill>
          <a:blip r:embed="rId2">
            <a:lum bright="70000" contrast="-70000"/>
          </a:blip>
          <a:stretch>
            <a:fillRect/>
          </a:stretch>
        </p:blipFill>
        <p:spPr>
          <a:xfrm>
            <a:off x="4648200" y="0"/>
            <a:ext cx="4495800" cy="6858000"/>
          </a:xfrm>
          <a:prstGeom prst="rect">
            <a:avLst/>
          </a:prstGeom>
        </p:spPr>
      </p:pic>
      <p:sp>
        <p:nvSpPr>
          <p:cNvPr id="2" name="Title 1"/>
          <p:cNvSpPr>
            <a:spLocks noGrp="1"/>
          </p:cNvSpPr>
          <p:nvPr>
            <p:ph type="title"/>
          </p:nvPr>
        </p:nvSpPr>
        <p:spPr>
          <a:xfrm>
            <a:off x="457200" y="304800"/>
            <a:ext cx="8229600" cy="914400"/>
          </a:xfrm>
        </p:spPr>
        <p:txBody>
          <a:bodyPr>
            <a:noAutofit/>
          </a:bodyPr>
          <a:lstStyle/>
          <a:p>
            <a:r>
              <a:rPr lang="en-US" sz="3200" b="1" dirty="0" smtClean="0">
                <a:latin typeface="Adobe Devanagari" pitchFamily="18" charset="0"/>
                <a:cs typeface="Adobe Devanagari" pitchFamily="18" charset="0"/>
              </a:rPr>
              <a:t>Implementation</a:t>
            </a:r>
            <a:endParaRPr lang="en-US" sz="2400" dirty="0" smtClean="0">
              <a:latin typeface="Adobe Devanagari" pitchFamily="18" charset="0"/>
              <a:cs typeface="Adobe Devanagari" pitchFamily="18" charset="0"/>
            </a:endParaRPr>
          </a:p>
        </p:txBody>
      </p:sp>
      <p:sp>
        <p:nvSpPr>
          <p:cNvPr id="3" name="Content Placeholder 2"/>
          <p:cNvSpPr>
            <a:spLocks noGrp="1"/>
          </p:cNvSpPr>
          <p:nvPr>
            <p:ph idx="1"/>
          </p:nvPr>
        </p:nvSpPr>
        <p:spPr>
          <a:xfrm>
            <a:off x="457200" y="990600"/>
            <a:ext cx="8229600" cy="5135563"/>
          </a:xfrm>
        </p:spPr>
        <p:txBody>
          <a:bodyPr>
            <a:normAutofit/>
          </a:bodyPr>
          <a:lstStyle/>
          <a:p>
            <a:endParaRPr lang="en-US" sz="2200" dirty="0" smtClean="0">
              <a:latin typeface="Arial" pitchFamily="34" charset="0"/>
              <a:cs typeface="Arial" pitchFamily="34" charset="0"/>
            </a:endParaRP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The study of “implementation” did not exist in the early stages of the development of  public administration.</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As Wilson and other founding scholars in the field asserted, the political sphere made the decisions, and the administrative apparatus simply and mechanically put them into action.</a:t>
            </a:r>
          </a:p>
        </p:txBody>
      </p:sp>
      <p:pic>
        <p:nvPicPr>
          <p:cNvPr id="7" name="Picture 6" descr="6145684_democracy3pc_mw9h.png"/>
          <p:cNvPicPr>
            <a:picLocks noChangeAspect="1"/>
          </p:cNvPicPr>
          <p:nvPr/>
        </p:nvPicPr>
        <p:blipFill>
          <a:blip r:embed="rId3"/>
          <a:stretch>
            <a:fillRect/>
          </a:stretch>
        </p:blipFill>
        <p:spPr>
          <a:xfrm>
            <a:off x="5257800" y="5686425"/>
            <a:ext cx="3657600" cy="11715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409614.jpg"/>
          <p:cNvPicPr>
            <a:picLocks noChangeAspect="1"/>
          </p:cNvPicPr>
          <p:nvPr/>
        </p:nvPicPr>
        <p:blipFill>
          <a:blip r:embed="rId2">
            <a:duotone>
              <a:schemeClr val="accent6">
                <a:shade val="45000"/>
                <a:satMod val="135000"/>
              </a:schemeClr>
              <a:prstClr val="white"/>
            </a:duotone>
          </a:blip>
          <a:stretch>
            <a:fillRect/>
          </a:stretch>
        </p:blipFill>
        <p:spPr>
          <a:xfrm>
            <a:off x="-76200" y="1219200"/>
            <a:ext cx="9144000" cy="5638800"/>
          </a:xfrm>
          <a:prstGeom prst="rect">
            <a:avLst/>
          </a:prstGeom>
        </p:spPr>
      </p:pic>
      <p:sp>
        <p:nvSpPr>
          <p:cNvPr id="2" name="Title 1"/>
          <p:cNvSpPr>
            <a:spLocks noGrp="1"/>
          </p:cNvSpPr>
          <p:nvPr>
            <p:ph type="title"/>
          </p:nvPr>
        </p:nvSpPr>
        <p:spPr>
          <a:xfrm>
            <a:off x="-68239" y="22746"/>
            <a:ext cx="9212239" cy="1219200"/>
          </a:xfrm>
        </p:spPr>
        <p:txBody>
          <a:bodyPr>
            <a:normAutofit/>
          </a:bodyPr>
          <a:lstStyle/>
          <a:p>
            <a:endParaRPr lang="en-US" sz="3200" b="1" dirty="0">
              <a:solidFill>
                <a:srgbClr val="C00000"/>
              </a:solidFill>
              <a:latin typeface="Adobe Devanagari" pitchFamily="18" charset="0"/>
              <a:cs typeface="Adobe Devanagari" pitchFamily="18" charset="0"/>
            </a:endParaRPr>
          </a:p>
        </p:txBody>
      </p:sp>
      <p:sp>
        <p:nvSpPr>
          <p:cNvPr id="3" name="Content Placeholder 2"/>
          <p:cNvSpPr>
            <a:spLocks noGrp="1"/>
          </p:cNvSpPr>
          <p:nvPr>
            <p:ph idx="1"/>
          </p:nvPr>
        </p:nvSpPr>
        <p:spPr>
          <a:xfrm>
            <a:off x="-93259" y="1600199"/>
            <a:ext cx="8915400" cy="4872251"/>
          </a:xfrm>
        </p:spPr>
        <p:txBody>
          <a:bodyPr numCol="2">
            <a:normAutofit/>
          </a:bodyPr>
          <a:lstStyle/>
          <a:p>
            <a:pPr algn="ctr">
              <a:buNone/>
            </a:pPr>
            <a:r>
              <a:rPr lang="en-US" sz="2200" b="1" dirty="0" smtClean="0">
                <a:solidFill>
                  <a:srgbClr val="C00000"/>
                </a:solidFill>
                <a:latin typeface="Arial" pitchFamily="34" charset="0"/>
                <a:cs typeface="Arial" pitchFamily="34" charset="0"/>
              </a:rPr>
              <a:t>The Old Public Administration and Implementation</a:t>
            </a:r>
          </a:p>
          <a:p>
            <a:pPr algn="ctr">
              <a:buNone/>
            </a:pPr>
            <a:endParaRPr lang="en-US" sz="2200" b="1" dirty="0" smtClean="0">
              <a:latin typeface="Arial" pitchFamily="34" charset="0"/>
              <a:cs typeface="Arial" pitchFamily="34" charset="0"/>
            </a:endParaRPr>
          </a:p>
          <a:p>
            <a:r>
              <a:rPr lang="en-US" sz="2200" dirty="0" smtClean="0">
                <a:latin typeface="Arial" pitchFamily="34" charset="0"/>
                <a:cs typeface="Arial" pitchFamily="34" charset="0"/>
              </a:rPr>
              <a:t>There was little differentiation between the administrative process and the implementation process.</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Implementation was what public administration was responsible for is most appropriately  evaluated.</a:t>
            </a:r>
          </a:p>
          <a:p>
            <a:endParaRPr lang="en-US" sz="2200" dirty="0" smtClean="0">
              <a:solidFill>
                <a:schemeClr val="accent2"/>
              </a:solidFill>
              <a:latin typeface="Arial" pitchFamily="34" charset="0"/>
              <a:cs typeface="Arial" pitchFamily="34" charset="0"/>
            </a:endParaRPr>
          </a:p>
          <a:p>
            <a:pPr algn="ctr">
              <a:buNone/>
            </a:pPr>
            <a:r>
              <a:rPr lang="en-US" sz="2200" b="1" dirty="0" smtClean="0">
                <a:solidFill>
                  <a:srgbClr val="C00000"/>
                </a:solidFill>
                <a:latin typeface="Arial" pitchFamily="34" charset="0"/>
                <a:cs typeface="Arial" pitchFamily="34" charset="0"/>
              </a:rPr>
              <a:t>The New Public Service and Implementation</a:t>
            </a: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In the New Public Service, a primary focus of implementation is citizen engagement and community building.</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Citizen engagement is seen as an appropriate and necessary part of policy implementation in a democracy</a:t>
            </a:r>
            <a:r>
              <a:rPr lang="en-US" sz="1800" dirty="0" smtClean="0">
                <a:latin typeface="Adobe Devanagari" pitchFamily="18" charset="0"/>
                <a:cs typeface="Adobe Devanagari" pitchFamily="18" charset="0"/>
              </a:rPr>
              <a:t>.</a:t>
            </a:r>
            <a:endParaRPr lang="en-US" sz="18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2">
            <a:lum bright="50000"/>
          </a:blip>
          <a:stretch>
            <a:fillRect/>
          </a:stretch>
        </p:blipFill>
        <p:spPr>
          <a:xfrm>
            <a:off x="0" y="1143000"/>
            <a:ext cx="9144000" cy="5715000"/>
          </a:xfrm>
          <a:prstGeom prst="rect">
            <a:avLst/>
          </a:prstGeom>
        </p:spPr>
      </p:pic>
      <p:sp>
        <p:nvSpPr>
          <p:cNvPr id="2" name="Title 1"/>
          <p:cNvSpPr>
            <a:spLocks noGrp="1"/>
          </p:cNvSpPr>
          <p:nvPr>
            <p:ph type="title"/>
          </p:nvPr>
        </p:nvSpPr>
        <p:spPr>
          <a:xfrm>
            <a:off x="0" y="0"/>
            <a:ext cx="9144000" cy="1143000"/>
          </a:xfrm>
          <a:solidFill>
            <a:schemeClr val="accent1">
              <a:lumMod val="40000"/>
              <a:lumOff val="60000"/>
            </a:schemeClr>
          </a:solidFill>
          <a:effectLst>
            <a:innerShdw blurRad="114300">
              <a:prstClr val="black"/>
            </a:innerShdw>
          </a:effectLst>
        </p:spPr>
        <p:txBody>
          <a:bodyPr>
            <a:noAutofit/>
          </a:bodyPr>
          <a:lstStyle/>
          <a:p>
            <a:pPr algn="l"/>
            <a:r>
              <a:rPr lang="en-US" sz="3600" b="1" dirty="0" smtClean="0">
                <a:solidFill>
                  <a:schemeClr val="tx2"/>
                </a:solidFill>
                <a:latin typeface="Adobe Devanagari" pitchFamily="18" charset="0"/>
                <a:cs typeface="Adobe Devanagari" pitchFamily="18" charset="0"/>
              </a:rPr>
              <a:t/>
            </a:r>
            <a:br>
              <a:rPr lang="en-US" sz="3600" b="1" dirty="0" smtClean="0">
                <a:solidFill>
                  <a:schemeClr val="tx2"/>
                </a:solidFill>
                <a:latin typeface="Adobe Devanagari" pitchFamily="18" charset="0"/>
                <a:cs typeface="Adobe Devanagari" pitchFamily="18" charset="0"/>
              </a:rPr>
            </a:br>
            <a:r>
              <a:rPr lang="en-US" sz="3600" b="1" dirty="0" smtClean="0">
                <a:solidFill>
                  <a:schemeClr val="tx2"/>
                </a:solidFill>
                <a:latin typeface="Adobe Devanagari" pitchFamily="18" charset="0"/>
                <a:cs typeface="Adobe Devanagari" pitchFamily="18" charset="0"/>
              </a:rPr>
              <a:t>          </a:t>
            </a:r>
            <a:r>
              <a:rPr lang="en-US" sz="3200" b="1" dirty="0" smtClean="0">
                <a:solidFill>
                  <a:schemeClr val="tx2"/>
                </a:solidFill>
                <a:latin typeface="Adobe Devanagari" pitchFamily="18" charset="0"/>
                <a:cs typeface="Adobe Devanagari" pitchFamily="18" charset="0"/>
              </a:rPr>
              <a:t>Accountability is Not Simple</a:t>
            </a:r>
            <a:r>
              <a:rPr lang="en-US" sz="3600" b="1" dirty="0" smtClean="0">
                <a:solidFill>
                  <a:srgbClr val="0070C0"/>
                </a:solidFill>
                <a:latin typeface="Adobe Devanagari" pitchFamily="18" charset="0"/>
                <a:cs typeface="Adobe Devanagari" pitchFamily="18" charset="0"/>
              </a:rPr>
              <a:t/>
            </a:r>
            <a:br>
              <a:rPr lang="en-US" sz="3600" b="1" dirty="0" smtClean="0">
                <a:solidFill>
                  <a:srgbClr val="0070C0"/>
                </a:solidFill>
                <a:latin typeface="Adobe Devanagari" pitchFamily="18" charset="0"/>
                <a:cs typeface="Adobe Devanagari" pitchFamily="18" charset="0"/>
              </a:rPr>
            </a:br>
            <a:endParaRPr lang="en-US" sz="3600" b="1" dirty="0">
              <a:solidFill>
                <a:srgbClr val="0070C0"/>
              </a:solidFill>
              <a:latin typeface="Adobe Devanagari" pitchFamily="18" charset="0"/>
              <a:cs typeface="Adobe Devanagari" pitchFamily="18" charset="0"/>
            </a:endParaRPr>
          </a:p>
        </p:txBody>
      </p:sp>
      <p:sp>
        <p:nvSpPr>
          <p:cNvPr id="3" name="Content Placeholder 2"/>
          <p:cNvSpPr>
            <a:spLocks noGrp="1"/>
          </p:cNvSpPr>
          <p:nvPr>
            <p:ph idx="1"/>
          </p:nvPr>
        </p:nvSpPr>
        <p:spPr>
          <a:xfrm>
            <a:off x="0" y="1600200"/>
            <a:ext cx="9144000" cy="5257800"/>
          </a:xfrm>
        </p:spPr>
        <p:txBody>
          <a:bodyPr>
            <a:normAutofit/>
          </a:bodyPr>
          <a:lstStyle/>
          <a:p>
            <a:endParaRPr lang="en-US"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Public servants should be more attentive to the market.</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They should attend to statutory and Constitutional Law, community values, political norms, professional standards and citizens’ interest.</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NPS argues that accountability should be based on the idea to serve citizens’ interest.</a:t>
            </a:r>
          </a:p>
          <a:p>
            <a:pPr>
              <a:buNone/>
            </a:pP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rmAutofit/>
          </a:bodyPr>
          <a:lstStyle/>
          <a:p>
            <a:pPr algn="l"/>
            <a:r>
              <a:rPr lang="en-US" sz="3200" b="1" dirty="0" smtClean="0">
                <a:solidFill>
                  <a:srgbClr val="00B050"/>
                </a:solidFill>
                <a:latin typeface="Adobe Devanagari" pitchFamily="18" charset="0"/>
                <a:cs typeface="Adobe Devanagari" pitchFamily="18" charset="0"/>
              </a:rPr>
              <a:t>Old Public Administration and </a:t>
            </a:r>
            <a:br>
              <a:rPr lang="en-US" sz="3200" b="1" dirty="0" smtClean="0">
                <a:solidFill>
                  <a:srgbClr val="00B050"/>
                </a:solidFill>
                <a:latin typeface="Adobe Devanagari" pitchFamily="18" charset="0"/>
                <a:cs typeface="Adobe Devanagari" pitchFamily="18" charset="0"/>
              </a:rPr>
            </a:br>
            <a:r>
              <a:rPr lang="en-US" sz="3200" b="1" dirty="0" smtClean="0">
                <a:solidFill>
                  <a:srgbClr val="00B050"/>
                </a:solidFill>
                <a:latin typeface="Adobe Devanagari" pitchFamily="18" charset="0"/>
                <a:cs typeface="Adobe Devanagari" pitchFamily="18" charset="0"/>
              </a:rPr>
              <a:t>Accountability</a:t>
            </a:r>
            <a:endParaRPr lang="en-US" sz="3200" dirty="0">
              <a:solidFill>
                <a:srgbClr val="00B050"/>
              </a:solidFill>
            </a:endParaRPr>
          </a:p>
        </p:txBody>
      </p:sp>
      <p:sp>
        <p:nvSpPr>
          <p:cNvPr id="3" name="Content Placeholder 2"/>
          <p:cNvSpPr>
            <a:spLocks noGrp="1"/>
          </p:cNvSpPr>
          <p:nvPr>
            <p:ph idx="1"/>
          </p:nvPr>
        </p:nvSpPr>
        <p:spPr/>
        <p:txBody>
          <a:bodyPr>
            <a:normAutofit/>
          </a:bodyPr>
          <a:lstStyle/>
          <a:p>
            <a:pPr>
              <a:buNone/>
            </a:pPr>
            <a:endParaRPr lang="en-US" sz="2600" b="1" dirty="0" smtClean="0">
              <a:solidFill>
                <a:srgbClr val="00B050"/>
              </a:solidFill>
              <a:latin typeface="Adobe Devanagari" pitchFamily="18" charset="0"/>
              <a:cs typeface="Adobe Devanagari" pitchFamily="18" charset="0"/>
            </a:endParaRPr>
          </a:p>
          <a:p>
            <a:pPr>
              <a:buNone/>
            </a:pPr>
            <a:endParaRPr lang="en-US" sz="2600" b="1" dirty="0" smtClean="0">
              <a:solidFill>
                <a:srgbClr val="00B050"/>
              </a:solidFill>
              <a:latin typeface="Adobe Devanagari" pitchFamily="18" charset="0"/>
              <a:cs typeface="Adobe Devanagari" pitchFamily="18" charset="0"/>
            </a:endParaRPr>
          </a:p>
          <a:p>
            <a:r>
              <a:rPr lang="en-US" sz="2200" dirty="0" smtClean="0">
                <a:latin typeface="Arial" pitchFamily="34" charset="0"/>
                <a:cs typeface="Arial" pitchFamily="34" charset="0"/>
              </a:rPr>
              <a:t>Public servants do not exercise significant amount of discretion.</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They simply implement the laws, rules and standard set forth by elected officials. </a:t>
            </a:r>
          </a:p>
          <a:p>
            <a:pPr>
              <a:buNone/>
            </a:pPr>
            <a:endParaRPr lang="en-US" sz="2000" dirty="0">
              <a:latin typeface="Adobe Devanagari" pitchFamily="18" charset="0"/>
              <a:cs typeface="Adobe Devanagari" pitchFamily="18" charset="0"/>
            </a:endParaRPr>
          </a:p>
        </p:txBody>
      </p:sp>
      <p:pic>
        <p:nvPicPr>
          <p:cNvPr id="4" name="Picture 3" descr="download (1).jpg"/>
          <p:cNvPicPr>
            <a:picLocks noChangeAspect="1"/>
          </p:cNvPicPr>
          <p:nvPr/>
        </p:nvPicPr>
        <p:blipFill>
          <a:blip r:embed="rId2"/>
          <a:stretch>
            <a:fillRect/>
          </a:stretch>
        </p:blipFill>
        <p:spPr>
          <a:xfrm>
            <a:off x="5791200" y="797270"/>
            <a:ext cx="3028950" cy="1107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rmAutofit/>
          </a:bodyPr>
          <a:lstStyle/>
          <a:p>
            <a:pPr algn="l"/>
            <a:r>
              <a:rPr lang="en-US" sz="3200" b="1" dirty="0" smtClean="0">
                <a:solidFill>
                  <a:srgbClr val="00B050"/>
                </a:solidFill>
                <a:latin typeface="Adobe Devanagari" pitchFamily="18" charset="0"/>
                <a:cs typeface="Adobe Devanagari" pitchFamily="18" charset="0"/>
              </a:rPr>
              <a:t>NPM and Accountability</a:t>
            </a:r>
          </a:p>
        </p:txBody>
      </p:sp>
      <p:sp>
        <p:nvSpPr>
          <p:cNvPr id="3" name="Content Placeholder 2"/>
          <p:cNvSpPr>
            <a:spLocks noGrp="1"/>
          </p:cNvSpPr>
          <p:nvPr>
            <p:ph idx="1"/>
          </p:nvPr>
        </p:nvSpPr>
        <p:spPr/>
        <p:txBody>
          <a:bodyPr>
            <a:normAutofit/>
          </a:bodyPr>
          <a:lstStyle/>
          <a:p>
            <a:pPr>
              <a:buNone/>
            </a:pPr>
            <a:endParaRPr lang="en-US" sz="2200" dirty="0" smtClean="0">
              <a:latin typeface="Adobe Devanagari" pitchFamily="18" charset="0"/>
              <a:cs typeface="Adobe Devanagari" pitchFamily="18" charset="0"/>
            </a:endParaRPr>
          </a:p>
          <a:p>
            <a:pPr>
              <a:buNone/>
            </a:pPr>
            <a:endParaRPr lang="en-US" sz="2200" dirty="0" smtClean="0">
              <a:latin typeface="Adobe Devanagari" pitchFamily="18" charset="0"/>
              <a:cs typeface="Adobe Devanagari" pitchFamily="18" charset="0"/>
            </a:endParaRPr>
          </a:p>
          <a:p>
            <a:r>
              <a:rPr lang="en-US" sz="2200" dirty="0" smtClean="0">
                <a:latin typeface="Arial" pitchFamily="34" charset="0"/>
                <a:cs typeface="Arial" pitchFamily="34" charset="0"/>
              </a:rPr>
              <a:t>Public agencies are not accountable to citizen or to the public or common good.</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They are accountable to their customers.</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Based on satisfaction of the customers</a:t>
            </a:r>
          </a:p>
          <a:p>
            <a:pPr>
              <a:buNone/>
            </a:pPr>
            <a:r>
              <a:rPr lang="en-US" sz="2200" dirty="0" smtClean="0">
                <a:latin typeface="Arial" pitchFamily="34" charset="0"/>
                <a:cs typeface="Arial" pitchFamily="34" charset="0"/>
              </a:rPr>
              <a:t> </a:t>
            </a:r>
          </a:p>
          <a:p>
            <a:endParaRPr lang="en-US" sz="2000" dirty="0">
              <a:latin typeface="Adobe Devanagari" pitchFamily="18" charset="0"/>
              <a:cs typeface="Adobe Devanagari" pitchFamily="18" charset="0"/>
            </a:endParaRPr>
          </a:p>
        </p:txBody>
      </p:sp>
      <p:pic>
        <p:nvPicPr>
          <p:cNvPr id="4" name="Picture 3" descr="download (1).jpg"/>
          <p:cNvPicPr>
            <a:picLocks noChangeAspect="1"/>
          </p:cNvPicPr>
          <p:nvPr/>
        </p:nvPicPr>
        <p:blipFill>
          <a:blip r:embed="rId2"/>
          <a:stretch>
            <a:fillRect/>
          </a:stretch>
        </p:blipFill>
        <p:spPr>
          <a:xfrm>
            <a:off x="5791200" y="797270"/>
            <a:ext cx="3028950" cy="1107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rmAutofit/>
          </a:bodyPr>
          <a:lstStyle/>
          <a:p>
            <a:pPr algn="l"/>
            <a:r>
              <a:rPr lang="en-US" sz="3200" b="1" dirty="0" smtClean="0">
                <a:solidFill>
                  <a:srgbClr val="00B050"/>
                </a:solidFill>
                <a:latin typeface="Adobe Devanagari" pitchFamily="18" charset="0"/>
                <a:cs typeface="Adobe Devanagari" pitchFamily="18" charset="0"/>
              </a:rPr>
              <a:t>NPS and Accountability</a:t>
            </a:r>
          </a:p>
        </p:txBody>
      </p:sp>
      <p:sp>
        <p:nvSpPr>
          <p:cNvPr id="3" name="Content Placeholder 2"/>
          <p:cNvSpPr>
            <a:spLocks noGrp="1"/>
          </p:cNvSpPr>
          <p:nvPr>
            <p:ph idx="1"/>
          </p:nvPr>
        </p:nvSpPr>
        <p:spPr/>
        <p:txBody>
          <a:bodyPr>
            <a:normAutofit lnSpcReduction="10000"/>
          </a:bodyPr>
          <a:lstStyle/>
          <a:p>
            <a:endParaRPr lang="en-US" sz="2200" dirty="0" smtClean="0">
              <a:latin typeface="Arial" pitchFamily="34" charset="0"/>
              <a:cs typeface="Arial" pitchFamily="34" charset="0"/>
            </a:endParaRP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Accountability in the New Public Service suggests a re-conceptualization of the role of the public servant as leader, steward and emissary of the public interest, not as entrepreneur.</a:t>
            </a: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Accountability is broadly defined to encompass a range of professional, legal, political and democratic responsibilities.</a:t>
            </a:r>
          </a:p>
          <a:p>
            <a:pPr>
              <a:buNone/>
            </a:pPr>
            <a:endParaRPr lang="en-US" sz="2200" dirty="0" smtClean="0">
              <a:latin typeface="Arial" pitchFamily="34" charset="0"/>
              <a:cs typeface="Arial" pitchFamily="34" charset="0"/>
            </a:endParaRPr>
          </a:p>
          <a:p>
            <a:endParaRPr lang="en-US" sz="2200" dirty="0" smtClean="0">
              <a:latin typeface="Arial" pitchFamily="34" charset="0"/>
              <a:cs typeface="Arial" pitchFamily="34" charset="0"/>
            </a:endParaRPr>
          </a:p>
          <a:p>
            <a:pPr>
              <a:buNone/>
            </a:pPr>
            <a:r>
              <a:rPr lang="en-US" sz="2200" dirty="0" smtClean="0">
                <a:latin typeface="Arial" pitchFamily="34" charset="0"/>
                <a:cs typeface="Arial" pitchFamily="34" charset="0"/>
              </a:rPr>
              <a:t> </a:t>
            </a:r>
          </a:p>
          <a:p>
            <a:pPr>
              <a:buNone/>
            </a:pPr>
            <a:endParaRPr lang="en-US" sz="2200" dirty="0">
              <a:latin typeface="Arial" pitchFamily="34" charset="0"/>
              <a:cs typeface="Arial" pitchFamily="34" charset="0"/>
            </a:endParaRPr>
          </a:p>
        </p:txBody>
      </p:sp>
      <p:pic>
        <p:nvPicPr>
          <p:cNvPr id="4" name="Picture 3" descr="download (1).jpg"/>
          <p:cNvPicPr>
            <a:picLocks noChangeAspect="1"/>
          </p:cNvPicPr>
          <p:nvPr/>
        </p:nvPicPr>
        <p:blipFill>
          <a:blip r:embed="rId2"/>
          <a:stretch>
            <a:fillRect/>
          </a:stretch>
        </p:blipFill>
        <p:spPr>
          <a:xfrm>
            <a:off x="5791200" y="797270"/>
            <a:ext cx="3028950" cy="1107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w-to-Establish-Yourself-as-a-Thought-Leader-in-Your-Field1.jpg"/>
          <p:cNvPicPr>
            <a:picLocks noChangeAspect="1"/>
          </p:cNvPicPr>
          <p:nvPr/>
        </p:nvPicPr>
        <p:blipFill>
          <a:blip r:embed="rId2"/>
          <a:stretch>
            <a:fillRect/>
          </a:stretch>
        </p:blipFill>
        <p:spPr>
          <a:xfrm>
            <a:off x="0" y="0"/>
            <a:ext cx="9144000" cy="2971800"/>
          </a:xfrm>
          <a:prstGeom prst="rect">
            <a:avLst/>
          </a:prstGeom>
        </p:spPr>
      </p:pic>
      <p:sp>
        <p:nvSpPr>
          <p:cNvPr id="2" name="Title 1"/>
          <p:cNvSpPr>
            <a:spLocks noGrp="1"/>
          </p:cNvSpPr>
          <p:nvPr>
            <p:ph type="title"/>
          </p:nvPr>
        </p:nvSpPr>
        <p:spPr>
          <a:xfrm>
            <a:off x="152400" y="76200"/>
            <a:ext cx="8839200" cy="1143000"/>
          </a:xfrm>
        </p:spPr>
        <p:txBody>
          <a:bodyPr>
            <a:normAutofit/>
          </a:bodyPr>
          <a:lstStyle/>
          <a:p>
            <a:r>
              <a:rPr lang="en-US" sz="3200" b="1" dirty="0" smtClean="0">
                <a:solidFill>
                  <a:schemeClr val="bg1"/>
                </a:solidFill>
                <a:latin typeface="Adobe Devanagari" pitchFamily="18" charset="0"/>
                <a:cs typeface="Adobe Devanagari" pitchFamily="18" charset="0"/>
              </a:rPr>
              <a:t>Serve Rather than Steer</a:t>
            </a:r>
            <a:endParaRPr lang="en-US" sz="3200" b="1" dirty="0">
              <a:solidFill>
                <a:schemeClr val="bg1"/>
              </a:solidFill>
              <a:latin typeface="Adobe Devanagari" pitchFamily="18" charset="0"/>
              <a:cs typeface="Adobe Devanagari" pitchFamily="18" charset="0"/>
            </a:endParaRPr>
          </a:p>
        </p:txBody>
      </p:sp>
      <p:sp>
        <p:nvSpPr>
          <p:cNvPr id="3" name="Content Placeholder 2"/>
          <p:cNvSpPr>
            <a:spLocks noGrp="1"/>
          </p:cNvSpPr>
          <p:nvPr>
            <p:ph idx="1"/>
          </p:nvPr>
        </p:nvSpPr>
        <p:spPr>
          <a:xfrm>
            <a:off x="228600" y="2438400"/>
            <a:ext cx="8686800" cy="4419600"/>
          </a:xfrm>
        </p:spPr>
        <p:txBody>
          <a:bodyPr>
            <a:normAutofit/>
          </a:bodyPr>
          <a:lstStyle/>
          <a:p>
            <a:pPr algn="ctr">
              <a:buNone/>
            </a:pPr>
            <a:endParaRPr lang="en-US" sz="2800" b="1" dirty="0" smtClean="0">
              <a:solidFill>
                <a:srgbClr val="FF0000"/>
              </a:solidFill>
              <a:latin typeface="Arial" pitchFamily="34" charset="0"/>
              <a:cs typeface="Arial" pitchFamily="34" charset="0"/>
            </a:endParaRPr>
          </a:p>
          <a:p>
            <a:pPr algn="ctr">
              <a:buNone/>
            </a:pPr>
            <a:r>
              <a:rPr lang="en-US" sz="2800" b="1" dirty="0" smtClean="0">
                <a:solidFill>
                  <a:srgbClr val="FF0000"/>
                </a:solidFill>
                <a:latin typeface="Arial" pitchFamily="34" charset="0"/>
                <a:cs typeface="Arial" pitchFamily="34" charset="0"/>
              </a:rPr>
              <a:t>Types of Leadership</a:t>
            </a:r>
          </a:p>
          <a:p>
            <a:pPr algn="ctr">
              <a:buNone/>
            </a:pPr>
            <a:endParaRPr lang="en-US" sz="1400" b="1" dirty="0" smtClean="0">
              <a:solidFill>
                <a:srgbClr val="FF0000"/>
              </a:solidFill>
              <a:latin typeface="Arial" pitchFamily="34" charset="0"/>
              <a:cs typeface="Arial" pitchFamily="34" charset="0"/>
            </a:endParaRPr>
          </a:p>
          <a:p>
            <a:pPr algn="just"/>
            <a:r>
              <a:rPr lang="en-US" sz="2200" b="1" dirty="0" smtClean="0">
                <a:latin typeface="Arial" pitchFamily="34" charset="0"/>
                <a:cs typeface="Arial" pitchFamily="34" charset="0"/>
              </a:rPr>
              <a:t>Top down traditional model</a:t>
            </a:r>
          </a:p>
          <a:p>
            <a:pPr lvl="1" algn="just"/>
            <a:r>
              <a:rPr lang="en-US" sz="2000" dirty="0" smtClean="0">
                <a:latin typeface="Arial" pitchFamily="34" charset="0"/>
                <a:cs typeface="Arial" pitchFamily="34" charset="0"/>
              </a:rPr>
              <a:t>A model in which leader was the one who established vision to group, designed way of achieving it and coerced others to action on it.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w-to-Establish-Yourself-as-a-Thought-Leader-in-Your-Field1.jpg"/>
          <p:cNvPicPr>
            <a:picLocks noChangeAspect="1"/>
          </p:cNvPicPr>
          <p:nvPr/>
        </p:nvPicPr>
        <p:blipFill>
          <a:blip r:embed="rId2"/>
          <a:stretch>
            <a:fillRect/>
          </a:stretch>
        </p:blipFill>
        <p:spPr>
          <a:xfrm>
            <a:off x="0" y="0"/>
            <a:ext cx="9144000" cy="2971800"/>
          </a:xfrm>
          <a:prstGeom prst="rect">
            <a:avLst/>
          </a:prstGeom>
        </p:spPr>
      </p:pic>
      <p:sp>
        <p:nvSpPr>
          <p:cNvPr id="2" name="Title 1"/>
          <p:cNvSpPr>
            <a:spLocks noGrp="1"/>
          </p:cNvSpPr>
          <p:nvPr>
            <p:ph type="title"/>
          </p:nvPr>
        </p:nvSpPr>
        <p:spPr>
          <a:xfrm>
            <a:off x="152400" y="76200"/>
            <a:ext cx="8839200" cy="1143000"/>
          </a:xfrm>
        </p:spPr>
        <p:txBody>
          <a:bodyPr>
            <a:normAutofit/>
          </a:bodyPr>
          <a:lstStyle/>
          <a:p>
            <a:r>
              <a:rPr lang="en-US" sz="3200" b="1" dirty="0" smtClean="0">
                <a:solidFill>
                  <a:schemeClr val="bg1"/>
                </a:solidFill>
                <a:latin typeface="Adobe Devanagari" pitchFamily="18" charset="0"/>
                <a:cs typeface="Adobe Devanagari" pitchFamily="18" charset="0"/>
              </a:rPr>
              <a:t>Serve Rather Than Steer</a:t>
            </a:r>
            <a:endParaRPr lang="en-US" sz="3200" b="1" dirty="0">
              <a:solidFill>
                <a:schemeClr val="bg1"/>
              </a:solidFill>
              <a:latin typeface="Adobe Devanagari" pitchFamily="18" charset="0"/>
              <a:cs typeface="Adobe Devanagari" pitchFamily="18" charset="0"/>
            </a:endParaRPr>
          </a:p>
        </p:txBody>
      </p:sp>
      <p:sp>
        <p:nvSpPr>
          <p:cNvPr id="3" name="Content Placeholder 2"/>
          <p:cNvSpPr>
            <a:spLocks noGrp="1"/>
          </p:cNvSpPr>
          <p:nvPr>
            <p:ph idx="1"/>
          </p:nvPr>
        </p:nvSpPr>
        <p:spPr>
          <a:xfrm>
            <a:off x="228600" y="2971800"/>
            <a:ext cx="8686800" cy="4114800"/>
          </a:xfrm>
        </p:spPr>
        <p:txBody>
          <a:bodyPr>
            <a:normAutofit/>
          </a:bodyPr>
          <a:lstStyle/>
          <a:p>
            <a:pPr algn="just">
              <a:buNone/>
            </a:pPr>
            <a:endParaRPr lang="en-US" sz="2200" b="1" dirty="0" smtClean="0">
              <a:solidFill>
                <a:srgbClr val="FF0000"/>
              </a:solidFill>
              <a:latin typeface="Arial" pitchFamily="34" charset="0"/>
              <a:cs typeface="Arial" pitchFamily="34" charset="0"/>
            </a:endParaRPr>
          </a:p>
          <a:p>
            <a:pPr algn="just">
              <a:buNone/>
            </a:pPr>
            <a:endParaRPr lang="en-US" sz="2200" b="1" dirty="0" smtClean="0">
              <a:latin typeface="Arial" pitchFamily="34" charset="0"/>
              <a:cs typeface="Arial" pitchFamily="34" charset="0"/>
            </a:endParaRPr>
          </a:p>
          <a:p>
            <a:pPr algn="just"/>
            <a:r>
              <a:rPr lang="en-US" sz="2200" b="1" dirty="0" smtClean="0">
                <a:latin typeface="Arial" pitchFamily="34" charset="0"/>
                <a:cs typeface="Arial" pitchFamily="34" charset="0"/>
              </a:rPr>
              <a:t>Value based leadership (transformational leadership )</a:t>
            </a:r>
          </a:p>
          <a:p>
            <a:pPr lvl="1" algn="just"/>
            <a:r>
              <a:rPr lang="en-US" sz="2000" dirty="0" smtClean="0">
                <a:latin typeface="Arial" pitchFamily="34" charset="0"/>
                <a:cs typeface="Arial" pitchFamily="34" charset="0"/>
              </a:rPr>
              <a:t>Value based discussed citizen views can be brought to bear on process of building public policy in democratic fashion  but the major focus is on the style of leadership in which administrators work together to achieve goals</a:t>
            </a:r>
          </a:p>
          <a:p>
            <a:pPr algn="just">
              <a:buNone/>
            </a:pP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w-to-Establish-Yourself-as-a-Thought-Leader-in-Your-Field1.jpg"/>
          <p:cNvPicPr>
            <a:picLocks noChangeAspect="1"/>
          </p:cNvPicPr>
          <p:nvPr/>
        </p:nvPicPr>
        <p:blipFill>
          <a:blip r:embed="rId2"/>
          <a:stretch>
            <a:fillRect/>
          </a:stretch>
        </p:blipFill>
        <p:spPr>
          <a:xfrm>
            <a:off x="0" y="0"/>
            <a:ext cx="9144000" cy="2971800"/>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sz="3200" b="1" dirty="0" smtClean="0">
                <a:solidFill>
                  <a:schemeClr val="bg1"/>
                </a:solidFill>
                <a:latin typeface="Adobe Devanagari"/>
                <a:cs typeface="Arial" pitchFamily="34" charset="0"/>
              </a:rPr>
              <a:t>Serve Rather Than Steer</a:t>
            </a:r>
            <a:endParaRPr lang="en-US" sz="3200" b="1" dirty="0">
              <a:solidFill>
                <a:schemeClr val="bg1"/>
              </a:solidFill>
              <a:latin typeface="Adobe Devanagari"/>
              <a:cs typeface="Arial" pitchFamily="34" charset="0"/>
            </a:endParaRPr>
          </a:p>
        </p:txBody>
      </p:sp>
      <p:sp>
        <p:nvSpPr>
          <p:cNvPr id="3" name="Content Placeholder 2"/>
          <p:cNvSpPr>
            <a:spLocks noGrp="1"/>
          </p:cNvSpPr>
          <p:nvPr>
            <p:ph idx="1"/>
          </p:nvPr>
        </p:nvSpPr>
        <p:spPr>
          <a:xfrm>
            <a:off x="228600" y="2895600"/>
            <a:ext cx="8686800" cy="4191000"/>
          </a:xfrm>
        </p:spPr>
        <p:txBody>
          <a:bodyPr>
            <a:normAutofit/>
          </a:bodyPr>
          <a:lstStyle/>
          <a:p>
            <a:pPr algn="just">
              <a:buNone/>
            </a:pPr>
            <a:endParaRPr lang="en-US" sz="2400" b="1" dirty="0" smtClean="0">
              <a:solidFill>
                <a:srgbClr val="FF0000"/>
              </a:solidFill>
              <a:latin typeface="Adobe Devanagari" pitchFamily="18" charset="0"/>
              <a:cs typeface="Adobe Devanagari" pitchFamily="18" charset="0"/>
            </a:endParaRPr>
          </a:p>
          <a:p>
            <a:pPr algn="just">
              <a:buNone/>
            </a:pPr>
            <a:endParaRPr lang="en-US" sz="2000" b="1" dirty="0" smtClean="0">
              <a:latin typeface="Adobe Devanagari" pitchFamily="18" charset="0"/>
              <a:cs typeface="Adobe Devanagari" pitchFamily="18" charset="0"/>
            </a:endParaRPr>
          </a:p>
          <a:p>
            <a:pPr algn="just"/>
            <a:r>
              <a:rPr lang="en-US" sz="2200" b="1" dirty="0" smtClean="0">
                <a:latin typeface="Arial" pitchFamily="34" charset="0"/>
                <a:cs typeface="Arial" pitchFamily="34" charset="0"/>
              </a:rPr>
              <a:t>Shared leadership</a:t>
            </a:r>
          </a:p>
          <a:p>
            <a:pPr lvl="1" algn="just"/>
            <a:r>
              <a:rPr lang="en-US" sz="2000" dirty="0" smtClean="0">
                <a:latin typeface="Arial" pitchFamily="34" charset="0"/>
                <a:cs typeface="Arial" pitchFamily="34" charset="0"/>
              </a:rPr>
              <a:t>As shared leadership is important in public sector, administrators work with citizens and group of people of all kinds. It helps in improving the elements of empathy, consideration and efficiency. </a:t>
            </a:r>
          </a:p>
          <a:p>
            <a:pPr algn="just">
              <a:buNone/>
            </a:pPr>
            <a:endParaRPr lang="en-US" sz="20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lum bright="55000"/>
          </a:blip>
          <a:stretch>
            <a:fillRect/>
          </a:stretch>
        </p:blipFill>
        <p:spPr>
          <a:xfrm>
            <a:off x="5867400" y="4114800"/>
            <a:ext cx="3276600" cy="274320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sz="3200" b="1" dirty="0" smtClean="0">
                <a:solidFill>
                  <a:schemeClr val="accent6">
                    <a:lumMod val="50000"/>
                  </a:schemeClr>
                </a:solidFill>
                <a:latin typeface="Adobe Devanagari" pitchFamily="18" charset="0"/>
                <a:cs typeface="Adobe Devanagari" pitchFamily="18" charset="0"/>
              </a:rPr>
              <a:t>Serve Rather Than Steer</a:t>
            </a:r>
            <a:endParaRPr lang="en-US" sz="3200"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a:buNone/>
            </a:pPr>
            <a:endParaRPr lang="en-US" sz="2200" b="1" dirty="0" smtClean="0">
              <a:latin typeface="Arial" pitchFamily="34" charset="0"/>
              <a:cs typeface="Arial" pitchFamily="34" charset="0"/>
            </a:endParaRPr>
          </a:p>
          <a:p>
            <a:pPr>
              <a:buNone/>
            </a:pPr>
            <a:r>
              <a:rPr lang="en-US" sz="2200" b="1" dirty="0" smtClean="0">
                <a:latin typeface="Arial" pitchFamily="34" charset="0"/>
                <a:cs typeface="Arial" pitchFamily="34" charset="0"/>
              </a:rPr>
              <a:t>Role of Administrators </a:t>
            </a:r>
          </a:p>
          <a:p>
            <a:pPr>
              <a:buNone/>
            </a:pPr>
            <a:endParaRPr lang="en-US" sz="2200" b="1" dirty="0" smtClean="0">
              <a:latin typeface="Arial" pitchFamily="34" charset="0"/>
              <a:cs typeface="Arial" pitchFamily="34" charset="0"/>
            </a:endParaRPr>
          </a:p>
          <a:p>
            <a:r>
              <a:rPr lang="en-US" sz="2200" dirty="0" smtClean="0">
                <a:latin typeface="Arial" pitchFamily="34" charset="0"/>
                <a:cs typeface="Arial" pitchFamily="34" charset="0"/>
              </a:rPr>
              <a:t> Knowledgeable with their duties , responsibilities and the authorities divided among them. They do not become the owners of citizens but  work as one to serve them and solve issues.</a:t>
            </a:r>
          </a:p>
          <a:p>
            <a:r>
              <a:rPr lang="en-US" sz="2200" dirty="0" smtClean="0">
                <a:latin typeface="Arial" pitchFamily="34" charset="0"/>
                <a:cs typeface="Arial" pitchFamily="34" charset="0"/>
              </a:rPr>
              <a:t>In the New Public Service, shared and value based leadership is seen as function and responsibility at all levels of organization.</a:t>
            </a:r>
          </a:p>
          <a:p>
            <a:pPr>
              <a:buNone/>
            </a:pPr>
            <a:endParaRPr lang="en-US" sz="20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named.jpg"/>
          <p:cNvPicPr>
            <a:picLocks noChangeAspect="1"/>
          </p:cNvPicPr>
          <p:nvPr/>
        </p:nvPicPr>
        <p:blipFill>
          <a:blip r:embed="rId2"/>
          <a:stretch>
            <a:fillRect/>
          </a:stretch>
        </p:blipFill>
        <p:spPr>
          <a:xfrm>
            <a:off x="487680" y="304800"/>
            <a:ext cx="3550920" cy="617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381000" y="228600"/>
            <a:ext cx="8305800" cy="1143000"/>
          </a:xfrm>
        </p:spPr>
        <p:txBody>
          <a:bodyPr>
            <a:noAutofit/>
          </a:bodyPr>
          <a:lstStyle/>
          <a:p>
            <a:r>
              <a:rPr lang="en-US" sz="3200" b="1" dirty="0" smtClean="0">
                <a:latin typeface="Adobe Devanagari" pitchFamily="18" charset="0"/>
                <a:cs typeface="Adobe Devanagari" pitchFamily="18" charset="0"/>
              </a:rPr>
              <a:t>Public Administration &amp; </a:t>
            </a:r>
            <a:br>
              <a:rPr lang="en-US" sz="3200" b="1" dirty="0" smtClean="0">
                <a:latin typeface="Adobe Devanagari" pitchFamily="18" charset="0"/>
                <a:cs typeface="Adobe Devanagari" pitchFamily="18" charset="0"/>
              </a:rPr>
            </a:br>
            <a:r>
              <a:rPr lang="en-US" sz="3200" b="1" dirty="0" smtClean="0">
                <a:latin typeface="Adobe Devanagari" pitchFamily="18" charset="0"/>
                <a:cs typeface="Adobe Devanagari" pitchFamily="18" charset="0"/>
              </a:rPr>
              <a:t>The New Public Management</a:t>
            </a:r>
            <a:endParaRPr lang="en-US" sz="3200" dirty="0">
              <a:latin typeface="Adobe Devanagari" pitchFamily="18" charset="0"/>
              <a:cs typeface="Adobe Devanagari" pitchFamily="18" charset="0"/>
            </a:endParaRPr>
          </a:p>
        </p:txBody>
      </p:sp>
      <p:sp>
        <p:nvSpPr>
          <p:cNvPr id="3" name="Content Placeholder 2"/>
          <p:cNvSpPr>
            <a:spLocks noGrp="1"/>
          </p:cNvSpPr>
          <p:nvPr>
            <p:ph idx="1"/>
          </p:nvPr>
        </p:nvSpPr>
        <p:spPr>
          <a:xfrm>
            <a:off x="4267200" y="1905000"/>
            <a:ext cx="4648200" cy="4419600"/>
          </a:xfrm>
        </p:spPr>
        <p:txBody>
          <a:bodyPr>
            <a:normAutofit/>
          </a:bodyPr>
          <a:lstStyle/>
          <a:p>
            <a:r>
              <a:rPr lang="en-US" sz="2200" dirty="0" smtClean="0">
                <a:latin typeface="Arial" pitchFamily="34" charset="0"/>
                <a:cs typeface="Arial" pitchFamily="34" charset="0"/>
              </a:rPr>
              <a:t>“</a:t>
            </a:r>
            <a:r>
              <a:rPr lang="en-US" sz="2200" b="1" dirty="0" smtClean="0">
                <a:latin typeface="Arial" pitchFamily="34" charset="0"/>
                <a:cs typeface="Arial" pitchFamily="34" charset="0"/>
              </a:rPr>
              <a:t>Democracy instead of business</a:t>
            </a:r>
            <a:r>
              <a:rPr lang="en-US" sz="2200" dirty="0" smtClean="0">
                <a:latin typeface="Arial" pitchFamily="34" charset="0"/>
                <a:cs typeface="Arial" pitchFamily="34" charset="0"/>
              </a:rPr>
              <a:t>”</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t>
            </a:r>
            <a:r>
              <a:rPr lang="en-US" sz="2200" b="1" dirty="0" smtClean="0">
                <a:latin typeface="Arial" pitchFamily="34" charset="0"/>
                <a:cs typeface="Arial" pitchFamily="34" charset="0"/>
              </a:rPr>
              <a:t>Serving</a:t>
            </a:r>
            <a:r>
              <a:rPr lang="en-US" sz="2200" dirty="0" smtClean="0">
                <a:latin typeface="Arial" pitchFamily="34" charset="0"/>
                <a:cs typeface="Arial" pitchFamily="34" charset="0"/>
              </a:rPr>
              <a:t>” rather than “</a:t>
            </a:r>
            <a:r>
              <a:rPr lang="en-US" sz="2200" b="1" dirty="0" smtClean="0">
                <a:latin typeface="Arial" pitchFamily="34" charset="0"/>
                <a:cs typeface="Arial" pitchFamily="34" charset="0"/>
              </a:rPr>
              <a:t>Steering</a:t>
            </a:r>
            <a:r>
              <a:rPr lang="en-US" sz="2200" dirty="0" smtClean="0">
                <a:latin typeface="Arial" pitchFamily="34" charset="0"/>
                <a:cs typeface="Arial" pitchFamily="34" charset="0"/>
              </a:rPr>
              <a:t>”</a:t>
            </a:r>
          </a:p>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t>
            </a:r>
            <a:r>
              <a:rPr lang="en-US" sz="2200" b="1" dirty="0" smtClean="0">
                <a:latin typeface="Arial" pitchFamily="34" charset="0"/>
                <a:cs typeface="Arial" pitchFamily="34" charset="0"/>
              </a:rPr>
              <a:t>New Public Service</a:t>
            </a:r>
            <a:r>
              <a:rPr lang="en-US" sz="2200" dirty="0" smtClean="0">
                <a:latin typeface="Arial" pitchFamily="34" charset="0"/>
                <a:cs typeface="Arial" pitchFamily="34" charset="0"/>
              </a:rPr>
              <a:t>”, a theory rooted in democratic governance and public interest.</a:t>
            </a:r>
          </a:p>
          <a:p>
            <a:pPr>
              <a:buNone/>
            </a:pPr>
            <a:endParaRPr lang="en-US" sz="24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car1-700x684.jpg"/>
          <p:cNvPicPr>
            <a:picLocks noChangeAspect="1"/>
          </p:cNvPicPr>
          <p:nvPr/>
        </p:nvPicPr>
        <p:blipFill>
          <a:blip r:embed="rId2"/>
          <a:stretch>
            <a:fillRect/>
          </a:stretch>
        </p:blipFill>
        <p:spPr>
          <a:xfrm>
            <a:off x="0" y="1524000"/>
            <a:ext cx="3429000" cy="5334000"/>
          </a:xfrm>
          <a:prstGeom prst="rect">
            <a:avLst/>
          </a:prstGeom>
        </p:spPr>
      </p:pic>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r>
              <a:rPr lang="en-US" sz="3200" b="1" dirty="0" smtClean="0">
                <a:solidFill>
                  <a:srgbClr val="00B050"/>
                </a:solidFill>
                <a:latin typeface="Adobe Devanagari" pitchFamily="18" charset="0"/>
                <a:cs typeface="Adobe Devanagari" pitchFamily="18" charset="0"/>
              </a:rPr>
              <a:t>Value people, Not just Productivity</a:t>
            </a:r>
            <a:endParaRPr lang="en-US" sz="3200" b="1" dirty="0">
              <a:solidFill>
                <a:srgbClr val="00B050"/>
              </a:solidFill>
              <a:latin typeface="Adobe Devanagari" pitchFamily="18" charset="0"/>
              <a:cs typeface="Adobe Devanagari" pitchFamily="18" charset="0"/>
            </a:endParaRPr>
          </a:p>
        </p:txBody>
      </p:sp>
      <p:sp>
        <p:nvSpPr>
          <p:cNvPr id="3" name="Content Placeholder 2"/>
          <p:cNvSpPr>
            <a:spLocks noGrp="1"/>
          </p:cNvSpPr>
          <p:nvPr>
            <p:ph idx="1"/>
          </p:nvPr>
        </p:nvSpPr>
        <p:spPr>
          <a:xfrm>
            <a:off x="3048000" y="1600200"/>
            <a:ext cx="5638800" cy="5257800"/>
          </a:xfrm>
        </p:spPr>
        <p:txBody>
          <a:bodyPr>
            <a:noAutofit/>
          </a:bodyPr>
          <a:lstStyle/>
          <a:p>
            <a:r>
              <a:rPr lang="en-US" sz="2200" dirty="0" smtClean="0">
                <a:latin typeface="Arial" pitchFamily="34" charset="0"/>
                <a:cs typeface="Arial" pitchFamily="34" charset="0"/>
              </a:rPr>
              <a:t>Public organizations become successful if they give value and respect to their worker.</a:t>
            </a:r>
          </a:p>
          <a:p>
            <a:r>
              <a:rPr lang="en-US" sz="2200" dirty="0" smtClean="0">
                <a:latin typeface="Arial" pitchFamily="34" charset="0"/>
                <a:cs typeface="Arial" pitchFamily="34" charset="0"/>
              </a:rPr>
              <a:t>The New Public Service suggests rational attempts to control human behavior.</a:t>
            </a:r>
          </a:p>
          <a:p>
            <a:r>
              <a:rPr lang="en-US" sz="2200" dirty="0" smtClean="0">
                <a:latin typeface="Arial" pitchFamily="34" charset="0"/>
                <a:cs typeface="Arial" pitchFamily="34" charset="0"/>
              </a:rPr>
              <a:t>We need to encourage workers higher level motivations and</a:t>
            </a:r>
          </a:p>
          <a:p>
            <a:r>
              <a:rPr lang="en-US" sz="2200" dirty="0" smtClean="0">
                <a:latin typeface="Arial" pitchFamily="34" charset="0"/>
                <a:cs typeface="Arial" pitchFamily="34" charset="0"/>
              </a:rPr>
              <a:t>values and not treating people as a machine.</a:t>
            </a:r>
          </a:p>
          <a:p>
            <a:r>
              <a:rPr lang="en-US" sz="2200" dirty="0" smtClean="0">
                <a:latin typeface="Arial" pitchFamily="34" charset="0"/>
                <a:cs typeface="Arial" pitchFamily="34" charset="0"/>
              </a:rPr>
              <a:t>The communication between management and workers are both formal and informal.</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utive-education-productivity.png"/>
          <p:cNvPicPr>
            <a:picLocks noChangeAspect="1"/>
          </p:cNvPicPr>
          <p:nvPr/>
        </p:nvPicPr>
        <p:blipFill>
          <a:blip r:embed="rId2">
            <a:lum bright="7000"/>
          </a:blip>
          <a:srcRect l="13397" r="15789"/>
          <a:stretch>
            <a:fillRect/>
          </a:stretch>
        </p:blipFill>
        <p:spPr>
          <a:xfrm>
            <a:off x="4495800" y="3733801"/>
            <a:ext cx="4495800" cy="3124199"/>
          </a:xfrm>
          <a:prstGeom prst="rect">
            <a:avLst/>
          </a:prstGeom>
          <a:ln>
            <a:noFill/>
          </a:ln>
          <a:effectLst>
            <a:softEdge rad="112500"/>
          </a:effectLst>
        </p:spPr>
      </p:pic>
      <p:sp>
        <p:nvSpPr>
          <p:cNvPr id="2" name="Title 1"/>
          <p:cNvSpPr>
            <a:spLocks noGrp="1"/>
          </p:cNvSpPr>
          <p:nvPr>
            <p:ph type="title"/>
          </p:nvPr>
        </p:nvSpPr>
        <p:spPr>
          <a:xfrm>
            <a:off x="457200" y="0"/>
            <a:ext cx="8229600" cy="1371600"/>
          </a:xfrm>
        </p:spPr>
        <p:txBody>
          <a:bodyPr>
            <a:normAutofit/>
          </a:bodyPr>
          <a:lstStyle/>
          <a:p>
            <a:r>
              <a:rPr lang="en-US" sz="3200" b="1" dirty="0" smtClean="0">
                <a:solidFill>
                  <a:schemeClr val="accent5">
                    <a:lumMod val="50000"/>
                  </a:schemeClr>
                </a:solidFill>
                <a:latin typeface="Adobe Devanagari" pitchFamily="18" charset="0"/>
                <a:cs typeface="Adobe Devanagari" pitchFamily="18" charset="0"/>
              </a:rPr>
              <a:t>Value People, Not just Productivity</a:t>
            </a:r>
            <a:endParaRPr lang="en-US" sz="3200" dirty="0">
              <a:solidFill>
                <a:schemeClr val="accent5">
                  <a:lumMod val="50000"/>
                </a:schemeClr>
              </a:solidFill>
            </a:endParaRPr>
          </a:p>
        </p:txBody>
      </p:sp>
      <p:sp>
        <p:nvSpPr>
          <p:cNvPr id="3" name="Content Placeholder 2"/>
          <p:cNvSpPr>
            <a:spLocks noGrp="1"/>
          </p:cNvSpPr>
          <p:nvPr>
            <p:ph idx="1"/>
          </p:nvPr>
        </p:nvSpPr>
        <p:spPr>
          <a:xfrm>
            <a:off x="457200" y="1371600"/>
            <a:ext cx="8229600" cy="5486400"/>
          </a:xfrm>
        </p:spPr>
        <p:txBody>
          <a:bodyPr>
            <a:noAutofit/>
          </a:bodyPr>
          <a:lstStyle/>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Management should encourage their employees and share their feelings, values, and ethics within the corporate environment.</a:t>
            </a: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In the new public service, shared leadership, collaboration and empowerment become the norm both inside and outside the organization.</a:t>
            </a:r>
          </a:p>
          <a:p>
            <a:pPr>
              <a:buNone/>
            </a:pP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utive-education-productivity.png"/>
          <p:cNvPicPr>
            <a:picLocks noChangeAspect="1"/>
          </p:cNvPicPr>
          <p:nvPr/>
        </p:nvPicPr>
        <p:blipFill>
          <a:blip r:embed="rId2">
            <a:lum bright="7000"/>
          </a:blip>
          <a:srcRect l="13397" r="15789"/>
          <a:stretch>
            <a:fillRect/>
          </a:stretch>
        </p:blipFill>
        <p:spPr>
          <a:xfrm>
            <a:off x="4495800" y="3733801"/>
            <a:ext cx="4495800" cy="3124199"/>
          </a:xfrm>
          <a:prstGeom prst="rect">
            <a:avLst/>
          </a:prstGeom>
          <a:ln>
            <a:noFill/>
          </a:ln>
          <a:effectLst>
            <a:softEdge rad="112500"/>
          </a:effectLst>
        </p:spPr>
      </p:pic>
      <p:sp>
        <p:nvSpPr>
          <p:cNvPr id="2" name="Title 1"/>
          <p:cNvSpPr>
            <a:spLocks noGrp="1"/>
          </p:cNvSpPr>
          <p:nvPr>
            <p:ph type="title"/>
          </p:nvPr>
        </p:nvSpPr>
        <p:spPr>
          <a:xfrm>
            <a:off x="457200" y="0"/>
            <a:ext cx="8229600" cy="1371600"/>
          </a:xfrm>
        </p:spPr>
        <p:txBody>
          <a:bodyPr>
            <a:normAutofit/>
          </a:bodyPr>
          <a:lstStyle/>
          <a:p>
            <a:r>
              <a:rPr lang="en-US" sz="3200" b="1" dirty="0" smtClean="0">
                <a:solidFill>
                  <a:schemeClr val="accent5">
                    <a:lumMod val="50000"/>
                  </a:schemeClr>
                </a:solidFill>
                <a:latin typeface="Adobe Devanagari" pitchFamily="18" charset="0"/>
                <a:cs typeface="Adobe Devanagari" pitchFamily="18" charset="0"/>
              </a:rPr>
              <a:t>Value People, Not just Productivity</a:t>
            </a:r>
            <a:endParaRPr lang="en-US" sz="3200" dirty="0">
              <a:solidFill>
                <a:schemeClr val="accent5">
                  <a:lumMod val="50000"/>
                </a:schemeClr>
              </a:solidFill>
            </a:endParaRPr>
          </a:p>
        </p:txBody>
      </p:sp>
      <p:sp>
        <p:nvSpPr>
          <p:cNvPr id="3" name="Content Placeholder 2"/>
          <p:cNvSpPr>
            <a:spLocks noGrp="1"/>
          </p:cNvSpPr>
          <p:nvPr>
            <p:ph idx="1"/>
          </p:nvPr>
        </p:nvSpPr>
        <p:spPr>
          <a:xfrm>
            <a:off x="457200" y="1371600"/>
            <a:ext cx="8229600" cy="5486400"/>
          </a:xfrm>
        </p:spPr>
        <p:txBody>
          <a:bodyPr>
            <a:noAutofit/>
          </a:bodyPr>
          <a:lstStyle/>
          <a:p>
            <a:pPr>
              <a:buNone/>
            </a:pP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If public servants are expected to treat citizens with respect , they must be treated with respect by those who manage public agencies.</a:t>
            </a: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The public service motives of citizens and employees alike can be recognized, supported and rewarded.</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named.jpg"/>
          <p:cNvPicPr>
            <a:picLocks noChangeAspect="1"/>
          </p:cNvPicPr>
          <p:nvPr/>
        </p:nvPicPr>
        <p:blipFill>
          <a:blip r:embed="rId2">
            <a:lum bright="55000"/>
          </a:blip>
          <a:stretch>
            <a:fillRect/>
          </a:stretch>
        </p:blipFill>
        <p:spPr>
          <a:xfrm>
            <a:off x="487680" y="304800"/>
            <a:ext cx="3550920" cy="6172200"/>
          </a:xfrm>
          <a:prstGeom prst="rect">
            <a:avLst/>
          </a:prstGeom>
          <a:solidFill>
            <a:srgbClr val="FFFFFF">
              <a:shade val="85000"/>
              <a:alpha val="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381000" y="228600"/>
            <a:ext cx="8305800" cy="1143000"/>
          </a:xfrm>
        </p:spPr>
        <p:txBody>
          <a:bodyPr>
            <a:noAutofit/>
          </a:bodyPr>
          <a:lstStyle/>
          <a:p>
            <a:r>
              <a:rPr lang="en-US" sz="3200" b="1" dirty="0" smtClean="0">
                <a:latin typeface="Adobe Devanagari" pitchFamily="18" charset="0"/>
                <a:cs typeface="Adobe Devanagari" pitchFamily="18" charset="0"/>
              </a:rPr>
              <a:t>Old Public Administration</a:t>
            </a:r>
            <a:endParaRPr lang="en-US" sz="3200" dirty="0">
              <a:latin typeface="Adobe Devanagari" pitchFamily="18" charset="0"/>
              <a:cs typeface="Adobe Devanagari" pitchFamily="18" charset="0"/>
            </a:endParaRPr>
          </a:p>
        </p:txBody>
      </p:sp>
      <p:sp>
        <p:nvSpPr>
          <p:cNvPr id="3" name="Content Placeholder 2"/>
          <p:cNvSpPr>
            <a:spLocks noGrp="1"/>
          </p:cNvSpPr>
          <p:nvPr>
            <p:ph idx="1"/>
          </p:nvPr>
        </p:nvSpPr>
        <p:spPr>
          <a:xfrm>
            <a:off x="228600" y="1066800"/>
            <a:ext cx="8686800" cy="5791200"/>
          </a:xfrm>
        </p:spPr>
        <p:txBody>
          <a:bodyPr>
            <a:normAutofit/>
          </a:bodyPr>
          <a:lstStyle/>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Government should establish executive authorities, controlling hierarchical organizations and achieving the most efficient operations possible.</a:t>
            </a:r>
          </a:p>
          <a:p>
            <a:r>
              <a:rPr lang="en-US" sz="2400" dirty="0" smtClean="0">
                <a:latin typeface="Arial" pitchFamily="34" charset="0"/>
                <a:cs typeface="Arial" pitchFamily="34" charset="0"/>
              </a:rPr>
              <a:t>Politics-Administration(policy-administration) Dichotomy.</a:t>
            </a:r>
            <a:endParaRPr lang="en-US" sz="2400" b="1" dirty="0" smtClean="0">
              <a:latin typeface="Arial" pitchFamily="34" charset="0"/>
              <a:cs typeface="Arial" pitchFamily="34" charset="0"/>
            </a:endParaRPr>
          </a:p>
          <a:p>
            <a:pPr lvl="0" algn="ctr">
              <a:buNone/>
            </a:pPr>
            <a:r>
              <a:rPr lang="en-US" b="1" dirty="0" smtClean="0">
                <a:latin typeface="Adobe Devanagari"/>
                <a:cs typeface="Adobe Devanagari" pitchFamily="18" charset="0"/>
              </a:rPr>
              <a:t>New Public Management</a:t>
            </a:r>
          </a:p>
          <a:p>
            <a:pPr lvl="0" algn="r">
              <a:buNone/>
            </a:pPr>
            <a:r>
              <a:rPr lang="en-US" sz="2400" b="1" dirty="0" smtClean="0">
                <a:solidFill>
                  <a:schemeClr val="bg1">
                    <a:lumMod val="95000"/>
                  </a:schemeClr>
                </a:solidFill>
                <a:latin typeface="Adobe Devanagari" pitchFamily="18" charset="0"/>
                <a:cs typeface="Adobe Devanagari" pitchFamily="18" charset="0"/>
              </a:rPr>
              <a:t>    </a:t>
            </a:r>
            <a:r>
              <a:rPr lang="en-US" sz="2400" b="1" i="1" dirty="0" smtClean="0">
                <a:solidFill>
                  <a:srgbClr val="C00000"/>
                </a:solidFill>
                <a:latin typeface="Arial" pitchFamily="34" charset="0"/>
                <a:cs typeface="Arial" pitchFamily="34" charset="0"/>
              </a:rPr>
              <a:t>“Run government like a business,” </a:t>
            </a:r>
            <a:endParaRPr lang="en-US" sz="2200" b="1" i="1" dirty="0" smtClean="0">
              <a:solidFill>
                <a:srgbClr val="C00000"/>
              </a:solidFill>
              <a:latin typeface="Arial" pitchFamily="34" charset="0"/>
              <a:cs typeface="Arial" pitchFamily="34" charset="0"/>
            </a:endParaRPr>
          </a:p>
          <a:p>
            <a:r>
              <a:rPr lang="en-US" sz="2400" dirty="0" smtClean="0">
                <a:latin typeface="Arial" pitchFamily="34" charset="0"/>
                <a:cs typeface="Arial" pitchFamily="34" charset="0"/>
              </a:rPr>
              <a:t>Use of private sector and business approach in the public sector.</a:t>
            </a:r>
          </a:p>
          <a:p>
            <a:r>
              <a:rPr lang="en-US" sz="2400" dirty="0" smtClean="0">
                <a:latin typeface="Arial" pitchFamily="34" charset="0"/>
                <a:cs typeface="Arial" pitchFamily="34" charset="0"/>
              </a:rPr>
              <a:t>“</a:t>
            </a:r>
            <a:r>
              <a:rPr lang="en-US" sz="2400" i="1" dirty="0" smtClean="0">
                <a:latin typeface="Arial" pitchFamily="34" charset="0"/>
                <a:cs typeface="Arial" pitchFamily="34" charset="0"/>
              </a:rPr>
              <a:t>Competition within units of government and across government boundaries to the non-profit and for profit sectors, performance bonuses, and penalties</a:t>
            </a:r>
            <a:r>
              <a:rPr lang="en-US" sz="2400" dirty="0" smtClean="0">
                <a:latin typeface="Arial" pitchFamily="34" charset="0"/>
                <a:cs typeface="Arial" pitchFamily="34" charset="0"/>
              </a:rPr>
              <a:t>”</a:t>
            </a:r>
          </a:p>
          <a:p>
            <a:pPr>
              <a:buNone/>
            </a:pPr>
            <a:endParaRPr lang="en-US" sz="24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named.jpg"/>
          <p:cNvPicPr>
            <a:picLocks noChangeAspect="1"/>
          </p:cNvPicPr>
          <p:nvPr/>
        </p:nvPicPr>
        <p:blipFill>
          <a:blip r:embed="rId2">
            <a:lum bright="55000"/>
          </a:blip>
          <a:stretch>
            <a:fillRect/>
          </a:stretch>
        </p:blipFill>
        <p:spPr>
          <a:xfrm>
            <a:off x="487680" y="304800"/>
            <a:ext cx="3550920" cy="6172200"/>
          </a:xfrm>
          <a:prstGeom prst="rect">
            <a:avLst/>
          </a:prstGeom>
          <a:solidFill>
            <a:srgbClr val="FFFFFF">
              <a:shade val="85000"/>
              <a:alpha val="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381000" y="228600"/>
            <a:ext cx="8305800" cy="1143000"/>
          </a:xfrm>
        </p:spPr>
        <p:txBody>
          <a:bodyPr>
            <a:noAutofit/>
          </a:bodyPr>
          <a:lstStyle/>
          <a:p>
            <a:r>
              <a:rPr lang="en-US" sz="3200" b="1" dirty="0" smtClean="0">
                <a:latin typeface="Adobe Devanagari" pitchFamily="18" charset="0"/>
                <a:cs typeface="Adobe Devanagari" pitchFamily="18" charset="0"/>
              </a:rPr>
              <a:t>The Need of Public Service</a:t>
            </a:r>
            <a:endParaRPr lang="en-US" sz="3200" dirty="0">
              <a:latin typeface="Adobe Devanagari" pitchFamily="18" charset="0"/>
              <a:cs typeface="Adobe Devanagari" pitchFamily="18" charset="0"/>
            </a:endParaRPr>
          </a:p>
        </p:txBody>
      </p:sp>
      <p:sp>
        <p:nvSpPr>
          <p:cNvPr id="3" name="Content Placeholder 2"/>
          <p:cNvSpPr>
            <a:spLocks noGrp="1"/>
          </p:cNvSpPr>
          <p:nvPr>
            <p:ph idx="1"/>
          </p:nvPr>
        </p:nvSpPr>
        <p:spPr>
          <a:xfrm>
            <a:off x="228600" y="1066800"/>
            <a:ext cx="8686800" cy="5791200"/>
          </a:xfrm>
        </p:spPr>
        <p:txBody>
          <a:bodyPr>
            <a:normAutofit/>
          </a:bodyPr>
          <a:lstStyle/>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t>
            </a:r>
            <a:r>
              <a:rPr lang="en-US" sz="2400" i="1" dirty="0" smtClean="0">
                <a:latin typeface="Arial" pitchFamily="34" charset="0"/>
                <a:cs typeface="Arial" pitchFamily="34" charset="0"/>
              </a:rPr>
              <a:t>Those who steer the boat have far more power over its destination than those who row it.”</a:t>
            </a:r>
          </a:p>
          <a:p>
            <a:pPr>
              <a:buNone/>
            </a:pPr>
            <a:endParaRPr lang="en-US" sz="2400" i="1" dirty="0" smtClean="0">
              <a:latin typeface="Arial" pitchFamily="34" charset="0"/>
              <a:cs typeface="Arial" pitchFamily="34" charset="0"/>
            </a:endParaRPr>
          </a:p>
          <a:p>
            <a:r>
              <a:rPr lang="en-US" sz="2400" dirty="0" smtClean="0">
                <a:latin typeface="Arial" pitchFamily="34" charset="0"/>
                <a:cs typeface="Arial" pitchFamily="34" charset="0"/>
              </a:rPr>
              <a:t>Governments with their preoccupation with rules and hierarchical chains of command, no longer work very well.</a:t>
            </a:r>
          </a:p>
          <a:p>
            <a:pPr>
              <a:buNone/>
            </a:pPr>
            <a:endParaRPr lang="en-US" sz="2200" b="1" i="1" dirty="0" smtClean="0">
              <a:solidFill>
                <a:schemeClr val="accent1">
                  <a:lumMod val="50000"/>
                </a:schemeClr>
              </a:solidFill>
              <a:latin typeface="Arial" pitchFamily="34" charset="0"/>
              <a:cs typeface="Arial" pitchFamily="34" charset="0"/>
            </a:endParaRPr>
          </a:p>
          <a:p>
            <a:r>
              <a:rPr lang="en-US" sz="2400" dirty="0" smtClean="0">
                <a:latin typeface="Arial" pitchFamily="34" charset="0"/>
                <a:cs typeface="Arial" pitchFamily="34" charset="0"/>
              </a:rPr>
              <a:t>Idea is to have such public administration in the governance system that places </a:t>
            </a:r>
            <a:r>
              <a:rPr lang="en-US" sz="2400" b="1" dirty="0" smtClean="0">
                <a:latin typeface="Arial" pitchFamily="34" charset="0"/>
                <a:cs typeface="Arial" pitchFamily="34" charset="0"/>
              </a:rPr>
              <a:t>public service</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democratic governance </a:t>
            </a:r>
            <a:r>
              <a:rPr lang="en-US" sz="2400" dirty="0" smtClean="0">
                <a:latin typeface="Arial" pitchFamily="34" charset="0"/>
                <a:cs typeface="Arial" pitchFamily="34" charset="0"/>
              </a:rPr>
              <a:t>and </a:t>
            </a:r>
            <a:r>
              <a:rPr lang="en-US" sz="2400" b="1" dirty="0" smtClean="0">
                <a:latin typeface="Arial" pitchFamily="34" charset="0"/>
                <a:cs typeface="Arial" pitchFamily="34" charset="0"/>
              </a:rPr>
              <a:t>civic engagement </a:t>
            </a:r>
            <a:r>
              <a:rPr lang="en-US" sz="2400" dirty="0" smtClean="0">
                <a:latin typeface="Arial" pitchFamily="34" charset="0"/>
                <a:cs typeface="Arial" pitchFamily="34" charset="0"/>
              </a:rPr>
              <a:t>at the center. </a:t>
            </a:r>
          </a:p>
          <a:p>
            <a:pPr>
              <a:buNone/>
            </a:pPr>
            <a:endParaRPr lang="en-US" sz="2400"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53096875499.jpg"/>
          <p:cNvPicPr>
            <a:picLocks noChangeAspect="1"/>
          </p:cNvPicPr>
          <p:nvPr/>
        </p:nvPicPr>
        <p:blipFill>
          <a:blip r:embed="rId2">
            <a:duotone>
              <a:schemeClr val="accent1">
                <a:shade val="45000"/>
                <a:satMod val="135000"/>
              </a:schemeClr>
              <a:prstClr val="white"/>
            </a:duotone>
            <a:lum bright="10000" contrast="-30000"/>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0"/>
            <a:ext cx="8229600" cy="1143000"/>
          </a:xfrm>
        </p:spPr>
        <p:txBody>
          <a:bodyPr>
            <a:noAutofit/>
          </a:bodyPr>
          <a:lstStyle/>
          <a:p>
            <a:r>
              <a:rPr lang="en-US" sz="3200" b="1" dirty="0" smtClean="0">
                <a:latin typeface="Adobe Devanagari"/>
              </a:rPr>
              <a:t>Roots of the New Public Service</a:t>
            </a:r>
            <a:endParaRPr lang="en-US" sz="3200" b="1" dirty="0">
              <a:latin typeface="Adobe Devanagari"/>
            </a:endParaRPr>
          </a:p>
        </p:txBody>
      </p:sp>
      <p:sp>
        <p:nvSpPr>
          <p:cNvPr id="3" name="Content Placeholder 2"/>
          <p:cNvSpPr>
            <a:spLocks noGrp="1"/>
          </p:cNvSpPr>
          <p:nvPr>
            <p:ph idx="1"/>
          </p:nvPr>
        </p:nvSpPr>
        <p:spPr>
          <a:xfrm>
            <a:off x="457200" y="838200"/>
            <a:ext cx="8229600" cy="5410200"/>
          </a:xfrm>
          <a:solidFill>
            <a:srgbClr val="DDDDDD">
              <a:alpha val="50196"/>
            </a:srgbClr>
          </a:solidFill>
        </p:spPr>
        <p:txBody>
          <a:bodyPr>
            <a:normAutofit/>
          </a:bodyPr>
          <a:lstStyle/>
          <a:p>
            <a:endParaRPr lang="en-US" sz="2200" b="1" dirty="0" smtClean="0">
              <a:latin typeface="Arial" pitchFamily="34" charset="0"/>
              <a:cs typeface="Arial" pitchFamily="34" charset="0"/>
            </a:endParaRPr>
          </a:p>
          <a:p>
            <a:r>
              <a:rPr lang="en-US" sz="2200" b="1" dirty="0" smtClean="0">
                <a:latin typeface="Arial" pitchFamily="34" charset="0"/>
                <a:cs typeface="Arial" pitchFamily="34" charset="0"/>
              </a:rPr>
              <a:t>Democratic Citizenship -</a:t>
            </a:r>
            <a:r>
              <a:rPr lang="en-US" sz="2200" dirty="0" smtClean="0">
                <a:latin typeface="Arial" pitchFamily="34" charset="0"/>
                <a:cs typeface="Arial" pitchFamily="34" charset="0"/>
              </a:rPr>
              <a:t> See citizens as citizens (not “customers”)</a:t>
            </a:r>
          </a:p>
          <a:p>
            <a:pPr>
              <a:buNone/>
            </a:pPr>
            <a:endParaRPr lang="en-US" sz="2200" i="1" dirty="0" smtClean="0">
              <a:latin typeface="Arial" pitchFamily="34" charset="0"/>
              <a:cs typeface="Arial" pitchFamily="34" charset="0"/>
            </a:endParaRPr>
          </a:p>
          <a:p>
            <a:r>
              <a:rPr lang="en-US" sz="2200" b="1" dirty="0" smtClean="0">
                <a:latin typeface="Arial" pitchFamily="34" charset="0"/>
                <a:cs typeface="Arial" pitchFamily="34" charset="0"/>
              </a:rPr>
              <a:t>Sense of Community -</a:t>
            </a:r>
            <a:r>
              <a:rPr lang="en-US" sz="2200" dirty="0" smtClean="0">
                <a:latin typeface="Arial" pitchFamily="34" charset="0"/>
                <a:cs typeface="Arial" pitchFamily="34" charset="0"/>
              </a:rPr>
              <a:t>  All people need to work for the interest of community</a:t>
            </a:r>
          </a:p>
          <a:p>
            <a:pPr>
              <a:buNone/>
            </a:pPr>
            <a:endParaRPr lang="en-US" sz="2200" dirty="0" smtClean="0">
              <a:latin typeface="Arial" pitchFamily="34" charset="0"/>
              <a:cs typeface="Arial" pitchFamily="34" charset="0"/>
            </a:endParaRPr>
          </a:p>
          <a:p>
            <a:r>
              <a:rPr lang="en-US" sz="2200" b="1" dirty="0" smtClean="0">
                <a:latin typeface="Arial" pitchFamily="34" charset="0"/>
                <a:cs typeface="Arial" pitchFamily="34" charset="0"/>
              </a:rPr>
              <a:t>Organizational Humanism - </a:t>
            </a:r>
            <a:r>
              <a:rPr lang="en-US" sz="2200" dirty="0" smtClean="0">
                <a:latin typeface="Arial" pitchFamily="34" charset="0"/>
                <a:cs typeface="Arial" pitchFamily="34" charset="0"/>
              </a:rPr>
              <a:t>Concepts like equality, morality, responsiveness and equity should come in play in Management.</a:t>
            </a:r>
          </a:p>
          <a:p>
            <a:endParaRPr lang="en-US" sz="2200" dirty="0" smtClean="0">
              <a:latin typeface="Arial" pitchFamily="34" charset="0"/>
              <a:cs typeface="Arial" pitchFamily="34" charset="0"/>
            </a:endParaRPr>
          </a:p>
          <a:p>
            <a:r>
              <a:rPr lang="en-US" sz="2200" b="1" dirty="0" smtClean="0">
                <a:latin typeface="Arial" pitchFamily="34" charset="0"/>
                <a:cs typeface="Arial" pitchFamily="34" charset="0"/>
              </a:rPr>
              <a:t>Postmodernism - </a:t>
            </a:r>
            <a:r>
              <a:rPr lang="en-US" sz="2200" dirty="0" smtClean="0">
                <a:latin typeface="Arial" pitchFamily="34" charset="0"/>
                <a:cs typeface="Arial" pitchFamily="34" charset="0"/>
              </a:rPr>
              <a:t>Governance must be based on sincere and open dialogue among  citizens and administrators.</a:t>
            </a:r>
          </a:p>
          <a:p>
            <a:endParaRPr lang="en-US" sz="2400" dirty="0" smtClean="0">
              <a:latin typeface="Arial" pitchFamily="34" charset="0"/>
              <a:cs typeface="Arial" pitchFamily="34" charset="0"/>
            </a:endParaRPr>
          </a:p>
          <a:p>
            <a:pPr>
              <a:buNone/>
            </a:pPr>
            <a:endParaRPr lang="en-US" sz="2200" b="1" dirty="0" smtClean="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53096875499.jpg"/>
          <p:cNvPicPr>
            <a:picLocks noChangeAspect="1"/>
          </p:cNvPicPr>
          <p:nvPr/>
        </p:nvPicPr>
        <p:blipFill>
          <a:blip r:embed="rId2">
            <a:duotone>
              <a:schemeClr val="accent1">
                <a:shade val="45000"/>
                <a:satMod val="135000"/>
              </a:schemeClr>
              <a:prstClr val="white"/>
            </a:duotone>
            <a:lum bright="10000" contrast="-30000"/>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0"/>
            <a:ext cx="8229600" cy="1143000"/>
          </a:xfrm>
        </p:spPr>
        <p:txBody>
          <a:bodyPr>
            <a:noAutofit/>
          </a:bodyPr>
          <a:lstStyle/>
          <a:p>
            <a:r>
              <a:rPr lang="en-US" sz="3200" b="1" dirty="0" smtClean="0">
                <a:latin typeface="Adobe Devanagari"/>
              </a:rPr>
              <a:t>Seven Principles of Public Service</a:t>
            </a:r>
            <a:endParaRPr lang="en-US" sz="3200" b="1" dirty="0">
              <a:latin typeface="Adobe Devanagari"/>
            </a:endParaRPr>
          </a:p>
        </p:txBody>
      </p:sp>
      <p:sp>
        <p:nvSpPr>
          <p:cNvPr id="3" name="Content Placeholder 2"/>
          <p:cNvSpPr>
            <a:spLocks noGrp="1"/>
          </p:cNvSpPr>
          <p:nvPr>
            <p:ph idx="1"/>
          </p:nvPr>
        </p:nvSpPr>
        <p:spPr>
          <a:xfrm>
            <a:off x="457200" y="1219200"/>
            <a:ext cx="8229600" cy="5029200"/>
          </a:xfrm>
          <a:solidFill>
            <a:srgbClr val="DDDDDD">
              <a:alpha val="50196"/>
            </a:srgbClr>
          </a:solidFill>
        </p:spPr>
        <p:txBody>
          <a:bodyPr>
            <a:normAutofit/>
          </a:bodyPr>
          <a:lstStyle/>
          <a:p>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r>
              <a:rPr lang="en-US" sz="2200" dirty="0" smtClean="0">
                <a:latin typeface="Arial" pitchFamily="34" charset="0"/>
                <a:cs typeface="Arial" pitchFamily="34" charset="0"/>
              </a:rPr>
              <a:t>Serve Citizens, Not Customers</a:t>
            </a:r>
          </a:p>
          <a:p>
            <a:r>
              <a:rPr lang="en-US" sz="2200" dirty="0" smtClean="0">
                <a:latin typeface="Arial" pitchFamily="34" charset="0"/>
                <a:cs typeface="Arial" pitchFamily="34" charset="0"/>
              </a:rPr>
              <a:t>Seek the Public Interest</a:t>
            </a:r>
          </a:p>
          <a:p>
            <a:r>
              <a:rPr lang="en-US" sz="2200" dirty="0" smtClean="0">
                <a:latin typeface="Arial" pitchFamily="34" charset="0"/>
                <a:cs typeface="Arial" pitchFamily="34" charset="0"/>
              </a:rPr>
              <a:t>Value Citizenship over Entrepreneurship</a:t>
            </a:r>
          </a:p>
          <a:p>
            <a:r>
              <a:rPr lang="en-US" sz="2200" dirty="0" smtClean="0">
                <a:latin typeface="Arial" pitchFamily="34" charset="0"/>
                <a:cs typeface="Arial" pitchFamily="34" charset="0"/>
              </a:rPr>
              <a:t>Think Strategically, Act Democratically</a:t>
            </a:r>
          </a:p>
          <a:p>
            <a:r>
              <a:rPr lang="en-US" sz="2200" dirty="0" smtClean="0">
                <a:latin typeface="Arial" pitchFamily="34" charset="0"/>
                <a:cs typeface="Arial" pitchFamily="34" charset="0"/>
              </a:rPr>
              <a:t>Recognize that Accountability isn’t Simple</a:t>
            </a:r>
          </a:p>
          <a:p>
            <a:r>
              <a:rPr lang="en-US" sz="2200" dirty="0" smtClean="0">
                <a:latin typeface="Arial" pitchFamily="34" charset="0"/>
                <a:cs typeface="Arial" pitchFamily="34" charset="0"/>
              </a:rPr>
              <a:t>Serve Rather than Steer</a:t>
            </a:r>
          </a:p>
          <a:p>
            <a:r>
              <a:rPr lang="en-US" sz="2200" dirty="0" smtClean="0">
                <a:latin typeface="Arial" pitchFamily="34" charset="0"/>
                <a:cs typeface="Arial" pitchFamily="34" charset="0"/>
              </a:rPr>
              <a:t>Value People, Not Just Productivity</a:t>
            </a:r>
          </a:p>
          <a:p>
            <a:endParaRPr lang="en-US" sz="2200" b="1" dirty="0" smtClean="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Interest Law.jpg"/>
          <p:cNvPicPr>
            <a:picLocks noChangeAspect="1"/>
          </p:cNvPicPr>
          <p:nvPr/>
        </p:nvPicPr>
        <p:blipFill>
          <a:blip r:embed="rId2">
            <a:lum bright="31000" contrast="-55000"/>
          </a:blip>
          <a:stretch>
            <a:fillRect/>
          </a:stretch>
        </p:blipFill>
        <p:spPr>
          <a:xfrm>
            <a:off x="0" y="0"/>
            <a:ext cx="9144000" cy="1828800"/>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81000"/>
            <a:ext cx="8229600" cy="1143000"/>
          </a:xfrm>
          <a:noFill/>
          <a:ln>
            <a:noFill/>
          </a:ln>
        </p:spPr>
        <p:txBody>
          <a:bodyPr>
            <a:normAutofit/>
          </a:bodyPr>
          <a:lstStyle/>
          <a:p>
            <a:r>
              <a:rPr lang="en-US" sz="3200" b="1" dirty="0" smtClean="0">
                <a:latin typeface="Adobe Devanagari"/>
              </a:rPr>
              <a:t>Serve Citizens, Not Customers</a:t>
            </a:r>
            <a:endParaRPr lang="en-US" sz="3200" b="1" dirty="0">
              <a:latin typeface="Adobe Devanagari"/>
            </a:endParaRPr>
          </a:p>
        </p:txBody>
      </p:sp>
      <p:sp>
        <p:nvSpPr>
          <p:cNvPr id="3" name="Content Placeholder 2"/>
          <p:cNvSpPr>
            <a:spLocks noGrp="1"/>
          </p:cNvSpPr>
          <p:nvPr>
            <p:ph idx="1"/>
          </p:nvPr>
        </p:nvSpPr>
        <p:spPr>
          <a:xfrm>
            <a:off x="0" y="1828800"/>
            <a:ext cx="9144000" cy="502919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Public interest is an outcome of having the same values among citizens rather than grouping individual’s self-interests.</a:t>
            </a:r>
          </a:p>
          <a:p>
            <a:pPr>
              <a:buNone/>
            </a:pPr>
            <a:endParaRPr lang="en-US" sz="2200" dirty="0" smtClean="0"/>
          </a:p>
          <a:p>
            <a:r>
              <a:rPr lang="en-US" sz="2200" dirty="0" smtClean="0"/>
              <a:t> </a:t>
            </a:r>
            <a:r>
              <a:rPr lang="en-US" sz="2200" dirty="0" smtClean="0">
                <a:latin typeface="Arial" pitchFamily="34" charset="0"/>
                <a:cs typeface="Arial" pitchFamily="34" charset="0"/>
              </a:rPr>
              <a:t>Public servants do not give a reaction to the request of customers. They focus on building relationships of trust and collaboration among citizens</a:t>
            </a:r>
            <a:r>
              <a:rPr lang="en-US" sz="2400" dirty="0" smtClean="0">
                <a:latin typeface="Arial" pitchFamily="34" charset="0"/>
                <a:cs typeface="Arial" pitchFamily="34" charset="0"/>
              </a:rPr>
              <a:t>.</a:t>
            </a: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blic Interest Law.jpg"/>
          <p:cNvPicPr>
            <a:picLocks noChangeAspect="1"/>
          </p:cNvPicPr>
          <p:nvPr/>
        </p:nvPicPr>
        <p:blipFill>
          <a:blip r:embed="rId2">
            <a:lum bright="31000" contrast="-55000"/>
          </a:blip>
          <a:stretch>
            <a:fillRect/>
          </a:stretch>
        </p:blipFill>
        <p:spPr>
          <a:xfrm>
            <a:off x="0" y="0"/>
            <a:ext cx="9144000" cy="1828800"/>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81000"/>
            <a:ext cx="8229600" cy="1143000"/>
          </a:xfrm>
          <a:noFill/>
          <a:ln>
            <a:noFill/>
          </a:ln>
        </p:spPr>
        <p:txBody>
          <a:bodyPr>
            <a:normAutofit/>
          </a:bodyPr>
          <a:lstStyle/>
          <a:p>
            <a:r>
              <a:rPr lang="en-US" sz="3200" b="1" dirty="0" smtClean="0">
                <a:latin typeface="Adobe Devanagari"/>
              </a:rPr>
              <a:t>Old public Administration &amp; Client Service</a:t>
            </a:r>
            <a:endParaRPr lang="en-US" sz="3200" b="1" dirty="0">
              <a:latin typeface="Adobe Devanagari"/>
            </a:endParaRPr>
          </a:p>
        </p:txBody>
      </p:sp>
      <p:sp>
        <p:nvSpPr>
          <p:cNvPr id="3" name="Content Placeholder 2"/>
          <p:cNvSpPr>
            <a:spLocks noGrp="1"/>
          </p:cNvSpPr>
          <p:nvPr>
            <p:ph idx="1"/>
          </p:nvPr>
        </p:nvSpPr>
        <p:spPr>
          <a:xfrm>
            <a:off x="0" y="1828800"/>
            <a:ext cx="9144000" cy="502919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lvl="0"/>
            <a:endParaRPr lang="en-US" sz="2200" dirty="0" smtClean="0"/>
          </a:p>
          <a:p>
            <a:pPr lvl="0">
              <a:buNone/>
            </a:pPr>
            <a:endParaRPr lang="en-US" sz="2200" dirty="0" smtClean="0"/>
          </a:p>
          <a:p>
            <a:pPr lvl="0"/>
            <a:endParaRPr lang="en-US" sz="2200" dirty="0" smtClean="0"/>
          </a:p>
          <a:p>
            <a:pPr lvl="0"/>
            <a:r>
              <a:rPr lang="en-US" sz="2200" dirty="0" smtClean="0">
                <a:latin typeface="Arial" pitchFamily="34" charset="0"/>
                <a:cs typeface="Arial" pitchFamily="34" charset="0"/>
              </a:rPr>
              <a:t>Concerned with the direct delivery of services in individual and corporate behavior.</a:t>
            </a:r>
          </a:p>
          <a:p>
            <a:pPr lvl="0">
              <a:buNone/>
            </a:pPr>
            <a:endParaRPr lang="en-US" sz="2200" dirty="0" smtClean="0">
              <a:latin typeface="Arial" pitchFamily="34" charset="0"/>
              <a:cs typeface="Arial" pitchFamily="34" charset="0"/>
            </a:endParaRPr>
          </a:p>
          <a:p>
            <a:pPr lvl="0"/>
            <a:r>
              <a:rPr lang="en-US" sz="2200" dirty="0" smtClean="0">
                <a:latin typeface="Arial" pitchFamily="34" charset="0"/>
                <a:cs typeface="Arial" pitchFamily="34" charset="0"/>
              </a:rPr>
              <a:t>Public servants are responsive to clients and constitution. </a:t>
            </a:r>
          </a:p>
          <a:p>
            <a:pPr>
              <a:buNone/>
            </a:pPr>
            <a:endParaRPr lang="en-US" sz="2200" dirty="0" smtClean="0"/>
          </a:p>
          <a:p>
            <a:pPr>
              <a:buNone/>
            </a:pP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6373</TotalTime>
  <Words>1291</Words>
  <Application>Microsoft Office PowerPoint</Application>
  <PresentationFormat>On-screen Show (4:3)</PresentationFormat>
  <Paragraphs>226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Adobe Caslon Pro Bold</vt:lpstr>
      <vt:lpstr>Adobe Devanagari</vt:lpstr>
      <vt:lpstr>Adobe Naskh Medium</vt:lpstr>
      <vt:lpstr>Arial</vt:lpstr>
      <vt:lpstr>Calibri</vt:lpstr>
      <vt:lpstr>Office Theme</vt:lpstr>
      <vt:lpstr>THE NEW PUBLIC SERVICE</vt:lpstr>
      <vt:lpstr>Group Members </vt:lpstr>
      <vt:lpstr>Public Administration &amp;  The New Public Management</vt:lpstr>
      <vt:lpstr>Old Public Administration</vt:lpstr>
      <vt:lpstr>The Need of Public Service</vt:lpstr>
      <vt:lpstr>Roots of the New Public Service</vt:lpstr>
      <vt:lpstr>Seven Principles of Public Service</vt:lpstr>
      <vt:lpstr>Serve Citizens, Not Customers</vt:lpstr>
      <vt:lpstr>Old public Administration &amp; Client Service</vt:lpstr>
      <vt:lpstr>NPM &amp; Customer Satisfaction</vt:lpstr>
      <vt:lpstr>NPS &amp; Quality Service for Citizens</vt:lpstr>
      <vt:lpstr>Seek The Public Interest</vt:lpstr>
      <vt:lpstr>Four Approaches of Public Interest</vt:lpstr>
      <vt:lpstr>Old Public Administration and  Public Interest</vt:lpstr>
      <vt:lpstr>NPM &amp;  Public Interest</vt:lpstr>
      <vt:lpstr>New Public Service &amp;  Public Interest</vt:lpstr>
      <vt:lpstr>Value Citizenship over Entrepreneurship</vt:lpstr>
      <vt:lpstr>Value Citizenship over Entrepreneurship</vt:lpstr>
      <vt:lpstr>Think Strategically, Act Democratically</vt:lpstr>
      <vt:lpstr>Implementation</vt:lpstr>
      <vt:lpstr>PowerPoint Presentation</vt:lpstr>
      <vt:lpstr>           Accountability is Not Simple </vt:lpstr>
      <vt:lpstr>Old Public Administration and  Accountability</vt:lpstr>
      <vt:lpstr>NPM and Accountability</vt:lpstr>
      <vt:lpstr>NPS and Accountability</vt:lpstr>
      <vt:lpstr>Serve Rather than Steer</vt:lpstr>
      <vt:lpstr>Serve Rather Than Steer</vt:lpstr>
      <vt:lpstr>Serve Rather Than Steer</vt:lpstr>
      <vt:lpstr>Serve Rather Than Steer</vt:lpstr>
      <vt:lpstr>Value people, Not just Productivity</vt:lpstr>
      <vt:lpstr>Value People, Not just Productivity</vt:lpstr>
      <vt:lpstr>Value People, Not just Productivity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Administration and the New Public Management</dc:title>
  <dc:creator>Amna</dc:creator>
  <cp:lastModifiedBy>trey farley</cp:lastModifiedBy>
  <cp:revision>158</cp:revision>
  <dcterms:created xsi:type="dcterms:W3CDTF">2016-03-11T10:50:12Z</dcterms:created>
  <dcterms:modified xsi:type="dcterms:W3CDTF">2016-05-30T05:25:36Z</dcterms:modified>
</cp:coreProperties>
</file>