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0"/>
  </p:notesMasterIdLst>
  <p:sldIdLst>
    <p:sldId id="296" r:id="rId2"/>
    <p:sldId id="294" r:id="rId3"/>
    <p:sldId id="288" r:id="rId4"/>
    <p:sldId id="293" r:id="rId5"/>
    <p:sldId id="258" r:id="rId6"/>
    <p:sldId id="271" r:id="rId7"/>
    <p:sldId id="259" r:id="rId8"/>
    <p:sldId id="284" r:id="rId9"/>
    <p:sldId id="298" r:id="rId10"/>
    <p:sldId id="260" r:id="rId11"/>
    <p:sldId id="285" r:id="rId12"/>
    <p:sldId id="299" r:id="rId13"/>
    <p:sldId id="257" r:id="rId14"/>
    <p:sldId id="302" r:id="rId15"/>
    <p:sldId id="261" r:id="rId16"/>
    <p:sldId id="262" r:id="rId17"/>
    <p:sldId id="265" r:id="rId18"/>
    <p:sldId id="263" r:id="rId19"/>
    <p:sldId id="264" r:id="rId20"/>
    <p:sldId id="266" r:id="rId21"/>
    <p:sldId id="286" r:id="rId22"/>
    <p:sldId id="269" r:id="rId23"/>
    <p:sldId id="273" r:id="rId24"/>
    <p:sldId id="303" r:id="rId25"/>
    <p:sldId id="300" r:id="rId26"/>
    <p:sldId id="295" r:id="rId27"/>
    <p:sldId id="301" r:id="rId28"/>
    <p:sldId id="290"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3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6ECD5-6AD0-44D4-B51F-BBDE55FC8626}" type="datetimeFigureOut">
              <a:rPr lang="en-US" smtClean="0"/>
              <a:pPr/>
              <a:t>4/20/2020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0A4F74-41AF-43A0-A749-FD64724ABF78}" type="slidenum">
              <a:rPr lang="en-US" smtClean="0"/>
              <a:pPr/>
              <a:t>‹#›</a:t>
            </a:fld>
            <a:endParaRPr lang="en-US"/>
          </a:p>
        </p:txBody>
      </p:sp>
    </p:spTree>
    <p:extLst>
      <p:ext uri="{BB962C8B-B14F-4D97-AF65-F5344CB8AC3E}">
        <p14:creationId xmlns:p14="http://schemas.microsoft.com/office/powerpoint/2010/main" val="1024482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0A4F74-41AF-43A0-A749-FD64724ABF78}" type="slidenum">
              <a:rPr lang="en-US" smtClean="0"/>
              <a:pPr/>
              <a:t>1</a:t>
            </a:fld>
            <a:endParaRPr lang="en-US"/>
          </a:p>
        </p:txBody>
      </p:sp>
    </p:spTree>
    <p:extLst>
      <p:ext uri="{BB962C8B-B14F-4D97-AF65-F5344CB8AC3E}">
        <p14:creationId xmlns:p14="http://schemas.microsoft.com/office/powerpoint/2010/main" val="2420076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44F81D4-80D1-4229-8585-CC12659C6C20}" type="datetime1">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46D254-27D9-4717-A302-FA6B194F4EBF}" type="datetime1">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2FFEFEF-FD21-4911-AE0B-FB0B345F31DA}" type="datetime1">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EECE5B-C946-4ED2-9481-62D533410DE6}" type="datetime1">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0BF87F-83C6-4D62-8D94-0292025DD58D}" type="datetime1">
              <a:rPr lang="en-US" smtClean="0"/>
              <a:pPr/>
              <a:t>4/20/2020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64DCFA-150B-44D7-B2A1-E7C0AD016D03}"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EFACBC-7949-4203-82D4-24A79D72DFF5}" type="datetime1">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A9893AE-9617-471B-BBC1-3A37B6C425C2}" type="datetime1">
              <a:rPr lang="en-US" smtClean="0"/>
              <a:pPr/>
              <a:t>4/20/2020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64DCFA-150B-44D7-B2A1-E7C0AD016D03}"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49B1E6-DA8D-42C5-88BC-AD8C28970029}" type="datetime1">
              <a:rPr lang="en-US" smtClean="0"/>
              <a:pPr/>
              <a:t>4/20/2020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DDFF3A-099D-41F2-B095-6A250CE63C3E}" type="datetime1">
              <a:rPr lang="en-US" smtClean="0"/>
              <a:pPr/>
              <a:t>4/20/2020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AA4C13-1FA7-482B-8D34-6F20F2F556B3}" type="datetime1">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4DCFA-150B-44D7-B2A1-E7C0AD016D03}"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11DA9-43CB-4867-8335-3957A24C1596}" type="datetime1">
              <a:rPr lang="en-US" smtClean="0"/>
              <a:pPr/>
              <a:t>4/20/2020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64DCFA-150B-44D7-B2A1-E7C0AD016D0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F780B0A-8EFB-4462-BE35-39078101493C}" type="datetime1">
              <a:rPr lang="en-US" smtClean="0"/>
              <a:pPr/>
              <a:t>4/20/2020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C64DCFA-150B-44D7-B2A1-E7C0AD016D0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EHWISH%20IRP%20PPT.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EHWISH%20IRP%20PPT.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wikipedia.org/wiki/Public_administr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3200" dirty="0" smtClean="0"/>
              <a:t>SARFRAZ HUSSAIN ANSARI</a:t>
            </a:r>
          </a:p>
          <a:p>
            <a:pPr marL="2286000" lvl="5" indent="0" algn="ctr">
              <a:buNone/>
            </a:pPr>
            <a:r>
              <a:rPr lang="en-US" sz="2000" dirty="0" err="1" smtClean="0"/>
              <a:t>PA&amp;AS</a:t>
            </a:r>
            <a:endParaRPr lang="en-US" sz="2000" dirty="0" smtClean="0"/>
          </a:p>
          <a:p>
            <a:pPr marL="2286000" lvl="5" indent="0" algn="ctr">
              <a:buNone/>
            </a:pPr>
            <a:r>
              <a:rPr lang="en-US" sz="2000" dirty="0" smtClean="0"/>
              <a:t> Director Finance-PACE</a:t>
            </a:r>
          </a:p>
          <a:p>
            <a:pPr lvl="5"/>
            <a:endParaRPr lang="en-US" sz="2000" dirty="0" smtClean="0"/>
          </a:p>
          <a:p>
            <a:pPr lvl="5"/>
            <a:r>
              <a:rPr lang="en-US" sz="2000" dirty="0" smtClean="0"/>
              <a:t>MBA (IBM) - </a:t>
            </a:r>
            <a:r>
              <a:rPr lang="en-US" sz="2000" dirty="0" err="1" smtClean="0"/>
              <a:t>UIBE</a:t>
            </a:r>
            <a:r>
              <a:rPr lang="en-US" sz="2000" dirty="0" smtClean="0"/>
              <a:t> Business School, Beijing</a:t>
            </a:r>
          </a:p>
          <a:p>
            <a:pPr lvl="5"/>
            <a:r>
              <a:rPr lang="en-US" sz="2000" dirty="0" smtClean="0"/>
              <a:t>Master of Public Administration (PF) - </a:t>
            </a:r>
            <a:r>
              <a:rPr lang="en-US" sz="2000" dirty="0" err="1" smtClean="0"/>
              <a:t>QAU</a:t>
            </a:r>
            <a:r>
              <a:rPr lang="en-US" sz="2000" dirty="0" smtClean="0"/>
              <a:t> Islamabad</a:t>
            </a:r>
          </a:p>
          <a:p>
            <a:pPr lvl="5"/>
            <a:r>
              <a:rPr lang="en-US" sz="2000" dirty="0" smtClean="0"/>
              <a:t>Fellow Pakistan Institute of Public Finance &amp; Accountancy</a:t>
            </a:r>
          </a:p>
          <a:p>
            <a:pPr lvl="5"/>
            <a:r>
              <a:rPr lang="en-US" sz="2000" dirty="0" smtClean="0"/>
              <a:t>SAP-FI </a:t>
            </a:r>
            <a:r>
              <a:rPr lang="en-US" sz="2000" dirty="0" smtClean="0"/>
              <a:t>Certified, Certified Performance </a:t>
            </a:r>
            <a:r>
              <a:rPr lang="en-US" sz="2000" dirty="0" smtClean="0"/>
              <a:t>Auditor</a:t>
            </a:r>
          </a:p>
          <a:p>
            <a:pPr lvl="5"/>
            <a:endParaRPr lang="en-US" sz="2000" dirty="0"/>
          </a:p>
          <a:p>
            <a:pPr marL="514350" lvl="1" indent="0">
              <a:lnSpc>
                <a:spcPts val="2880"/>
              </a:lnSpc>
              <a:buNone/>
            </a:pPr>
            <a:r>
              <a:rPr lang="en-US" sz="2800" dirty="0"/>
              <a:t>Visiting Faculty: </a:t>
            </a:r>
            <a:r>
              <a:rPr lang="en-US" dirty="0"/>
              <a:t>School of Management Sciences-</a:t>
            </a:r>
            <a:r>
              <a:rPr lang="en-US" dirty="0" err="1"/>
              <a:t>QAU</a:t>
            </a:r>
            <a:endParaRPr lang="en-US" dirty="0"/>
          </a:p>
          <a:p>
            <a:pPr marL="114300" indent="0">
              <a:lnSpc>
                <a:spcPts val="2880"/>
              </a:lnSpc>
              <a:buNone/>
            </a:pPr>
            <a:r>
              <a:rPr lang="en-US" dirty="0"/>
              <a:t>			     </a:t>
            </a:r>
            <a:r>
              <a:rPr lang="en-US" sz="2000" dirty="0"/>
              <a:t>National Institute of </a:t>
            </a:r>
            <a:r>
              <a:rPr lang="en-US" sz="2000" dirty="0" smtClean="0"/>
              <a:t>Management</a:t>
            </a:r>
          </a:p>
          <a:p>
            <a:pPr marL="114300" indent="0">
              <a:lnSpc>
                <a:spcPts val="2880"/>
              </a:lnSpc>
              <a:buNone/>
            </a:pPr>
            <a:r>
              <a:rPr lang="en-US" sz="2000" dirty="0"/>
              <a:t>	</a:t>
            </a:r>
            <a:r>
              <a:rPr lang="en-US" sz="2000" dirty="0" smtClean="0"/>
              <a:t>		      National Officers Academy</a:t>
            </a:r>
            <a:endParaRPr lang="en-US" dirty="0"/>
          </a:p>
          <a:p>
            <a:pPr lvl="5"/>
            <a:endParaRPr lang="en-US" sz="2000" dirty="0" smtClean="0"/>
          </a:p>
        </p:txBody>
      </p:sp>
      <p:sp>
        <p:nvSpPr>
          <p:cNvPr id="4" name="Slide Number Placeholder 3"/>
          <p:cNvSpPr>
            <a:spLocks noGrp="1"/>
          </p:cNvSpPr>
          <p:nvPr>
            <p:ph type="sldNum" sz="quarter" idx="12"/>
          </p:nvPr>
        </p:nvSpPr>
        <p:spPr/>
        <p:txBody>
          <a:bodyPr/>
          <a:lstStyle/>
          <a:p>
            <a:fld id="{5C64DCFA-150B-44D7-B2A1-E7C0AD016D03}" type="slidenum">
              <a:rPr lang="en-US" smtClean="0"/>
              <a:pPr/>
              <a:t>1</a:t>
            </a:fld>
            <a:endParaRPr lang="en-US"/>
          </a:p>
        </p:txBody>
      </p:sp>
    </p:spTree>
    <p:extLst>
      <p:ext uri="{BB962C8B-B14F-4D97-AF65-F5344CB8AC3E}">
        <p14:creationId xmlns:p14="http://schemas.microsoft.com/office/powerpoint/2010/main" val="4277684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Nature &amp; Scope </a:t>
            </a:r>
            <a:endParaRPr lang="en-US" dirty="0"/>
          </a:p>
        </p:txBody>
      </p:sp>
      <p:sp>
        <p:nvSpPr>
          <p:cNvPr id="3" name="Content Placeholder 2"/>
          <p:cNvSpPr>
            <a:spLocks noGrp="1"/>
          </p:cNvSpPr>
          <p:nvPr>
            <p:ph idx="1"/>
          </p:nvPr>
        </p:nvSpPr>
        <p:spPr>
          <a:xfrm>
            <a:off x="457200" y="1143000"/>
            <a:ext cx="8229600" cy="5257800"/>
          </a:xfrm>
        </p:spPr>
        <p:txBody>
          <a:bodyPr>
            <a:normAutofit fontScale="92500"/>
          </a:bodyPr>
          <a:lstStyle/>
          <a:p>
            <a:r>
              <a:rPr lang="en-US" dirty="0" smtClean="0"/>
              <a:t>Pub. Admin. is as old as government itself.</a:t>
            </a:r>
          </a:p>
          <a:p>
            <a:r>
              <a:rPr lang="en-US" dirty="0" smtClean="0"/>
              <a:t>The Public Managers were there when Egyptian Pyramids were being constructed.</a:t>
            </a:r>
          </a:p>
          <a:p>
            <a:r>
              <a:rPr lang="en-US" dirty="0" smtClean="0"/>
              <a:t>The Code of Hammurabi- the Babylonian Law Code (1700 BC)</a:t>
            </a:r>
          </a:p>
          <a:p>
            <a:r>
              <a:rPr lang="en-US" dirty="0" smtClean="0"/>
              <a:t>The Confucius Philosophy and China‘s Civil Service (500 BC)</a:t>
            </a:r>
          </a:p>
          <a:p>
            <a:r>
              <a:rPr lang="en-US" dirty="0" smtClean="0"/>
              <a:t>Greek Political Philosophy- </a:t>
            </a:r>
            <a:r>
              <a:rPr lang="en-US" dirty="0"/>
              <a:t>P</a:t>
            </a:r>
            <a:r>
              <a:rPr lang="en-US" dirty="0" smtClean="0"/>
              <a:t>lato, Aristotle</a:t>
            </a:r>
          </a:p>
          <a:p>
            <a:r>
              <a:rPr lang="en-US" dirty="0" smtClean="0"/>
              <a:t>Modern Europe:</a:t>
            </a:r>
          </a:p>
          <a:p>
            <a:pPr lvl="1"/>
            <a:r>
              <a:rPr lang="en-US" dirty="0" smtClean="0"/>
              <a:t>Democratization &amp; Rationalization of Society- Rise of Bureaucracies</a:t>
            </a:r>
          </a:p>
          <a:p>
            <a:r>
              <a:rPr lang="en-US" dirty="0" smtClean="0"/>
              <a:t>Public Administration in 21</a:t>
            </a:r>
            <a:r>
              <a:rPr lang="en-US" baseline="30000" dirty="0" smtClean="0"/>
              <a:t>st</a:t>
            </a:r>
            <a:r>
              <a:rPr lang="en-US" dirty="0" smtClean="0"/>
              <a:t> Century</a:t>
            </a:r>
          </a:p>
          <a:p>
            <a:pPr lvl="1"/>
            <a:r>
              <a:rPr lang="en-US" dirty="0" smtClean="0"/>
              <a:t>Global Context</a:t>
            </a:r>
          </a:p>
          <a:p>
            <a:pPr lvl="1"/>
            <a:r>
              <a:rPr lang="en-US" dirty="0" smtClean="0"/>
              <a:t>Technology at the cutting edge of administration </a:t>
            </a:r>
          </a:p>
          <a:p>
            <a:pPr lvl="1"/>
            <a:r>
              <a:rPr lang="en-US" dirty="0" smtClean="0"/>
              <a:t>Challenges of post-modern administration </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10</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t>We can understand nature and scope of public administration by understanding……</a:t>
            </a:r>
            <a:endParaRPr lang="en-US" sz="3200" dirty="0"/>
          </a:p>
        </p:txBody>
      </p:sp>
      <p:sp>
        <p:nvSpPr>
          <p:cNvPr id="3" name="Content Placeholder 2"/>
          <p:cNvSpPr>
            <a:spLocks noGrp="1"/>
          </p:cNvSpPr>
          <p:nvPr>
            <p:ph idx="1"/>
          </p:nvPr>
        </p:nvSpPr>
        <p:spPr>
          <a:xfrm>
            <a:off x="457200" y="1600200"/>
            <a:ext cx="8229600" cy="4876800"/>
          </a:xfrm>
        </p:spPr>
        <p:txBody>
          <a:bodyPr>
            <a:normAutofit/>
          </a:bodyPr>
          <a:lstStyle/>
          <a:p>
            <a:r>
              <a:rPr lang="en-US" dirty="0" smtClean="0">
                <a:solidFill>
                  <a:srgbClr val="FF0000"/>
                </a:solidFill>
              </a:rPr>
              <a:t>Whether </a:t>
            </a:r>
            <a:r>
              <a:rPr lang="en-US" dirty="0">
                <a:solidFill>
                  <a:srgbClr val="FF0000"/>
                </a:solidFill>
              </a:rPr>
              <a:t>P</a:t>
            </a:r>
            <a:r>
              <a:rPr lang="en-US" dirty="0" smtClean="0">
                <a:solidFill>
                  <a:srgbClr val="FF0000"/>
                </a:solidFill>
              </a:rPr>
              <a:t>ublic </a:t>
            </a:r>
            <a:r>
              <a:rPr lang="en-US" dirty="0">
                <a:solidFill>
                  <a:srgbClr val="FF0000"/>
                </a:solidFill>
              </a:rPr>
              <a:t>A</a:t>
            </a:r>
            <a:r>
              <a:rPr lang="en-US" dirty="0" smtClean="0">
                <a:solidFill>
                  <a:srgbClr val="FF0000"/>
                </a:solidFill>
              </a:rPr>
              <a:t>dministration is;</a:t>
            </a:r>
          </a:p>
          <a:p>
            <a:pPr lvl="1"/>
            <a:r>
              <a:rPr lang="en-US" dirty="0" smtClean="0"/>
              <a:t> politics (policy making process) or </a:t>
            </a:r>
          </a:p>
          <a:p>
            <a:pPr lvl="1"/>
            <a:r>
              <a:rPr lang="en-US" dirty="0" smtClean="0"/>
              <a:t>management (policy execution process)….i.e. </a:t>
            </a:r>
          </a:p>
          <a:p>
            <a:pPr lvl="1"/>
            <a:r>
              <a:rPr lang="en-US" sz="2400" dirty="0" smtClean="0"/>
              <a:t>Politics-Administration Dichotomy</a:t>
            </a:r>
          </a:p>
          <a:p>
            <a:r>
              <a:rPr lang="en-US" dirty="0" smtClean="0">
                <a:solidFill>
                  <a:srgbClr val="FF0000"/>
                </a:solidFill>
              </a:rPr>
              <a:t>Understanding the Science of Administration: </a:t>
            </a:r>
          </a:p>
          <a:p>
            <a:pPr lvl="1"/>
            <a:r>
              <a:rPr lang="en-US" dirty="0" smtClean="0"/>
              <a:t>The Managerial Approach</a:t>
            </a:r>
          </a:p>
          <a:p>
            <a:r>
              <a:rPr lang="en-US" dirty="0" smtClean="0">
                <a:solidFill>
                  <a:srgbClr val="FF0000"/>
                </a:solidFill>
              </a:rPr>
              <a:t>Public Administration: </a:t>
            </a:r>
          </a:p>
          <a:p>
            <a:pPr lvl="1"/>
            <a:r>
              <a:rPr lang="en-US" dirty="0" smtClean="0"/>
              <a:t> Administrative Theory</a:t>
            </a:r>
          </a:p>
          <a:p>
            <a:pPr lvl="1"/>
            <a:r>
              <a:rPr lang="en-US" dirty="0" smtClean="0"/>
              <a:t>Applied Administration</a:t>
            </a:r>
          </a:p>
          <a:p>
            <a:endParaRPr lang="en-US" i="1" dirty="0" smtClean="0">
              <a:solidFill>
                <a:srgbClr val="FF0000"/>
              </a:solidFill>
            </a:endParaRPr>
          </a:p>
          <a:p>
            <a:r>
              <a:rPr lang="en-US" i="1" dirty="0" smtClean="0">
                <a:solidFill>
                  <a:srgbClr val="FF0000"/>
                </a:solidFill>
              </a:rPr>
              <a:t>Public Administration: Understanding Management, Politics, and Law in the Public Sector</a:t>
            </a:r>
            <a:r>
              <a:rPr lang="en-US" dirty="0" smtClean="0">
                <a:solidFill>
                  <a:srgbClr val="FF0000"/>
                </a:solidFill>
              </a:rPr>
              <a:t> .</a:t>
            </a:r>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11</a:t>
            </a:fld>
            <a:endParaRPr lang="en-US"/>
          </a:p>
        </p:txBody>
      </p:sp>
      <p:sp>
        <p:nvSpPr>
          <p:cNvPr id="5" name="Right Brace 4"/>
          <p:cNvSpPr/>
          <p:nvPr/>
        </p:nvSpPr>
        <p:spPr>
          <a:xfrm>
            <a:off x="6549736" y="3224645"/>
            <a:ext cx="838200" cy="2133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ounded Rectangular Callout 5"/>
          <p:cNvSpPr/>
          <p:nvPr/>
        </p:nvSpPr>
        <p:spPr>
          <a:xfrm>
            <a:off x="7467600" y="3224645"/>
            <a:ext cx="1143000" cy="838200"/>
          </a:xfrm>
          <a:prstGeom prst="wedgeRoundRectCallout">
            <a:avLst>
              <a:gd name="adj1" fmla="val -52628"/>
              <a:gd name="adj2" fmla="val 8564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Micro Perspective</a:t>
            </a:r>
            <a:endParaRPr lang="en-US" sz="1400" b="1" dirty="0">
              <a:solidFill>
                <a:schemeClr val="tx1"/>
              </a:solidFill>
            </a:endParaRPr>
          </a:p>
        </p:txBody>
      </p:sp>
      <p:sp>
        <p:nvSpPr>
          <p:cNvPr id="10" name="Rounded Rectangular Callout 9"/>
          <p:cNvSpPr/>
          <p:nvPr/>
        </p:nvSpPr>
        <p:spPr>
          <a:xfrm>
            <a:off x="6968836" y="1295400"/>
            <a:ext cx="1143000" cy="1028699"/>
          </a:xfrm>
          <a:prstGeom prst="wedgeRoundRectCallout">
            <a:avLst>
              <a:gd name="adj1" fmla="val -109598"/>
              <a:gd name="adj2" fmla="val 113740"/>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Macro Perspective</a:t>
            </a:r>
            <a:endParaRPr lang="en-US" sz="1400" b="1" dirty="0">
              <a:solidFill>
                <a:schemeClr val="tx1"/>
              </a:solidFill>
            </a:endParaRPr>
          </a:p>
        </p:txBody>
      </p:sp>
      <p:sp>
        <p:nvSpPr>
          <p:cNvPr id="11" name="Rounded Rectangular Callout 10"/>
          <p:cNvSpPr/>
          <p:nvPr/>
        </p:nvSpPr>
        <p:spPr>
          <a:xfrm>
            <a:off x="7848600" y="4800600"/>
            <a:ext cx="1143000" cy="838200"/>
          </a:xfrm>
          <a:prstGeom prst="wedgeRoundRectCallout">
            <a:avLst>
              <a:gd name="adj1" fmla="val -81719"/>
              <a:gd name="adj2" fmla="val 12696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chemeClr val="tx1"/>
                </a:solidFill>
              </a:rPr>
              <a:t>Macro Perspective</a:t>
            </a:r>
            <a:endParaRPr lang="en-US" sz="1400"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620000" cy="990600"/>
          </a:xfrm>
        </p:spPr>
        <p:txBody>
          <a:bodyPr>
            <a:normAutofit fontScale="90000"/>
          </a:bodyPr>
          <a:lstStyle/>
          <a:p>
            <a:pPr algn="ctr"/>
            <a:r>
              <a:rPr lang="en-US" sz="3600" dirty="0" smtClean="0">
                <a:hlinkClick r:id="rId2" action="ppaction://hlinkpres?slideindex=1&amp;slidetitle="/>
              </a:rPr>
              <a:t>1. The Study of Administration</a:t>
            </a:r>
            <a:br>
              <a:rPr lang="en-US" sz="3600" dirty="0" smtClean="0">
                <a:hlinkClick r:id="rId2" action="ppaction://hlinkpres?slideindex=1&amp;slidetitle="/>
              </a:rPr>
            </a:br>
            <a:r>
              <a:rPr lang="en-US" sz="3600" dirty="0" smtClean="0">
                <a:hlinkClick r:id="rId2" action="ppaction://hlinkpres?slideindex=1&amp;slidetitle="/>
              </a:rPr>
              <a:t>Woodrow </a:t>
            </a:r>
            <a:r>
              <a:rPr lang="en-US" sz="3600" dirty="0">
                <a:hlinkClick r:id="rId2" action="ppaction://hlinkpres?slideindex=1&amp;slidetitle="/>
              </a:rPr>
              <a:t>Wilson-1887</a:t>
            </a:r>
            <a:endParaRPr lang="en-US" sz="3600" dirty="0"/>
          </a:p>
        </p:txBody>
      </p:sp>
      <p:sp>
        <p:nvSpPr>
          <p:cNvPr id="3" name="Content Placeholder 2"/>
          <p:cNvSpPr>
            <a:spLocks noGrp="1"/>
          </p:cNvSpPr>
          <p:nvPr>
            <p:ph idx="1"/>
          </p:nvPr>
        </p:nvSpPr>
        <p:spPr>
          <a:xfrm>
            <a:off x="838200" y="1447800"/>
            <a:ext cx="7620000" cy="4953000"/>
          </a:xfrm>
        </p:spPr>
        <p:txBody>
          <a:bodyPr>
            <a:normAutofit fontScale="77500" lnSpcReduction="20000"/>
          </a:bodyPr>
          <a:lstStyle/>
          <a:p>
            <a:endParaRPr lang="en-US" dirty="0" smtClean="0"/>
          </a:p>
          <a:p>
            <a:r>
              <a:rPr lang="en-US" dirty="0" smtClean="0"/>
              <a:t>Wilson's </a:t>
            </a:r>
            <a:r>
              <a:rPr lang="en-US" dirty="0"/>
              <a:t>article </a:t>
            </a:r>
            <a:r>
              <a:rPr lang="en-US" dirty="0" smtClean="0"/>
              <a:t>discusses increasing </a:t>
            </a:r>
            <a:r>
              <a:rPr lang="en-US" dirty="0"/>
              <a:t>complexity of society and corresponding issues of public policy </a:t>
            </a:r>
            <a:r>
              <a:rPr lang="en-US" dirty="0" smtClean="0"/>
              <a:t>design an </a:t>
            </a:r>
            <a:r>
              <a:rPr lang="en-US" dirty="0" smtClean="0"/>
              <a:t>execution</a:t>
            </a:r>
            <a:endParaRPr lang="en-US" dirty="0" smtClean="0"/>
          </a:p>
          <a:p>
            <a:endParaRPr lang="en-US" dirty="0" smtClean="0"/>
          </a:p>
          <a:p>
            <a:r>
              <a:rPr lang="en-US" dirty="0" smtClean="0"/>
              <a:t>It requires </a:t>
            </a:r>
            <a:r>
              <a:rPr lang="en-US" dirty="0"/>
              <a:t>administrative methods of government to deal </a:t>
            </a:r>
            <a:r>
              <a:rPr lang="en-US" dirty="0" smtClean="0"/>
              <a:t>with complexity.</a:t>
            </a:r>
          </a:p>
          <a:p>
            <a:pPr marL="114300" indent="0">
              <a:buNone/>
            </a:pPr>
            <a:endParaRPr lang="en-US" dirty="0" smtClean="0"/>
          </a:p>
          <a:p>
            <a:r>
              <a:rPr lang="en-US" dirty="0" smtClean="0"/>
              <a:t>He </a:t>
            </a:r>
            <a:r>
              <a:rPr lang="en-US" dirty="0"/>
              <a:t>argues that questions of </a:t>
            </a:r>
            <a:r>
              <a:rPr lang="en-US" dirty="0" smtClean="0"/>
              <a:t>administration (public programs’ management) </a:t>
            </a:r>
            <a:r>
              <a:rPr lang="en-US" dirty="0"/>
              <a:t>are of more practical importance to the function of American government than constitutional </a:t>
            </a:r>
            <a:r>
              <a:rPr lang="en-US" dirty="0" smtClean="0"/>
              <a:t>questions (law making, policy making):</a:t>
            </a:r>
            <a:r>
              <a:rPr lang="en-US" dirty="0"/>
              <a:t> </a:t>
            </a:r>
            <a:endParaRPr lang="en-US" dirty="0" smtClean="0"/>
          </a:p>
          <a:p>
            <a:endParaRPr lang="en-US" dirty="0" smtClean="0"/>
          </a:p>
          <a:p>
            <a:pPr marL="114300" indent="0">
              <a:buNone/>
            </a:pPr>
            <a:r>
              <a:rPr lang="en-US" dirty="0"/>
              <a:t>The Essay tries;</a:t>
            </a:r>
          </a:p>
          <a:p>
            <a:pPr marL="628650" indent="-514350">
              <a:buAutoNum type="romanUcPeriod"/>
            </a:pPr>
            <a:r>
              <a:rPr lang="en-US" dirty="0"/>
              <a:t>To trace the history of the </a:t>
            </a:r>
            <a:r>
              <a:rPr lang="en-US" dirty="0" smtClean="0"/>
              <a:t>study of public administration.</a:t>
            </a:r>
            <a:endParaRPr lang="en-US" dirty="0"/>
          </a:p>
          <a:p>
            <a:pPr marL="628650" indent="-514350">
              <a:buAutoNum type="romanUcPeriod"/>
            </a:pPr>
            <a:r>
              <a:rPr lang="en-US" dirty="0"/>
              <a:t>To ascertain just what is its </a:t>
            </a:r>
            <a:r>
              <a:rPr lang="en-US" dirty="0" smtClean="0"/>
              <a:t>subject-matter-the nature of the subject.</a:t>
            </a:r>
            <a:endParaRPr lang="en-US" dirty="0"/>
          </a:p>
          <a:p>
            <a:pPr marL="628650" indent="-514350">
              <a:buAutoNum type="romanUcPeriod"/>
            </a:pPr>
            <a:r>
              <a:rPr lang="en-US" dirty="0"/>
              <a:t>What are the best methods by which to develop </a:t>
            </a:r>
            <a:r>
              <a:rPr lang="en-US" dirty="0" smtClean="0"/>
              <a:t>it-techniques</a:t>
            </a:r>
            <a:endParaRPr lang="en-US" dirty="0"/>
          </a:p>
          <a:p>
            <a:pPr marL="628650" indent="-514350">
              <a:buAutoNum type="romanUcPeriod"/>
            </a:pPr>
            <a:endParaRPr lang="en-US" dirty="0"/>
          </a:p>
          <a:p>
            <a:pPr marL="114300" indent="0">
              <a:buNone/>
            </a:pPr>
            <a:endParaRPr lang="en-US" dirty="0" smtClean="0"/>
          </a:p>
        </p:txBody>
      </p:sp>
      <p:sp>
        <p:nvSpPr>
          <p:cNvPr id="4" name="Slide Number Placeholder 3"/>
          <p:cNvSpPr>
            <a:spLocks noGrp="1"/>
          </p:cNvSpPr>
          <p:nvPr>
            <p:ph type="sldNum" sz="quarter" idx="12"/>
          </p:nvPr>
        </p:nvSpPr>
        <p:spPr/>
        <p:txBody>
          <a:bodyPr/>
          <a:lstStyle/>
          <a:p>
            <a:fld id="{5C64DCFA-150B-44D7-B2A1-E7C0AD016D03}" type="slidenum">
              <a:rPr lang="en-US" smtClean="0"/>
              <a:pPr/>
              <a:t>12</a:t>
            </a:fld>
            <a:endParaRPr lang="en-US"/>
          </a:p>
        </p:txBody>
      </p:sp>
    </p:spTree>
    <p:extLst>
      <p:ext uri="{BB962C8B-B14F-4D97-AF65-F5344CB8AC3E}">
        <p14:creationId xmlns:p14="http://schemas.microsoft.com/office/powerpoint/2010/main" val="3851062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hlinkClick r:id="rId2" action="ppaction://hlinkpres?slideindex=1&amp;slidetitle="/>
              </a:rPr>
              <a:t>Woodrow Wilson-1887</a:t>
            </a:r>
            <a:endParaRPr lang="en-US" dirty="0"/>
          </a:p>
        </p:txBody>
      </p:sp>
      <p:sp>
        <p:nvSpPr>
          <p:cNvPr id="3" name="Content Placeholder 2"/>
          <p:cNvSpPr>
            <a:spLocks noGrp="1"/>
          </p:cNvSpPr>
          <p:nvPr>
            <p:ph idx="1"/>
          </p:nvPr>
        </p:nvSpPr>
        <p:spPr>
          <a:xfrm>
            <a:off x="762000" y="1219200"/>
            <a:ext cx="7391400" cy="4906963"/>
          </a:xfrm>
        </p:spPr>
        <p:txBody>
          <a:bodyPr>
            <a:normAutofit fontScale="92500" lnSpcReduction="10000"/>
          </a:bodyPr>
          <a:lstStyle/>
          <a:p>
            <a:r>
              <a:rPr lang="en-US" sz="2400" dirty="0" smtClean="0"/>
              <a:t>The </a:t>
            </a:r>
            <a:r>
              <a:rPr lang="en-US" sz="2400" dirty="0"/>
              <a:t>science of </a:t>
            </a:r>
            <a:r>
              <a:rPr lang="en-US" sz="2400" dirty="0" smtClean="0"/>
              <a:t>administration is a branch of </a:t>
            </a:r>
            <a:r>
              <a:rPr lang="en-US" sz="2400" dirty="0"/>
              <a:t>science of politics which was begun some twenty-two hundred years ago</a:t>
            </a:r>
            <a:r>
              <a:rPr lang="en-US" sz="2400" dirty="0" smtClean="0"/>
              <a:t>.</a:t>
            </a:r>
          </a:p>
          <a:p>
            <a:endParaRPr lang="en-US" sz="2400" dirty="0" smtClean="0"/>
          </a:p>
          <a:p>
            <a:r>
              <a:rPr lang="en-US" sz="2400" dirty="0" smtClean="0"/>
              <a:t>For 2000 years, public admin. Remains obscured by its mother science i.e. Political Science</a:t>
            </a:r>
          </a:p>
          <a:p>
            <a:endParaRPr lang="en-US" sz="2400" dirty="0" smtClean="0"/>
          </a:p>
          <a:p>
            <a:r>
              <a:rPr lang="en-US" sz="2400" dirty="0" smtClean="0"/>
              <a:t>Administration </a:t>
            </a:r>
            <a:r>
              <a:rPr lang="en-US" sz="2400" dirty="0"/>
              <a:t>is the most obvious part of government; </a:t>
            </a:r>
            <a:r>
              <a:rPr lang="en-US" sz="2400" dirty="0" smtClean="0"/>
              <a:t>it </a:t>
            </a:r>
            <a:r>
              <a:rPr lang="en-US" sz="2400" dirty="0"/>
              <a:t>is the executive, the operative, the most visible side of </a:t>
            </a:r>
            <a:r>
              <a:rPr lang="en-US" sz="2400" dirty="0" smtClean="0"/>
              <a:t>government</a:t>
            </a:r>
          </a:p>
          <a:p>
            <a:endParaRPr lang="en-US" sz="2400" dirty="0" smtClean="0"/>
          </a:p>
          <a:p>
            <a:r>
              <a:rPr lang="en-US" sz="2400" dirty="0" smtClean="0"/>
              <a:t>It is separated from political maneuverings </a:t>
            </a:r>
          </a:p>
          <a:p>
            <a:endParaRPr lang="en-US" sz="2400" dirty="0" smtClean="0"/>
          </a:p>
          <a:p>
            <a:r>
              <a:rPr lang="en-US" sz="2400" dirty="0" smtClean="0"/>
              <a:t>Political-Administration Dichotomy</a:t>
            </a:r>
          </a:p>
          <a:p>
            <a:endParaRPr lang="en-US" sz="2400" dirty="0" smtClean="0"/>
          </a:p>
        </p:txBody>
      </p:sp>
      <p:sp>
        <p:nvSpPr>
          <p:cNvPr id="4" name="Slide Number Placeholder 3"/>
          <p:cNvSpPr>
            <a:spLocks noGrp="1"/>
          </p:cNvSpPr>
          <p:nvPr>
            <p:ph type="sldNum" sz="quarter" idx="12"/>
          </p:nvPr>
        </p:nvSpPr>
        <p:spPr/>
        <p:txBody>
          <a:bodyPr/>
          <a:lstStyle/>
          <a:p>
            <a:fld id="{5C64DCFA-150B-44D7-B2A1-E7C0AD016D03}"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field of administration is a field of business. It is removed from the hurry and strife of politics</a:t>
            </a:r>
          </a:p>
          <a:p>
            <a:endParaRPr lang="en-US" dirty="0"/>
          </a:p>
          <a:p>
            <a:r>
              <a:rPr lang="en-US" dirty="0"/>
              <a:t>Public Administration is detailed and systematic application of law. Every particular application of law is an act of administration.</a:t>
            </a:r>
          </a:p>
          <a:p>
            <a:pPr lvl="1"/>
            <a:r>
              <a:rPr lang="en-US" sz="3600" dirty="0" smtClean="0"/>
              <a:t>It </a:t>
            </a:r>
            <a:r>
              <a:rPr lang="en-US" sz="3600" dirty="0"/>
              <a:t>is government in </a:t>
            </a:r>
            <a:r>
              <a:rPr lang="en-US" sz="3600" dirty="0" smtClean="0"/>
              <a:t>action</a:t>
            </a:r>
          </a:p>
          <a:p>
            <a:pPr lvl="1"/>
            <a:endParaRPr lang="en-US" dirty="0"/>
          </a:p>
          <a:p>
            <a:r>
              <a:rPr lang="en-US" dirty="0" smtClean="0"/>
              <a:t>It is easy to make a constitution (politics) than to run it (management of the country)</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14</a:t>
            </a:fld>
            <a:endParaRPr lang="en-US"/>
          </a:p>
        </p:txBody>
      </p:sp>
    </p:spTree>
    <p:extLst>
      <p:ext uri="{BB962C8B-B14F-4D97-AF65-F5344CB8AC3E}">
        <p14:creationId xmlns:p14="http://schemas.microsoft.com/office/powerpoint/2010/main" val="15298746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dirty="0" smtClean="0"/>
              <a:t>2. Luther  Gulick-the Science of Administration (1937)</a:t>
            </a:r>
            <a:endParaRPr lang="en-US" sz="3200" dirty="0"/>
          </a:p>
        </p:txBody>
      </p:sp>
      <p:sp>
        <p:nvSpPr>
          <p:cNvPr id="3" name="Content Placeholder 2"/>
          <p:cNvSpPr>
            <a:spLocks noGrp="1"/>
          </p:cNvSpPr>
          <p:nvPr>
            <p:ph idx="1"/>
          </p:nvPr>
        </p:nvSpPr>
        <p:spPr>
          <a:xfrm>
            <a:off x="457200" y="1189037"/>
            <a:ext cx="8229600" cy="5059363"/>
          </a:xfrm>
        </p:spPr>
        <p:txBody>
          <a:bodyPr>
            <a:noAutofit/>
          </a:bodyPr>
          <a:lstStyle/>
          <a:p>
            <a:r>
              <a:rPr lang="en-US" sz="2400" dirty="0" smtClean="0"/>
              <a:t>Developed public admin. </a:t>
            </a:r>
            <a:r>
              <a:rPr lang="en-US" dirty="0"/>
              <a:t>b</a:t>
            </a:r>
            <a:r>
              <a:rPr lang="en-US" sz="2400" dirty="0" smtClean="0"/>
              <a:t>ased on the </a:t>
            </a:r>
            <a:r>
              <a:rPr lang="en-US" sz="2400" u="sng" dirty="0" err="1" smtClean="0">
                <a:solidFill>
                  <a:srgbClr val="FF0000"/>
                </a:solidFill>
              </a:rPr>
              <a:t>POSDCoRB</a:t>
            </a:r>
            <a:r>
              <a:rPr lang="en-US" sz="2400" dirty="0" smtClean="0"/>
              <a:t> activities as  </a:t>
            </a:r>
            <a:r>
              <a:rPr lang="en-US" dirty="0"/>
              <a:t> the functions of the chief </a:t>
            </a:r>
            <a:r>
              <a:rPr lang="en-US" dirty="0" smtClean="0"/>
              <a:t>executive..</a:t>
            </a:r>
            <a:endParaRPr lang="en-US" sz="2400" dirty="0" smtClean="0"/>
          </a:p>
          <a:p>
            <a:pPr lvl="3"/>
            <a:r>
              <a:rPr lang="en-US" sz="2000" b="1" dirty="0" smtClean="0">
                <a:solidFill>
                  <a:srgbClr val="FF0000"/>
                </a:solidFill>
              </a:rPr>
              <a:t>P</a:t>
            </a:r>
            <a:r>
              <a:rPr lang="en-US" sz="2000" dirty="0" smtClean="0"/>
              <a:t>lanning-</a:t>
            </a:r>
            <a:r>
              <a:rPr lang="en-US" sz="2000" dirty="0"/>
              <a:t>Planning determines the direction of the </a:t>
            </a:r>
            <a:r>
              <a:rPr lang="en-US" sz="2000" dirty="0" smtClean="0"/>
              <a:t>organization, needs foresight, forecasting of events, decision making</a:t>
            </a:r>
          </a:p>
          <a:p>
            <a:pPr lvl="3"/>
            <a:r>
              <a:rPr lang="en-US" sz="2000" b="1" dirty="0" smtClean="0">
                <a:solidFill>
                  <a:srgbClr val="FF0000"/>
                </a:solidFill>
              </a:rPr>
              <a:t>O</a:t>
            </a:r>
            <a:r>
              <a:rPr lang="en-US" sz="2000" dirty="0" smtClean="0"/>
              <a:t>rganizing-allocation of resources, designing authority-responsibility centers</a:t>
            </a:r>
          </a:p>
          <a:p>
            <a:pPr lvl="3"/>
            <a:r>
              <a:rPr lang="en-US" sz="2000" b="1" dirty="0" smtClean="0">
                <a:solidFill>
                  <a:srgbClr val="FF0000"/>
                </a:solidFill>
              </a:rPr>
              <a:t>S</a:t>
            </a:r>
            <a:r>
              <a:rPr lang="en-US" sz="2000" dirty="0" smtClean="0"/>
              <a:t>taffing-</a:t>
            </a:r>
            <a:r>
              <a:rPr lang="en-US" sz="2000" dirty="0" err="1" smtClean="0"/>
              <a:t>HRM</a:t>
            </a:r>
            <a:endParaRPr lang="en-US" sz="2000" dirty="0" smtClean="0"/>
          </a:p>
          <a:p>
            <a:pPr lvl="3"/>
            <a:r>
              <a:rPr lang="en-US" sz="2000" b="1" dirty="0" smtClean="0">
                <a:solidFill>
                  <a:srgbClr val="FF0000"/>
                </a:solidFill>
              </a:rPr>
              <a:t>D</a:t>
            </a:r>
            <a:r>
              <a:rPr lang="en-US" sz="2000" dirty="0" smtClean="0"/>
              <a:t>irecting-Leadership, motivation, goal achievement</a:t>
            </a:r>
          </a:p>
          <a:p>
            <a:pPr lvl="3"/>
            <a:r>
              <a:rPr lang="en-US" sz="2000" b="1" dirty="0" smtClean="0">
                <a:solidFill>
                  <a:srgbClr val="FF0000"/>
                </a:solidFill>
              </a:rPr>
              <a:t>Co</a:t>
            </a:r>
            <a:r>
              <a:rPr lang="en-US" sz="2000" dirty="0" smtClean="0"/>
              <a:t>ordination- communication, networking</a:t>
            </a:r>
          </a:p>
          <a:p>
            <a:pPr lvl="3"/>
            <a:r>
              <a:rPr lang="en-US" sz="2000" b="1" dirty="0" smtClean="0">
                <a:solidFill>
                  <a:srgbClr val="FF0000"/>
                </a:solidFill>
              </a:rPr>
              <a:t>R</a:t>
            </a:r>
            <a:r>
              <a:rPr lang="en-US" sz="2000" dirty="0" smtClean="0"/>
              <a:t>eporting- compliance, accountability</a:t>
            </a:r>
          </a:p>
          <a:p>
            <a:pPr lvl="3"/>
            <a:r>
              <a:rPr lang="en-US" sz="2000" b="1" dirty="0" smtClean="0">
                <a:solidFill>
                  <a:srgbClr val="FF0000"/>
                </a:solidFill>
              </a:rPr>
              <a:t>B</a:t>
            </a:r>
            <a:r>
              <a:rPr lang="en-US" sz="2000" dirty="0" smtClean="0"/>
              <a:t>udgeting- public financial management</a:t>
            </a:r>
          </a:p>
          <a:p>
            <a:r>
              <a:rPr lang="en-US" sz="2400" dirty="0" smtClean="0"/>
              <a:t>It’s technique oriented not subject-matter oriented</a:t>
            </a:r>
          </a:p>
        </p:txBody>
      </p:sp>
      <p:sp>
        <p:nvSpPr>
          <p:cNvPr id="4" name="Slide Number Placeholder 3"/>
          <p:cNvSpPr>
            <a:spLocks noGrp="1"/>
          </p:cNvSpPr>
          <p:nvPr>
            <p:ph type="sldNum" sz="quarter" idx="12"/>
          </p:nvPr>
        </p:nvSpPr>
        <p:spPr/>
        <p:txBody>
          <a:bodyPr/>
          <a:lstStyle/>
          <a:p>
            <a:fld id="{5C64DCFA-150B-44D7-B2A1-E7C0AD016D03}"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563562"/>
          </a:xfrm>
        </p:spPr>
        <p:txBody>
          <a:bodyPr>
            <a:normAutofit fontScale="90000"/>
          </a:bodyPr>
          <a:lstStyle/>
          <a:p>
            <a:r>
              <a:rPr lang="en-US" dirty="0" smtClean="0"/>
              <a:t>3. Prof. J M </a:t>
            </a:r>
            <a:r>
              <a:rPr lang="en-US" dirty="0" err="1" smtClean="0"/>
              <a:t>Pfiffner</a:t>
            </a:r>
            <a:endParaRPr lang="en-US" dirty="0"/>
          </a:p>
        </p:txBody>
      </p:sp>
      <p:sp>
        <p:nvSpPr>
          <p:cNvPr id="3" name="Content Placeholder 2"/>
          <p:cNvSpPr>
            <a:spLocks noGrp="1"/>
          </p:cNvSpPr>
          <p:nvPr>
            <p:ph idx="1"/>
          </p:nvPr>
        </p:nvSpPr>
        <p:spPr>
          <a:xfrm>
            <a:off x="457200" y="1066800"/>
            <a:ext cx="8229600" cy="5181600"/>
          </a:xfrm>
        </p:spPr>
        <p:txBody>
          <a:bodyPr>
            <a:normAutofit fontScale="92500" lnSpcReduction="10000"/>
          </a:bodyPr>
          <a:lstStyle/>
          <a:p>
            <a:pPr marL="514350" indent="-514350">
              <a:buFont typeface="+mj-lt"/>
              <a:buAutoNum type="romanUcPeriod"/>
            </a:pPr>
            <a:r>
              <a:rPr lang="en-US" sz="2400" dirty="0" smtClean="0"/>
              <a:t>Principles of Public Administration</a:t>
            </a:r>
          </a:p>
          <a:p>
            <a:pPr marL="1497330" lvl="2" indent="-514350"/>
            <a:r>
              <a:rPr lang="en-US" sz="2000" dirty="0" smtClean="0"/>
              <a:t>Organization- structure, hierarchy, functions, authority &amp; responsibility</a:t>
            </a:r>
          </a:p>
          <a:p>
            <a:pPr marL="1497330" lvl="2" indent="-514350"/>
            <a:r>
              <a:rPr lang="en-US" sz="2000" dirty="0" smtClean="0"/>
              <a:t>Management of Personnel--- HRM</a:t>
            </a:r>
          </a:p>
          <a:p>
            <a:pPr marL="1497330" lvl="2" indent="-514350"/>
            <a:r>
              <a:rPr lang="en-US" sz="2000" dirty="0" smtClean="0"/>
              <a:t>Method &amp; Procedure--- Laws, Rules, SOPs, Instructions, Orders</a:t>
            </a:r>
          </a:p>
          <a:p>
            <a:pPr marL="1497330" lvl="2" indent="-514350"/>
            <a:r>
              <a:rPr lang="en-US" sz="2000" dirty="0" smtClean="0"/>
              <a:t>Material &amp; Supply</a:t>
            </a:r>
          </a:p>
          <a:p>
            <a:pPr marL="1497330" lvl="2" indent="-514350"/>
            <a:r>
              <a:rPr lang="en-US" sz="2000" dirty="0" smtClean="0"/>
              <a:t>Public Finance- financial management, budgeting, fiscal relations</a:t>
            </a:r>
          </a:p>
          <a:p>
            <a:pPr marL="1497330" lvl="2" indent="-514350"/>
            <a:r>
              <a:rPr lang="en-US" sz="2000" dirty="0" smtClean="0"/>
              <a:t>Administrative Accountability</a:t>
            </a:r>
          </a:p>
          <a:p>
            <a:pPr marL="514350" indent="-514350">
              <a:buFont typeface="+mj-lt"/>
              <a:buAutoNum type="romanUcPeriod"/>
            </a:pPr>
            <a:r>
              <a:rPr lang="en-US" sz="2600" dirty="0" smtClean="0"/>
              <a:t>Spheres of Public Administration</a:t>
            </a:r>
          </a:p>
          <a:p>
            <a:pPr marL="1497330" lvl="2" indent="-514350"/>
            <a:r>
              <a:rPr lang="en-US" sz="2200" dirty="0" smtClean="0"/>
              <a:t>Central (Federal)</a:t>
            </a:r>
          </a:p>
          <a:p>
            <a:pPr marL="1497330" lvl="2" indent="-514350"/>
            <a:r>
              <a:rPr lang="en-US" sz="2200" dirty="0" smtClean="0"/>
              <a:t>Regional</a:t>
            </a:r>
          </a:p>
          <a:p>
            <a:pPr marL="1497330" lvl="2" indent="-514350"/>
            <a:r>
              <a:rPr lang="en-US" sz="2200" dirty="0" smtClean="0"/>
              <a:t>State (provincial)</a:t>
            </a:r>
          </a:p>
          <a:p>
            <a:pPr marL="1497330" lvl="2" indent="-514350"/>
            <a:r>
              <a:rPr lang="en-US" sz="2200" dirty="0" smtClean="0"/>
              <a:t>Local</a:t>
            </a:r>
          </a:p>
          <a:p>
            <a:pPr marL="1497330" lvl="2" indent="-514350"/>
            <a:r>
              <a:rPr lang="en-US" sz="2200" dirty="0" smtClean="0"/>
              <a:t>Corporate</a:t>
            </a:r>
            <a:endParaRPr lang="en-US" sz="2200"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dirty="0" smtClean="0"/>
              <a:t>Walker</a:t>
            </a:r>
            <a:endParaRPr lang="en-US"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smtClean="0"/>
              <a:t>Administrative Theory-</a:t>
            </a:r>
          </a:p>
          <a:p>
            <a:pPr lvl="2"/>
            <a:r>
              <a:rPr lang="en-US" dirty="0" smtClean="0"/>
              <a:t>Study of Structure, functions, methods and organization of public authority</a:t>
            </a:r>
          </a:p>
          <a:p>
            <a:pPr lvl="2"/>
            <a:r>
              <a:rPr lang="en-US" dirty="0" smtClean="0"/>
              <a:t>Study of interactions and dynamics of public institutions- Executive, Legislature, Judiciary</a:t>
            </a:r>
          </a:p>
          <a:p>
            <a:r>
              <a:rPr lang="en-US" dirty="0" smtClean="0"/>
              <a:t>Applied Administration</a:t>
            </a:r>
          </a:p>
          <a:p>
            <a:pPr lvl="2"/>
            <a:r>
              <a:rPr lang="en-US" dirty="0" smtClean="0"/>
              <a:t>Political</a:t>
            </a:r>
          </a:p>
          <a:p>
            <a:pPr lvl="2"/>
            <a:r>
              <a:rPr lang="en-US" dirty="0" smtClean="0"/>
              <a:t>Legislative</a:t>
            </a:r>
          </a:p>
          <a:p>
            <a:pPr lvl="2"/>
            <a:r>
              <a:rPr lang="en-US" dirty="0" smtClean="0"/>
              <a:t>Financial</a:t>
            </a:r>
          </a:p>
          <a:p>
            <a:pPr lvl="2"/>
            <a:r>
              <a:rPr lang="en-US" dirty="0" smtClean="0"/>
              <a:t>Defense</a:t>
            </a:r>
          </a:p>
          <a:p>
            <a:pPr lvl="2"/>
            <a:r>
              <a:rPr lang="en-US" dirty="0" smtClean="0"/>
              <a:t>Educational</a:t>
            </a:r>
          </a:p>
          <a:p>
            <a:pPr lvl="2"/>
            <a:r>
              <a:rPr lang="en-US" dirty="0" smtClean="0"/>
              <a:t>Social</a:t>
            </a:r>
          </a:p>
          <a:p>
            <a:pPr lvl="2"/>
            <a:r>
              <a:rPr lang="en-US" dirty="0" smtClean="0"/>
              <a:t>Economic</a:t>
            </a:r>
          </a:p>
          <a:p>
            <a:pPr lvl="2"/>
            <a:r>
              <a:rPr lang="en-US" dirty="0" smtClean="0"/>
              <a:t>Foreign</a:t>
            </a:r>
          </a:p>
          <a:p>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620000" cy="685800"/>
          </a:xfrm>
        </p:spPr>
        <p:txBody>
          <a:bodyPr>
            <a:normAutofit fontScale="90000"/>
          </a:bodyPr>
          <a:lstStyle/>
          <a:p>
            <a:r>
              <a:rPr lang="en-US" sz="3200" dirty="0" smtClean="0"/>
              <a:t> </a:t>
            </a:r>
            <a:r>
              <a:rPr lang="en-US" sz="3200" dirty="0"/>
              <a:t/>
            </a:r>
            <a:br>
              <a:rPr lang="en-US" sz="3200" dirty="0"/>
            </a:br>
            <a:r>
              <a:rPr lang="en-US" sz="3200" dirty="0"/>
              <a:t>4. Interactive Perspectives of </a:t>
            </a:r>
            <a:r>
              <a:rPr lang="en-US" sz="3200" dirty="0" smtClean="0"/>
              <a:t>PA</a:t>
            </a:r>
            <a:br>
              <a:rPr lang="en-US" sz="3200" dirty="0" smtClean="0"/>
            </a:br>
            <a:r>
              <a:rPr lang="en-US" sz="3200" dirty="0"/>
              <a:t/>
            </a:r>
            <a:br>
              <a:rPr lang="en-US" sz="3200" dirty="0"/>
            </a:br>
            <a:endParaRPr lang="en-US" sz="3200" dirty="0"/>
          </a:p>
        </p:txBody>
      </p:sp>
      <p:sp>
        <p:nvSpPr>
          <p:cNvPr id="3" name="Content Placeholder 2"/>
          <p:cNvSpPr>
            <a:spLocks noGrp="1"/>
          </p:cNvSpPr>
          <p:nvPr>
            <p:ph idx="1"/>
          </p:nvPr>
        </p:nvSpPr>
        <p:spPr>
          <a:xfrm>
            <a:off x="685800" y="1219200"/>
            <a:ext cx="7620000" cy="4800600"/>
          </a:xfrm>
        </p:spPr>
        <p:txBody>
          <a:bodyPr>
            <a:normAutofit/>
          </a:bodyPr>
          <a:lstStyle/>
          <a:p>
            <a:pPr marL="114300" indent="0">
              <a:buNone/>
            </a:pPr>
            <a:r>
              <a:rPr lang="en-US" dirty="0"/>
              <a:t>H D </a:t>
            </a:r>
            <a:r>
              <a:rPr lang="en-US" dirty="0" err="1"/>
              <a:t>Rosenbloom</a:t>
            </a:r>
            <a:endParaRPr lang="en-US" i="1" dirty="0" smtClean="0"/>
          </a:p>
          <a:p>
            <a:pPr algn="ctr"/>
            <a:r>
              <a:rPr lang="en-US" i="1" dirty="0" smtClean="0"/>
              <a:t>Public </a:t>
            </a:r>
            <a:r>
              <a:rPr lang="en-US" i="1" dirty="0"/>
              <a:t>Administration: Understanding Management, Politics, and Law in the Public Sector</a:t>
            </a:r>
            <a:r>
              <a:rPr lang="en-US" dirty="0"/>
              <a:t> </a:t>
            </a:r>
            <a:endParaRPr lang="en-US" dirty="0" smtClean="0"/>
          </a:p>
          <a:p>
            <a:r>
              <a:rPr lang="en-US" dirty="0" smtClean="0"/>
              <a:t>Explains </a:t>
            </a:r>
            <a:r>
              <a:rPr lang="en-US" dirty="0"/>
              <a:t>and analyzes </a:t>
            </a:r>
            <a:r>
              <a:rPr lang="en-US" dirty="0" smtClean="0"/>
              <a:t>Public </a:t>
            </a:r>
            <a:r>
              <a:rPr lang="en-US" dirty="0"/>
              <a:t>A</a:t>
            </a:r>
            <a:r>
              <a:rPr lang="en-US" dirty="0" smtClean="0"/>
              <a:t>dministration </a:t>
            </a:r>
            <a:r>
              <a:rPr lang="en-US" dirty="0"/>
              <a:t>from the point of view of three well-established perspectives: management, politics, and law</a:t>
            </a:r>
            <a:r>
              <a:rPr lang="en-US" dirty="0" smtClean="0"/>
              <a:t>.</a:t>
            </a:r>
          </a:p>
          <a:p>
            <a:endParaRPr lang="en-US" dirty="0" smtClean="0"/>
          </a:p>
          <a:p>
            <a:r>
              <a:rPr lang="en-US" sz="2400" dirty="0"/>
              <a:t>we can’t separate politics from </a:t>
            </a:r>
            <a:r>
              <a:rPr lang="en-US" sz="2400" dirty="0" smtClean="0"/>
              <a:t>administration</a:t>
            </a:r>
          </a:p>
          <a:p>
            <a:endParaRPr lang="en-US" sz="2400" dirty="0"/>
          </a:p>
          <a:p>
            <a:r>
              <a:rPr lang="en-US" sz="2400" dirty="0"/>
              <a:t>The three pillars of state interact to protect citizens’ </a:t>
            </a:r>
            <a:r>
              <a:rPr lang="en-US" sz="2400" dirty="0" smtClean="0"/>
              <a:t>interests in a democratic system</a:t>
            </a:r>
            <a:endParaRPr lang="en-US" dirty="0"/>
          </a:p>
          <a:p>
            <a:pPr lvl="1"/>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dirty="0" smtClean="0"/>
              <a:t/>
            </a:r>
            <a:br>
              <a:rPr lang="en-US" sz="3600" dirty="0" smtClean="0"/>
            </a:br>
            <a:r>
              <a:rPr lang="en-US" sz="3600" dirty="0" smtClean="0"/>
              <a:t>4. Interactive Perspectives of PA</a:t>
            </a:r>
            <a:br>
              <a:rPr lang="en-US" sz="3600" dirty="0" smtClean="0"/>
            </a:br>
            <a:r>
              <a:rPr lang="en-US" sz="3600" dirty="0" smtClean="0"/>
              <a:t/>
            </a:r>
            <a:br>
              <a:rPr lang="en-US" sz="3600" dirty="0" smtClean="0"/>
            </a:br>
            <a:endParaRPr lang="en-US" sz="3600" dirty="0"/>
          </a:p>
        </p:txBody>
      </p:sp>
      <p:sp>
        <p:nvSpPr>
          <p:cNvPr id="3" name="Content Placeholder 2"/>
          <p:cNvSpPr>
            <a:spLocks noGrp="1"/>
          </p:cNvSpPr>
          <p:nvPr>
            <p:ph idx="1"/>
          </p:nvPr>
        </p:nvSpPr>
        <p:spPr>
          <a:xfrm>
            <a:off x="762000" y="1295400"/>
            <a:ext cx="7620000" cy="4800600"/>
          </a:xfrm>
        </p:spPr>
        <p:txBody>
          <a:bodyPr>
            <a:normAutofit lnSpcReduction="10000"/>
          </a:bodyPr>
          <a:lstStyle/>
          <a:p>
            <a:r>
              <a:rPr lang="en-US" dirty="0" smtClean="0">
                <a:solidFill>
                  <a:srgbClr val="FF0000"/>
                </a:solidFill>
              </a:rPr>
              <a:t>The Executive </a:t>
            </a:r>
            <a:r>
              <a:rPr lang="en-US" dirty="0" smtClean="0"/>
              <a:t>----Managerial Perspective- Values</a:t>
            </a:r>
          </a:p>
          <a:p>
            <a:pPr lvl="1"/>
            <a:r>
              <a:rPr lang="en-US" dirty="0" smtClean="0"/>
              <a:t>Efficiency, Economy, Effectiveness i.e. 3 Es</a:t>
            </a:r>
          </a:p>
          <a:p>
            <a:endParaRPr lang="en-US" dirty="0" smtClean="0"/>
          </a:p>
          <a:p>
            <a:r>
              <a:rPr lang="en-US" dirty="0" smtClean="0">
                <a:solidFill>
                  <a:srgbClr val="002060"/>
                </a:solidFill>
              </a:rPr>
              <a:t>Political Perspective</a:t>
            </a:r>
            <a:r>
              <a:rPr lang="en-US" dirty="0" smtClean="0"/>
              <a:t>-Values that invite politics into management</a:t>
            </a:r>
          </a:p>
          <a:p>
            <a:pPr lvl="1"/>
            <a:r>
              <a:rPr lang="en-US" dirty="0" smtClean="0"/>
              <a:t>Representativeness &amp; Responsiveness, and Accountability</a:t>
            </a:r>
          </a:p>
          <a:p>
            <a:endParaRPr lang="en-US" dirty="0" smtClean="0"/>
          </a:p>
          <a:p>
            <a:r>
              <a:rPr lang="en-US" dirty="0" smtClean="0">
                <a:solidFill>
                  <a:srgbClr val="00B050"/>
                </a:solidFill>
              </a:rPr>
              <a:t>Legal Perspective</a:t>
            </a:r>
            <a:r>
              <a:rPr lang="en-US" dirty="0" smtClean="0"/>
              <a:t>-values that bound the courts to act and come into action to protecting citizens rights</a:t>
            </a:r>
          </a:p>
          <a:p>
            <a:pPr lvl="1"/>
            <a:r>
              <a:rPr lang="en-US" dirty="0" smtClean="0"/>
              <a:t>Protection of constitutional guarantees</a:t>
            </a:r>
          </a:p>
          <a:p>
            <a:pPr lvl="1"/>
            <a:r>
              <a:rPr lang="en-US" dirty="0" smtClean="0"/>
              <a:t>Application and enforcement of laws in specific situations </a:t>
            </a:r>
          </a:p>
          <a:p>
            <a:pPr lvl="1"/>
            <a:r>
              <a:rPr lang="en-US" dirty="0" smtClean="0"/>
              <a:t>Ensure Due Process and merit are not compromised in </a:t>
            </a:r>
            <a:r>
              <a:rPr lang="en-US" dirty="0" smtClean="0"/>
              <a:t>policy </a:t>
            </a:r>
            <a:r>
              <a:rPr lang="en-US" dirty="0" smtClean="0"/>
              <a:t>execution</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E:\MPA-NOA\download.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636" y="228600"/>
            <a:ext cx="9109364" cy="6019800"/>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fld id="{5C64DCFA-150B-44D7-B2A1-E7C0AD016D03}" type="slidenum">
              <a:rPr lang="en-US" smtClean="0"/>
              <a:pPr/>
              <a:t>2</a:t>
            </a:fld>
            <a:endParaRPr lang="en-US"/>
          </a:p>
        </p:txBody>
      </p:sp>
    </p:spTree>
    <p:extLst>
      <p:ext uri="{BB962C8B-B14F-4D97-AF65-F5344CB8AC3E}">
        <p14:creationId xmlns:p14="http://schemas.microsoft.com/office/powerpoint/2010/main" val="3812719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Conclusion</a:t>
            </a:r>
            <a:endParaRPr lang="en-US" dirty="0"/>
          </a:p>
        </p:txBody>
      </p:sp>
      <p:sp>
        <p:nvSpPr>
          <p:cNvPr id="3" name="Content Placeholder 2"/>
          <p:cNvSpPr>
            <a:spLocks noGrp="1"/>
          </p:cNvSpPr>
          <p:nvPr>
            <p:ph idx="1"/>
          </p:nvPr>
        </p:nvSpPr>
        <p:spPr>
          <a:xfrm>
            <a:off x="457200" y="1066800"/>
            <a:ext cx="8001000" cy="5334000"/>
          </a:xfrm>
        </p:spPr>
        <p:txBody>
          <a:bodyPr>
            <a:normAutofit/>
          </a:bodyPr>
          <a:lstStyle/>
          <a:p>
            <a:endParaRPr lang="en-US" sz="2400" dirty="0" smtClean="0"/>
          </a:p>
          <a:p>
            <a:r>
              <a:rPr lang="en-US" sz="2400" dirty="0" smtClean="0"/>
              <a:t>The Nature &amp; Scope of Public Administration have undergone tremendous changes</a:t>
            </a:r>
          </a:p>
          <a:p>
            <a:pPr lvl="1"/>
            <a:r>
              <a:rPr lang="en-US" sz="2400" dirty="0" smtClean="0"/>
              <a:t>A shift from simple agrarian societies to industrial and recently to information societies.</a:t>
            </a:r>
          </a:p>
          <a:p>
            <a:pPr lvl="1"/>
            <a:r>
              <a:rPr lang="en-US" sz="2400" dirty="0" smtClean="0"/>
              <a:t>Recently, a shift from welfare states to security sates</a:t>
            </a:r>
          </a:p>
          <a:p>
            <a:endParaRPr lang="en-US" sz="2400" dirty="0" smtClean="0"/>
          </a:p>
          <a:p>
            <a:r>
              <a:rPr lang="en-US" sz="2400" dirty="0" smtClean="0"/>
              <a:t>The Advent of Democracy and Rationalization of Modern Society…..popular participation in state affairs</a:t>
            </a:r>
          </a:p>
          <a:p>
            <a:pPr lvl="1"/>
            <a:r>
              <a:rPr lang="en-US" dirty="0"/>
              <a:t>Increased citizens awareness and greater </a:t>
            </a:r>
            <a:r>
              <a:rPr lang="en-US" dirty="0" smtClean="0"/>
              <a:t>participation.</a:t>
            </a:r>
            <a:endParaRPr lang="en-US" dirty="0"/>
          </a:p>
          <a:p>
            <a:endParaRPr lang="en-US" sz="2400" dirty="0" smtClean="0"/>
          </a:p>
          <a:p>
            <a:r>
              <a:rPr lang="en-US" sz="2400" dirty="0" smtClean="0"/>
              <a:t>Globalization, e-Administration, e-Government</a:t>
            </a:r>
          </a:p>
          <a:p>
            <a:endParaRPr lang="en-US" sz="2400" dirty="0" smtClean="0"/>
          </a:p>
        </p:txBody>
      </p:sp>
      <p:sp>
        <p:nvSpPr>
          <p:cNvPr id="4" name="Slide Number Placeholder 3"/>
          <p:cNvSpPr>
            <a:spLocks noGrp="1"/>
          </p:cNvSpPr>
          <p:nvPr>
            <p:ph type="sldNum" sz="quarter" idx="12"/>
          </p:nvPr>
        </p:nvSpPr>
        <p:spPr/>
        <p:txBody>
          <a:bodyPr/>
          <a:lstStyle/>
          <a:p>
            <a:fld id="{5C64DCFA-150B-44D7-B2A1-E7C0AD016D03}"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r>
              <a:rPr lang="en-US" sz="3200" dirty="0" smtClean="0"/>
              <a:t>…</a:t>
            </a:r>
            <a:r>
              <a:rPr lang="en-US" sz="3200" dirty="0" err="1" smtClean="0"/>
              <a:t>conti</a:t>
            </a:r>
            <a:endParaRPr lang="en-US" sz="3200" dirty="0"/>
          </a:p>
        </p:txBody>
      </p:sp>
      <p:sp>
        <p:nvSpPr>
          <p:cNvPr id="3" name="Content Placeholder 2"/>
          <p:cNvSpPr>
            <a:spLocks noGrp="1"/>
          </p:cNvSpPr>
          <p:nvPr>
            <p:ph idx="1"/>
          </p:nvPr>
        </p:nvSpPr>
        <p:spPr>
          <a:xfrm>
            <a:off x="457200" y="1371600"/>
            <a:ext cx="8229600" cy="5105400"/>
          </a:xfrm>
        </p:spPr>
        <p:txBody>
          <a:bodyPr>
            <a:normAutofit/>
          </a:bodyPr>
          <a:lstStyle/>
          <a:p>
            <a:endParaRPr lang="en-US" dirty="0" smtClean="0"/>
          </a:p>
          <a:p>
            <a:r>
              <a:rPr lang="en-US" dirty="0" smtClean="0"/>
              <a:t>The scope of public administration includes;</a:t>
            </a:r>
          </a:p>
          <a:p>
            <a:pPr lvl="1"/>
            <a:r>
              <a:rPr lang="en-US" dirty="0" smtClean="0"/>
              <a:t>The political and constitutional environment of public administration,</a:t>
            </a:r>
          </a:p>
          <a:p>
            <a:pPr lvl="1"/>
            <a:r>
              <a:rPr lang="en-US" dirty="0" smtClean="0"/>
              <a:t>Government organization including inter-governmental relations,</a:t>
            </a:r>
          </a:p>
          <a:p>
            <a:pPr lvl="1"/>
            <a:r>
              <a:rPr lang="en-US" dirty="0" smtClean="0"/>
              <a:t>Administrative process such as planning, decision making, coordination and communication,</a:t>
            </a:r>
          </a:p>
          <a:p>
            <a:pPr lvl="1"/>
            <a:r>
              <a:rPr lang="en-US" dirty="0" smtClean="0"/>
              <a:t>Public service and HRM</a:t>
            </a:r>
          </a:p>
          <a:p>
            <a:pPr lvl="1"/>
            <a:r>
              <a:rPr lang="en-US" dirty="0" smtClean="0"/>
              <a:t>Financial administration of all levels of govt.</a:t>
            </a:r>
          </a:p>
          <a:p>
            <a:pPr lvl="1"/>
            <a:r>
              <a:rPr lang="en-US" dirty="0" smtClean="0"/>
              <a:t>Management of public corporations and local authorities.</a:t>
            </a:r>
          </a:p>
          <a:p>
            <a:pPr lvl="1"/>
            <a:r>
              <a:rPr lang="en-US" dirty="0" smtClean="0"/>
              <a:t>Working with NGOs and </a:t>
            </a:r>
            <a:r>
              <a:rPr lang="en-US" dirty="0" err="1" smtClean="0"/>
              <a:t>IGOs</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All the actions of Public Administrators take place within a </a:t>
            </a:r>
            <a:r>
              <a:rPr lang="en-US" b="1" dirty="0" smtClean="0">
                <a:solidFill>
                  <a:srgbClr val="00B050"/>
                </a:solidFill>
              </a:rPr>
              <a:t>political context</a:t>
            </a:r>
            <a:r>
              <a:rPr lang="en-US" dirty="0" smtClean="0"/>
              <a:t>: a commitment to democratic ideals and practices.</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pPr algn="ctr">
              <a:buNone/>
            </a:pPr>
            <a:r>
              <a:rPr lang="en-US" dirty="0" smtClean="0"/>
              <a:t>		    Public administration acts as a bridge between government and society, and plays a fundamental role in shaping legitimate state- society relationships.</a:t>
            </a:r>
          </a:p>
          <a:p>
            <a:pPr>
              <a:buNone/>
            </a:pP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Fighting the COVID-19 Epidemic in Pakistan </a:t>
            </a:r>
            <a:endParaRPr lang="en-US" sz="3200" dirty="0"/>
          </a:p>
        </p:txBody>
      </p:sp>
      <p:sp>
        <p:nvSpPr>
          <p:cNvPr id="3" name="Content Placeholder 2"/>
          <p:cNvSpPr>
            <a:spLocks noGrp="1"/>
          </p:cNvSpPr>
          <p:nvPr>
            <p:ph idx="1"/>
          </p:nvPr>
        </p:nvSpPr>
        <p:spPr/>
        <p:txBody>
          <a:bodyPr/>
          <a:lstStyle/>
          <a:p>
            <a:r>
              <a:rPr lang="en-US" dirty="0" smtClean="0"/>
              <a:t>The Government	     the Opposition              the Judiciary</a:t>
            </a:r>
          </a:p>
          <a:p>
            <a:pPr lvl="1"/>
            <a:r>
              <a:rPr lang="en-US" dirty="0" smtClean="0"/>
              <a:t>Central </a:t>
            </a:r>
            <a:r>
              <a:rPr lang="en-US" dirty="0" err="1" smtClean="0"/>
              <a:t>Govt</a:t>
            </a:r>
            <a:r>
              <a:rPr lang="en-US" dirty="0" smtClean="0"/>
              <a:t> Policy	     Asking for Parliamentary	 Suo Moto</a:t>
            </a:r>
          </a:p>
          <a:p>
            <a:pPr lvl="1"/>
            <a:r>
              <a:rPr lang="en-US" dirty="0" smtClean="0"/>
              <a:t>Sindh </a:t>
            </a:r>
            <a:r>
              <a:rPr lang="en-US" dirty="0" err="1" smtClean="0"/>
              <a:t>Govt</a:t>
            </a:r>
            <a:r>
              <a:rPr lang="en-US" dirty="0" smtClean="0"/>
              <a:t> Policy	      session to discuss and </a:t>
            </a:r>
          </a:p>
          <a:p>
            <a:pPr marL="274320" lvl="1" indent="0">
              <a:buNone/>
            </a:pPr>
            <a:r>
              <a:rPr lang="en-US" dirty="0"/>
              <a:t>	</a:t>
            </a:r>
            <a:r>
              <a:rPr lang="en-US" dirty="0" smtClean="0"/>
              <a:t>		     frame a policy on epidemic</a:t>
            </a:r>
          </a:p>
          <a:p>
            <a:pPr marL="274320" lvl="1" indent="0">
              <a:buNone/>
            </a:pPr>
            <a:endParaRPr lang="en-US" dirty="0"/>
          </a:p>
          <a:p>
            <a:pPr marL="274320" lvl="1" indent="0">
              <a:buNone/>
            </a:pPr>
            <a:endParaRPr lang="en-US" dirty="0" smtClean="0"/>
          </a:p>
          <a:p>
            <a:pPr marL="274320" lvl="1" indent="0">
              <a:buNone/>
            </a:pP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24</a:t>
            </a:fld>
            <a:endParaRPr lang="en-US"/>
          </a:p>
        </p:txBody>
      </p:sp>
    </p:spTree>
    <p:extLst>
      <p:ext uri="{BB962C8B-B14F-4D97-AF65-F5344CB8AC3E}">
        <p14:creationId xmlns:p14="http://schemas.microsoft.com/office/powerpoint/2010/main" val="1573606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2971800"/>
            <a:ext cx="7659687" cy="1168400"/>
          </a:xfrm>
        </p:spPr>
        <p:txBody>
          <a:bodyPr>
            <a:normAutofit fontScale="90000"/>
          </a:bodyPr>
          <a:lstStyle/>
          <a:p>
            <a:r>
              <a:rPr lang="en-US" dirty="0" smtClean="0"/>
              <a:t>Similarities and Differences</a:t>
            </a:r>
            <a:endParaRPr lang="en-US" dirty="0"/>
          </a:p>
        </p:txBody>
      </p:sp>
      <p:sp>
        <p:nvSpPr>
          <p:cNvPr id="6" name="Text Placeholder 5"/>
          <p:cNvSpPr>
            <a:spLocks noGrp="1"/>
          </p:cNvSpPr>
          <p:nvPr>
            <p:ph type="body" idx="1"/>
          </p:nvPr>
        </p:nvSpPr>
        <p:spPr>
          <a:xfrm>
            <a:off x="609600" y="1828800"/>
            <a:ext cx="7543800" cy="1633538"/>
          </a:xfrm>
        </p:spPr>
        <p:txBody>
          <a:bodyPr/>
          <a:lstStyle/>
          <a:p>
            <a:r>
              <a:rPr lang="en-US" dirty="0" smtClean="0"/>
              <a:t>Public Administration </a:t>
            </a:r>
            <a:r>
              <a:rPr lang="en-US" dirty="0" err="1" smtClean="0"/>
              <a:t>Vs</a:t>
            </a:r>
            <a:r>
              <a:rPr lang="en-US" dirty="0" smtClean="0"/>
              <a:t> Business Administration</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25</a:t>
            </a:fld>
            <a:endParaRPr lang="en-US"/>
          </a:p>
        </p:txBody>
      </p:sp>
    </p:spTree>
    <p:extLst>
      <p:ext uri="{BB962C8B-B14F-4D97-AF65-F5344CB8AC3E}">
        <p14:creationId xmlns:p14="http://schemas.microsoft.com/office/powerpoint/2010/main" val="1612795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715962"/>
          </a:xfrm>
        </p:spPr>
        <p:txBody>
          <a:bodyPr>
            <a:noAutofit/>
          </a:bodyPr>
          <a:lstStyle/>
          <a:p>
            <a:pPr algn="ctr"/>
            <a:r>
              <a:rPr lang="en-US" sz="2800" dirty="0" smtClean="0"/>
              <a:t/>
            </a:r>
            <a:br>
              <a:rPr lang="en-US" sz="2800" dirty="0" smtClean="0"/>
            </a:br>
            <a:r>
              <a:rPr lang="en-US" sz="2800" dirty="0" smtClean="0"/>
              <a:t>Similarities and Differences in Public Administrating &amp; Private Administration</a:t>
            </a:r>
            <a:endParaRPr lang="en-US" sz="2800" dirty="0"/>
          </a:p>
        </p:txBody>
      </p:sp>
      <p:sp>
        <p:nvSpPr>
          <p:cNvPr id="3" name="Content Placeholder 2"/>
          <p:cNvSpPr>
            <a:spLocks noGrp="1"/>
          </p:cNvSpPr>
          <p:nvPr>
            <p:ph idx="1"/>
          </p:nvPr>
        </p:nvSpPr>
        <p:spPr/>
        <p:txBody>
          <a:bodyPr/>
          <a:lstStyle/>
          <a:p>
            <a:pPr marL="114300" indent="0">
              <a:buNone/>
            </a:pPr>
            <a:r>
              <a:rPr lang="en-US" sz="3600" dirty="0" smtClean="0"/>
              <a:t>Similarities</a:t>
            </a:r>
          </a:p>
          <a:p>
            <a:r>
              <a:rPr lang="en-US" sz="2800" dirty="0" smtClean="0"/>
              <a:t>Both are designed on Bureaucratic Structures</a:t>
            </a:r>
          </a:p>
          <a:p>
            <a:r>
              <a:rPr lang="en-US" sz="2800" dirty="0" smtClean="0"/>
              <a:t>Both set their Missions, Goals, and Objectives</a:t>
            </a:r>
          </a:p>
          <a:p>
            <a:r>
              <a:rPr lang="en-US" sz="2800" dirty="0" smtClean="0"/>
              <a:t>Both assert Discipline and Control on resources</a:t>
            </a:r>
          </a:p>
          <a:p>
            <a:r>
              <a:rPr lang="en-US" sz="2800" dirty="0" smtClean="0"/>
              <a:t>Professionalism-Managerial Expertise</a:t>
            </a:r>
          </a:p>
          <a:p>
            <a:r>
              <a:rPr lang="en-US" sz="2800" dirty="0" smtClean="0"/>
              <a:t>Management Functions-</a:t>
            </a:r>
            <a:r>
              <a:rPr lang="en-US" sz="2400" dirty="0" smtClean="0"/>
              <a:t>Planning, Organizing, Leading &amp; Controlling</a:t>
            </a:r>
            <a:endParaRPr lang="en-US" sz="2800"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26</a:t>
            </a:fld>
            <a:endParaRPr lang="en-US"/>
          </a:p>
        </p:txBody>
      </p:sp>
    </p:spTree>
    <p:extLst>
      <p:ext uri="{BB962C8B-B14F-4D97-AF65-F5344CB8AC3E}">
        <p14:creationId xmlns:p14="http://schemas.microsoft.com/office/powerpoint/2010/main" val="15903509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lstStyle/>
          <a:p>
            <a:pPr algn="ctr"/>
            <a:r>
              <a:rPr lang="en-US" sz="2400" dirty="0"/>
              <a:t>Differences in Public Administrating &amp; Private Administration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59533669"/>
              </p:ext>
            </p:extLst>
          </p:nvPr>
        </p:nvGraphicFramePr>
        <p:xfrm>
          <a:off x="457200" y="928287"/>
          <a:ext cx="8305800" cy="5701113"/>
        </p:xfrm>
        <a:graphic>
          <a:graphicData uri="http://schemas.openxmlformats.org/drawingml/2006/table">
            <a:tbl>
              <a:tblPr firstRow="1" bandRow="1">
                <a:tableStyleId>{5C22544A-7EE6-4342-B048-85BDC9FD1C3A}</a:tableStyleId>
              </a:tblPr>
              <a:tblGrid>
                <a:gridCol w="249174"/>
                <a:gridCol w="3986784"/>
                <a:gridCol w="4069842"/>
              </a:tblGrid>
              <a:tr h="666818">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Public Administration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Administration</a:t>
                      </a:r>
                    </a:p>
                    <a:p>
                      <a:endParaRPr lang="en-US" dirty="0"/>
                    </a:p>
                  </a:txBody>
                  <a:tcPr/>
                </a:tc>
              </a:tr>
              <a:tr h="719185">
                <a:tc>
                  <a:txBody>
                    <a:bodyPr/>
                    <a:lstStyle/>
                    <a:p>
                      <a:r>
                        <a:rPr lang="en-US" dirty="0" smtClean="0"/>
                        <a:t>1</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Constitutional Framework for Laws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laws and practices</a:t>
                      </a:r>
                    </a:p>
                    <a:p>
                      <a:endParaRPr lang="en-US" dirty="0"/>
                    </a:p>
                  </a:txBody>
                  <a:tcPr/>
                </a:tc>
              </a:tr>
              <a:tr h="719185">
                <a:tc>
                  <a:txBody>
                    <a:bodyPr/>
                    <a:lstStyle/>
                    <a:p>
                      <a:r>
                        <a:rPr lang="en-US" dirty="0" smtClean="0"/>
                        <a:t>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Have Sovereign Authority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Don’t have sovereign authority</a:t>
                      </a:r>
                    </a:p>
                    <a:p>
                      <a:endParaRPr lang="en-US" dirty="0"/>
                    </a:p>
                  </a:txBody>
                  <a:tcPr/>
                </a:tc>
              </a:tr>
              <a:tr h="719185">
                <a:tc>
                  <a:txBody>
                    <a:bodyPr/>
                    <a:lstStyle/>
                    <a:p>
                      <a:r>
                        <a:rPr lang="en-US" dirty="0" smtClean="0"/>
                        <a:t>3</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High Involvement of Politics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Low involvement of politics</a:t>
                      </a:r>
                    </a:p>
                    <a:p>
                      <a:endParaRPr lang="en-US" dirty="0" smtClean="0"/>
                    </a:p>
                  </a:txBody>
                  <a:tcPr/>
                </a:tc>
              </a:tr>
              <a:tr h="719185">
                <a:tc>
                  <a:txBody>
                    <a:bodyPr/>
                    <a:lstStyle/>
                    <a:p>
                      <a:r>
                        <a:rPr lang="en-US" dirty="0" smtClean="0"/>
                        <a:t>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Nature of Market-Monopolistic</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Nature of Market-Competitive</a:t>
                      </a:r>
                    </a:p>
                    <a:p>
                      <a:endParaRPr lang="en-US" dirty="0"/>
                    </a:p>
                  </a:txBody>
                  <a:tcPr/>
                </a:tc>
              </a:tr>
              <a:tr h="719185">
                <a:tc>
                  <a:txBody>
                    <a:bodyPr/>
                    <a:lstStyle/>
                    <a:p>
                      <a:r>
                        <a:rPr lang="en-US" dirty="0" smtClean="0"/>
                        <a:t>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Citizens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Customers/Clients</a:t>
                      </a:r>
                      <a:endParaRPr lang="en-US" dirty="0" smtClean="0"/>
                    </a:p>
                    <a:p>
                      <a:endParaRPr lang="en-US" dirty="0"/>
                    </a:p>
                  </a:txBody>
                  <a:tcPr/>
                </a:tc>
              </a:tr>
              <a:tr h="719185">
                <a:tc>
                  <a:txBody>
                    <a:bodyPr/>
                    <a:lstStyle/>
                    <a:p>
                      <a:r>
                        <a:rPr lang="en-US" dirty="0" smtClean="0"/>
                        <a:t>6</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Welfare motive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Profit motive</a:t>
                      </a:r>
                    </a:p>
                    <a:p>
                      <a:endParaRPr lang="en-US" dirty="0"/>
                    </a:p>
                  </a:txBody>
                  <a:tcPr/>
                </a:tc>
              </a:tr>
              <a:tr h="719185">
                <a:tc>
                  <a:txBody>
                    <a:bodyPr/>
                    <a:lstStyle/>
                    <a:p>
                      <a:r>
                        <a:rPr lang="en-US" dirty="0" smtClean="0"/>
                        <a:t>7</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Public Goods/services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Private goods/services</a:t>
                      </a:r>
                    </a:p>
                    <a:p>
                      <a:endParaRPr lang="en-US" dirty="0"/>
                    </a:p>
                  </a:txBody>
                  <a:tcPr/>
                </a:tc>
              </a:tr>
            </a:tbl>
          </a:graphicData>
        </a:graphic>
      </p:graphicFrame>
      <p:sp>
        <p:nvSpPr>
          <p:cNvPr id="4" name="Slide Number Placeholder 3"/>
          <p:cNvSpPr>
            <a:spLocks noGrp="1"/>
          </p:cNvSpPr>
          <p:nvPr>
            <p:ph type="sldNum" sz="quarter" idx="12"/>
          </p:nvPr>
        </p:nvSpPr>
        <p:spPr/>
        <p:txBody>
          <a:bodyPr/>
          <a:lstStyle/>
          <a:p>
            <a:fld id="{5C64DCFA-150B-44D7-B2A1-E7C0AD016D03}" type="slidenum">
              <a:rPr lang="en-US" smtClean="0"/>
              <a:pPr/>
              <a:t>27</a:t>
            </a:fld>
            <a:endParaRPr lang="en-US"/>
          </a:p>
        </p:txBody>
      </p:sp>
    </p:spTree>
    <p:extLst>
      <p:ext uri="{BB962C8B-B14F-4D97-AF65-F5344CB8AC3E}">
        <p14:creationId xmlns:p14="http://schemas.microsoft.com/office/powerpoint/2010/main" val="5249055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ctr"/>
            <a:r>
              <a:rPr lang="en-US" sz="3600" dirty="0" smtClean="0"/>
              <a:t>CSS-Papers</a:t>
            </a:r>
            <a:endParaRPr lang="en-US" sz="3600" dirty="0"/>
          </a:p>
        </p:txBody>
      </p:sp>
      <p:sp>
        <p:nvSpPr>
          <p:cNvPr id="3" name="Content Placeholder 2"/>
          <p:cNvSpPr>
            <a:spLocks noGrp="1"/>
          </p:cNvSpPr>
          <p:nvPr>
            <p:ph idx="1"/>
          </p:nvPr>
        </p:nvSpPr>
        <p:spPr>
          <a:xfrm>
            <a:off x="457200" y="1066800"/>
            <a:ext cx="8229600" cy="5334000"/>
          </a:xfrm>
        </p:spPr>
        <p:txBody>
          <a:bodyPr>
            <a:normAutofit fontScale="92500" lnSpcReduction="20000"/>
          </a:bodyPr>
          <a:lstStyle/>
          <a:p>
            <a:pPr>
              <a:buNone/>
            </a:pPr>
            <a:r>
              <a:rPr lang="en-US" sz="2000" dirty="0" smtClean="0"/>
              <a:t>CSS-2019</a:t>
            </a:r>
          </a:p>
          <a:p>
            <a:pPr>
              <a:buNone/>
            </a:pPr>
            <a:r>
              <a:rPr lang="en-US" sz="2000" dirty="0"/>
              <a:t>Q. No. 2. Define Public Administration. Discuss the relationship between Politics and Public Administration.</a:t>
            </a:r>
          </a:p>
          <a:p>
            <a:pPr>
              <a:buNone/>
            </a:pPr>
            <a:r>
              <a:rPr lang="en-US" sz="2000" dirty="0" smtClean="0"/>
              <a:t>CSS-2018</a:t>
            </a:r>
          </a:p>
          <a:p>
            <a:pPr>
              <a:buNone/>
            </a:pPr>
            <a:r>
              <a:rPr lang="en-US" sz="2000" dirty="0" smtClean="0"/>
              <a:t>Nil</a:t>
            </a:r>
          </a:p>
          <a:p>
            <a:pPr>
              <a:buNone/>
            </a:pPr>
            <a:r>
              <a:rPr lang="en-US" sz="2000" dirty="0" smtClean="0"/>
              <a:t>CSS-2017</a:t>
            </a:r>
          </a:p>
          <a:p>
            <a:pPr>
              <a:buNone/>
            </a:pPr>
            <a:r>
              <a:rPr lang="en-US" sz="2000" dirty="0"/>
              <a:t>Q. No. 2. Appropriate separation of powers between the legislative, executive and judicial branches ensure effective check and balance and hence accountable public administration. Discuss, the statement in the light of historic Watergate Scandal, which forced Nixon to resign as head of public bureaucracy.</a:t>
            </a:r>
          </a:p>
          <a:p>
            <a:pPr>
              <a:buNone/>
            </a:pPr>
            <a:r>
              <a:rPr lang="en-US" sz="2000" dirty="0" smtClean="0"/>
              <a:t>CSS-2016</a:t>
            </a:r>
          </a:p>
          <a:p>
            <a:pPr>
              <a:buNone/>
            </a:pPr>
            <a:r>
              <a:rPr lang="en-US" sz="2000" dirty="0"/>
              <a:t>Q. No. 3. It is easier to make a constitution than to run it. Discuss in the light of Politics Administration dichotomy.</a:t>
            </a:r>
          </a:p>
          <a:p>
            <a:pPr>
              <a:buNone/>
            </a:pPr>
            <a:endParaRPr lang="en-US" sz="2000" dirty="0"/>
          </a:p>
          <a:p>
            <a:pPr>
              <a:buNone/>
            </a:pPr>
            <a:r>
              <a:rPr lang="en-US" sz="2000" dirty="0" smtClean="0"/>
              <a:t>CSS-2015</a:t>
            </a:r>
          </a:p>
          <a:p>
            <a:r>
              <a:rPr lang="en-US" sz="2400" dirty="0" smtClean="0"/>
              <a:t>Q. No. 2. Define public administration and discuss the commonalities and differences between public and private administration.</a:t>
            </a:r>
          </a:p>
          <a:p>
            <a:pPr>
              <a:buNone/>
            </a:pPr>
            <a:endParaRPr lang="en-US" sz="1800" dirty="0" smtClean="0"/>
          </a:p>
        </p:txBody>
      </p:sp>
      <p:sp>
        <p:nvSpPr>
          <p:cNvPr id="4" name="Slide Number Placeholder 3"/>
          <p:cNvSpPr>
            <a:spLocks noGrp="1"/>
          </p:cNvSpPr>
          <p:nvPr>
            <p:ph type="sldNum" sz="quarter" idx="12"/>
          </p:nvPr>
        </p:nvSpPr>
        <p:spPr/>
        <p:txBody>
          <a:bodyPr/>
          <a:lstStyle/>
          <a:p>
            <a:fld id="{5C64DCFA-150B-44D7-B2A1-E7C0AD016D03}" type="slidenum">
              <a:rPr lang="en-US" smtClean="0"/>
              <a:pPr/>
              <a:t>28</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MPA-NOA\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81" y="0"/>
            <a:ext cx="912321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457200"/>
            <a:ext cx="8229600" cy="5668963"/>
          </a:xfrm>
        </p:spPr>
        <p:txBody>
          <a:bodyPr>
            <a:normAutofit/>
          </a:bodyPr>
          <a:lstStyle/>
          <a:p>
            <a:pPr algn="ctr">
              <a:buNone/>
            </a:pPr>
            <a:r>
              <a:rPr lang="en-US" sz="2400" b="1" dirty="0" smtClean="0">
                <a:solidFill>
                  <a:srgbClr val="002060"/>
                </a:solidFill>
              </a:rPr>
              <a:t>          Public                                Administration</a:t>
            </a:r>
          </a:p>
          <a:p>
            <a:pPr algn="ctr">
              <a:buNone/>
            </a:pPr>
            <a:endParaRPr lang="en-US" sz="2400" b="1" dirty="0" smtClean="0">
              <a:solidFill>
                <a:srgbClr val="002060"/>
              </a:solidFill>
            </a:endParaRPr>
          </a:p>
          <a:p>
            <a:r>
              <a:rPr lang="en-US" sz="2400" b="1" dirty="0" smtClean="0">
                <a:solidFill>
                  <a:srgbClr val="002060"/>
                </a:solidFill>
              </a:rPr>
              <a:t>Introduction</a:t>
            </a:r>
          </a:p>
          <a:p>
            <a:r>
              <a:rPr lang="en-US" sz="2400" b="1" dirty="0" smtClean="0">
                <a:solidFill>
                  <a:srgbClr val="002060"/>
                </a:solidFill>
              </a:rPr>
              <a:t>Context or framework</a:t>
            </a:r>
          </a:p>
          <a:p>
            <a:r>
              <a:rPr lang="en-US" sz="2400" b="1" dirty="0" smtClean="0">
                <a:solidFill>
                  <a:srgbClr val="002060"/>
                </a:solidFill>
              </a:rPr>
              <a:t>Competing concepts</a:t>
            </a:r>
          </a:p>
          <a:p>
            <a:r>
              <a:rPr lang="en-US" sz="2400" b="1" dirty="0" smtClean="0">
                <a:solidFill>
                  <a:srgbClr val="002060"/>
                </a:solidFill>
              </a:rPr>
              <a:t>Politics Vs. Administration </a:t>
            </a:r>
          </a:p>
          <a:p>
            <a:r>
              <a:rPr lang="en-US" b="1" dirty="0" smtClean="0">
                <a:solidFill>
                  <a:srgbClr val="002060"/>
                </a:solidFill>
              </a:rPr>
              <a:t>Public </a:t>
            </a:r>
            <a:r>
              <a:rPr lang="en-US" b="1" dirty="0" smtClean="0">
                <a:solidFill>
                  <a:srgbClr val="002060"/>
                </a:solidFill>
              </a:rPr>
              <a:t>Administration </a:t>
            </a:r>
            <a:r>
              <a:rPr lang="en-US" b="1" dirty="0" err="1" smtClean="0">
                <a:solidFill>
                  <a:srgbClr val="002060"/>
                </a:solidFill>
              </a:rPr>
              <a:t>Vs</a:t>
            </a:r>
            <a:r>
              <a:rPr lang="en-US" b="1" dirty="0" smtClean="0">
                <a:solidFill>
                  <a:srgbClr val="002060"/>
                </a:solidFill>
              </a:rPr>
              <a:t> Business Administration </a:t>
            </a:r>
            <a:endParaRPr lang="en-US" sz="2400" b="1" dirty="0" smtClean="0">
              <a:solidFill>
                <a:srgbClr val="002060"/>
              </a:solidFill>
            </a:endParaRPr>
          </a:p>
          <a:p>
            <a:endParaRPr lang="en-US" sz="2400" b="1" dirty="0">
              <a:solidFill>
                <a:srgbClr val="002060"/>
              </a:solidFill>
            </a:endParaRPr>
          </a:p>
        </p:txBody>
      </p:sp>
      <p:sp>
        <p:nvSpPr>
          <p:cNvPr id="4" name="Slide Number Placeholder 3"/>
          <p:cNvSpPr>
            <a:spLocks noGrp="1"/>
          </p:cNvSpPr>
          <p:nvPr>
            <p:ph type="sldNum" sz="quarter" idx="12"/>
          </p:nvPr>
        </p:nvSpPr>
        <p:spPr/>
        <p:txBody>
          <a:bodyPr/>
          <a:lstStyle/>
          <a:p>
            <a:fld id="{5C64DCFA-150B-44D7-B2A1-E7C0AD016D03}"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639762"/>
          </a:xfrm>
        </p:spPr>
        <p:txBody>
          <a:bodyPr>
            <a:normAutofit fontScale="90000"/>
          </a:bodyPr>
          <a:lstStyle/>
          <a:p>
            <a:r>
              <a:rPr lang="en-US" dirty="0" smtClean="0"/>
              <a:t>Public Administration- PA</a:t>
            </a:r>
            <a:endParaRPr lang="en-US" dirty="0"/>
          </a:p>
        </p:txBody>
      </p:sp>
      <p:sp>
        <p:nvSpPr>
          <p:cNvPr id="3" name="Content Placeholder 2"/>
          <p:cNvSpPr>
            <a:spLocks noGrp="1"/>
          </p:cNvSpPr>
          <p:nvPr>
            <p:ph idx="1"/>
          </p:nvPr>
        </p:nvSpPr>
        <p:spPr>
          <a:xfrm>
            <a:off x="228600" y="1143000"/>
            <a:ext cx="8686800" cy="5105400"/>
          </a:xfrm>
        </p:spPr>
        <p:txBody>
          <a:bodyPr>
            <a:normAutofit/>
          </a:bodyPr>
          <a:lstStyle/>
          <a:p>
            <a:r>
              <a:rPr lang="en-US" sz="3200" dirty="0" smtClean="0"/>
              <a:t>Public- of people, which is not private, anything having general ownership, of government…</a:t>
            </a:r>
          </a:p>
          <a:p>
            <a:endParaRPr lang="en-US" sz="3200" dirty="0" smtClean="0"/>
          </a:p>
          <a:p>
            <a:r>
              <a:rPr lang="en-US" sz="3200" dirty="0" smtClean="0"/>
              <a:t>The word ‘Administration’ is derived from Latin words ‘ad ministiare’ which means ‘to serve’</a:t>
            </a:r>
          </a:p>
          <a:p>
            <a:endParaRPr lang="en-US" sz="3200" dirty="0"/>
          </a:p>
          <a:p>
            <a:r>
              <a:rPr lang="en-US" sz="3200" dirty="0" smtClean="0"/>
              <a:t>PA is a rational activity and involves collective human efforts.</a:t>
            </a:r>
            <a:endParaRPr lang="en-US" sz="3200"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4</a:t>
            </a:fld>
            <a:endParaRPr lang="en-US"/>
          </a:p>
        </p:txBody>
      </p:sp>
    </p:spTree>
    <p:extLst>
      <p:ext uri="{BB962C8B-B14F-4D97-AF65-F5344CB8AC3E}">
        <p14:creationId xmlns:p14="http://schemas.microsoft.com/office/powerpoint/2010/main" val="1188410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Autofit/>
          </a:bodyPr>
          <a:lstStyle/>
          <a:p>
            <a:r>
              <a:rPr lang="en-US" sz="3200" dirty="0" smtClean="0"/>
              <a:t>Public Administration: Definitions, Nature &amp; Scope</a:t>
            </a:r>
            <a:endParaRPr lang="en-US" sz="3200" dirty="0"/>
          </a:p>
        </p:txBody>
      </p:sp>
      <p:sp>
        <p:nvSpPr>
          <p:cNvPr id="3" name="Content Placeholder 2"/>
          <p:cNvSpPr>
            <a:spLocks noGrp="1"/>
          </p:cNvSpPr>
          <p:nvPr>
            <p:ph idx="1"/>
          </p:nvPr>
        </p:nvSpPr>
        <p:spPr>
          <a:xfrm>
            <a:off x="685800" y="1371600"/>
            <a:ext cx="8001000" cy="4648200"/>
          </a:xfrm>
        </p:spPr>
        <p:txBody>
          <a:bodyPr>
            <a:normAutofit lnSpcReduction="10000"/>
          </a:bodyPr>
          <a:lstStyle/>
          <a:p>
            <a:endParaRPr lang="en-US" b="1" dirty="0" smtClean="0"/>
          </a:p>
          <a:p>
            <a:r>
              <a:rPr lang="en-US" b="1" dirty="0" smtClean="0"/>
              <a:t>Public Administration is </a:t>
            </a:r>
            <a:r>
              <a:rPr lang="en-US" u="sng" dirty="0" smtClean="0"/>
              <a:t>the </a:t>
            </a:r>
            <a:r>
              <a:rPr lang="en-US" u="sng" dirty="0"/>
              <a:t>implementation of </a:t>
            </a:r>
            <a:r>
              <a:rPr lang="en-US" u="sng" dirty="0" smtClean="0"/>
              <a:t>public (government) policy.</a:t>
            </a:r>
          </a:p>
          <a:p>
            <a:endParaRPr lang="en-US" sz="2800" dirty="0" smtClean="0"/>
          </a:p>
          <a:p>
            <a:r>
              <a:rPr lang="en-US" sz="2800" dirty="0" smtClean="0"/>
              <a:t>an </a:t>
            </a:r>
            <a:r>
              <a:rPr lang="en-US" sz="2800" dirty="0"/>
              <a:t>academic discipline that studies this implementation and that prepares civil servants for this work</a:t>
            </a:r>
            <a:r>
              <a:rPr lang="en-US" sz="2800" dirty="0" smtClean="0"/>
              <a:t>.</a:t>
            </a:r>
            <a:endParaRPr lang="en-US" sz="2800" baseline="30000" dirty="0" smtClean="0">
              <a:hlinkClick r:id="rId2"/>
            </a:endParaRPr>
          </a:p>
          <a:p>
            <a:pPr lvl="1"/>
            <a:endParaRPr lang="en-US" sz="2400" dirty="0" smtClean="0"/>
          </a:p>
          <a:p>
            <a:r>
              <a:rPr lang="en-US" sz="2800" dirty="0" smtClean="0"/>
              <a:t>Its fundamental goal </a:t>
            </a:r>
            <a:r>
              <a:rPr lang="en-US" sz="2800" dirty="0"/>
              <a:t>is to advance </a:t>
            </a:r>
            <a:r>
              <a:rPr lang="en-US" sz="2800" dirty="0" smtClean="0"/>
              <a:t>management processes </a:t>
            </a:r>
            <a:r>
              <a:rPr lang="en-US" sz="2800" dirty="0"/>
              <a:t>and policies so that government can function</a:t>
            </a:r>
            <a:r>
              <a:rPr lang="en-US" sz="2800" dirty="0" smtClean="0"/>
              <a:t>.</a:t>
            </a:r>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5C64DCFA-150B-44D7-B2A1-E7C0AD016D03}"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9437"/>
            <a:ext cx="8001000" cy="5668963"/>
          </a:xfrm>
        </p:spPr>
        <p:txBody>
          <a:bodyPr>
            <a:normAutofit/>
          </a:bodyPr>
          <a:lstStyle/>
          <a:p>
            <a:pPr algn="just">
              <a:buNone/>
            </a:pPr>
            <a:r>
              <a:rPr lang="en-US" sz="2400" dirty="0" smtClean="0"/>
              <a:t>	</a:t>
            </a:r>
          </a:p>
          <a:p>
            <a:pPr algn="just">
              <a:buNone/>
            </a:pPr>
            <a:endParaRPr lang="en-US" sz="2400" dirty="0"/>
          </a:p>
          <a:p>
            <a:pPr algn="just">
              <a:buNone/>
            </a:pPr>
            <a:endParaRPr lang="en-US" sz="2400" dirty="0" smtClean="0"/>
          </a:p>
          <a:p>
            <a:pPr algn="just">
              <a:buNone/>
            </a:pPr>
            <a:endParaRPr lang="en-US" sz="2400" dirty="0"/>
          </a:p>
          <a:p>
            <a:pPr algn="ctr">
              <a:buNone/>
            </a:pPr>
            <a:r>
              <a:rPr lang="en-US" sz="2400" dirty="0" smtClean="0"/>
              <a:t>Public Administration  comprises establishments primarily engaged in activities of governmental in nature </a:t>
            </a:r>
          </a:p>
          <a:p>
            <a:pPr algn="ctr">
              <a:buNone/>
            </a:pPr>
            <a:endParaRPr lang="en-US" dirty="0"/>
          </a:p>
          <a:p>
            <a:pPr algn="ctr">
              <a:buNone/>
            </a:pPr>
            <a:r>
              <a:rPr lang="en-US" sz="2400" dirty="0" smtClean="0"/>
              <a:t>i.e. the </a:t>
            </a:r>
            <a:r>
              <a:rPr lang="en-US" sz="2400" dirty="0" smtClean="0">
                <a:solidFill>
                  <a:srgbClr val="FF0000"/>
                </a:solidFill>
              </a:rPr>
              <a:t>enactment</a:t>
            </a:r>
            <a:r>
              <a:rPr lang="en-US" sz="2400" dirty="0" smtClean="0"/>
              <a:t> and judicial </a:t>
            </a:r>
            <a:r>
              <a:rPr lang="en-US" sz="2400" dirty="0" smtClean="0">
                <a:solidFill>
                  <a:srgbClr val="FF0000"/>
                </a:solidFill>
              </a:rPr>
              <a:t>interpretation</a:t>
            </a:r>
            <a:r>
              <a:rPr lang="en-US" sz="2400" dirty="0" smtClean="0"/>
              <a:t> of </a:t>
            </a:r>
            <a:r>
              <a:rPr lang="en-US" sz="2400" i="1" u="sng" dirty="0" smtClean="0">
                <a:solidFill>
                  <a:srgbClr val="00B050"/>
                </a:solidFill>
              </a:rPr>
              <a:t>laws</a:t>
            </a:r>
            <a:r>
              <a:rPr lang="en-US" sz="2400" dirty="0" smtClean="0"/>
              <a:t> , and the </a:t>
            </a:r>
            <a:r>
              <a:rPr lang="en-US" sz="2400" dirty="0" smtClean="0">
                <a:solidFill>
                  <a:srgbClr val="FF0000"/>
                </a:solidFill>
              </a:rPr>
              <a:t>administration</a:t>
            </a:r>
            <a:r>
              <a:rPr lang="en-US" sz="2400" dirty="0" smtClean="0"/>
              <a:t> of programs based on them.</a:t>
            </a:r>
          </a:p>
          <a:p>
            <a:pPr marL="411480" lvl="1" indent="0">
              <a:buNone/>
            </a:pPr>
            <a:endParaRPr lang="en-US" sz="2400" dirty="0" smtClean="0"/>
          </a:p>
          <a:p>
            <a:pPr marL="411480" lvl="1" indent="0">
              <a:buNone/>
            </a:pPr>
            <a:r>
              <a:rPr lang="en-US" sz="2400" dirty="0" smtClean="0"/>
              <a:t>The Legislature	     </a:t>
            </a:r>
            <a:r>
              <a:rPr lang="en-US" sz="2400" b="1" dirty="0" smtClean="0">
                <a:solidFill>
                  <a:srgbClr val="002060"/>
                </a:solidFill>
              </a:rPr>
              <a:t>The Executive</a:t>
            </a:r>
            <a:r>
              <a:rPr lang="en-US" sz="2400" dirty="0" smtClean="0"/>
              <a:t>     The Judiciary</a:t>
            </a:r>
            <a:endParaRPr lang="en-US" sz="2400" dirty="0" smtClean="0"/>
          </a:p>
        </p:txBody>
      </p:sp>
      <p:sp>
        <p:nvSpPr>
          <p:cNvPr id="4" name="Slide Number Placeholder 3"/>
          <p:cNvSpPr>
            <a:spLocks noGrp="1"/>
          </p:cNvSpPr>
          <p:nvPr>
            <p:ph type="sldNum" sz="quarter" idx="12"/>
          </p:nvPr>
        </p:nvSpPr>
        <p:spPr/>
        <p:txBody>
          <a:bodyPr/>
          <a:lstStyle/>
          <a:p>
            <a:fld id="{5C64DCFA-150B-44D7-B2A1-E7C0AD016D03}"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90600"/>
          </a:xfrm>
        </p:spPr>
        <p:txBody>
          <a:bodyPr>
            <a:normAutofit fontScale="90000"/>
          </a:bodyPr>
          <a:lstStyle/>
          <a:p>
            <a:pPr algn="ctr"/>
            <a:r>
              <a:rPr lang="en-US" dirty="0" smtClean="0"/>
              <a:t/>
            </a:r>
            <a:br>
              <a:rPr lang="en-US" dirty="0" smtClean="0"/>
            </a:br>
            <a:r>
              <a:rPr lang="en-US" dirty="0" smtClean="0"/>
              <a:t>Definitions</a:t>
            </a:r>
            <a:endParaRPr lang="en-US" dirty="0"/>
          </a:p>
        </p:txBody>
      </p:sp>
      <p:sp>
        <p:nvSpPr>
          <p:cNvPr id="3" name="Content Placeholder 2"/>
          <p:cNvSpPr>
            <a:spLocks noGrp="1"/>
          </p:cNvSpPr>
          <p:nvPr>
            <p:ph idx="1"/>
          </p:nvPr>
        </p:nvSpPr>
        <p:spPr>
          <a:xfrm>
            <a:off x="457200" y="990600"/>
            <a:ext cx="8229600" cy="5181600"/>
          </a:xfrm>
        </p:spPr>
        <p:txBody>
          <a:bodyPr>
            <a:normAutofit/>
          </a:bodyPr>
          <a:lstStyle/>
          <a:p>
            <a:r>
              <a:rPr lang="en-US" dirty="0" smtClean="0"/>
              <a:t>L D White</a:t>
            </a:r>
          </a:p>
          <a:p>
            <a:pPr>
              <a:buNone/>
            </a:pPr>
            <a:r>
              <a:rPr lang="en-US" dirty="0"/>
              <a:t>	</a:t>
            </a:r>
            <a:r>
              <a:rPr lang="en-US" dirty="0" smtClean="0"/>
              <a:t>“The coordination of collective efforts to implement public policy”</a:t>
            </a:r>
          </a:p>
          <a:p>
            <a:pPr>
              <a:buNone/>
            </a:pPr>
            <a:endParaRPr lang="en-US" dirty="0" smtClean="0"/>
          </a:p>
          <a:p>
            <a:r>
              <a:rPr lang="en-US" dirty="0" smtClean="0"/>
              <a:t>E N Gladden</a:t>
            </a:r>
          </a:p>
          <a:p>
            <a:pPr lvl="1">
              <a:buNone/>
            </a:pPr>
            <a:r>
              <a:rPr lang="en-US" dirty="0" smtClean="0"/>
              <a:t>“Public Administration is concerned with the administration of the government”</a:t>
            </a:r>
          </a:p>
          <a:p>
            <a:pPr lvl="1">
              <a:buNone/>
            </a:pPr>
            <a:endParaRPr lang="en-US" dirty="0" smtClean="0"/>
          </a:p>
          <a:p>
            <a:r>
              <a:rPr lang="en-US" dirty="0" smtClean="0"/>
              <a:t>David Rosenbloom</a:t>
            </a:r>
          </a:p>
          <a:p>
            <a:pPr algn="ctr">
              <a:buNone/>
            </a:pPr>
            <a:r>
              <a:rPr lang="en-US" dirty="0" smtClean="0"/>
              <a:t>	“Public administration is the use of managerial, political, and legal theories and processes to fulfill legislative, executive,  and judicial mandates for the provision of governmental regulatory and service functions.”</a:t>
            </a:r>
          </a:p>
          <a:p>
            <a:pPr lvl="1">
              <a:buNone/>
            </a:pPr>
            <a:endParaRPr lang="en-US" dirty="0" smtClean="0"/>
          </a:p>
        </p:txBody>
      </p:sp>
      <p:sp>
        <p:nvSpPr>
          <p:cNvPr id="4" name="Slide Number Placeholder 3"/>
          <p:cNvSpPr>
            <a:spLocks noGrp="1"/>
          </p:cNvSpPr>
          <p:nvPr>
            <p:ph type="sldNum" sz="quarter" idx="12"/>
          </p:nvPr>
        </p:nvSpPr>
        <p:spPr/>
        <p:txBody>
          <a:bodyPr/>
          <a:lstStyle/>
          <a:p>
            <a:fld id="{5C64DCFA-150B-44D7-B2A1-E7C0AD016D03}"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3200" dirty="0" smtClean="0"/>
              <a:t>Public Administration is the study of interaction of </a:t>
            </a:r>
            <a:r>
              <a:rPr lang="en-US" sz="3200" dirty="0" smtClean="0">
                <a:solidFill>
                  <a:srgbClr val="002060"/>
                </a:solidFill>
              </a:rPr>
              <a:t>executive</a:t>
            </a:r>
            <a:r>
              <a:rPr lang="en-US" sz="3200" dirty="0" smtClean="0"/>
              <a:t>, </a:t>
            </a:r>
            <a:r>
              <a:rPr lang="en-US" sz="3200" dirty="0" smtClean="0">
                <a:solidFill>
                  <a:srgbClr val="FF0000"/>
                </a:solidFill>
              </a:rPr>
              <a:t>legislative</a:t>
            </a:r>
            <a:r>
              <a:rPr lang="en-US" sz="3200" dirty="0" smtClean="0"/>
              <a:t>, and </a:t>
            </a:r>
            <a:r>
              <a:rPr lang="en-US" sz="3200" dirty="0" smtClean="0">
                <a:solidFill>
                  <a:srgbClr val="00B050"/>
                </a:solidFill>
              </a:rPr>
              <a:t>judicial</a:t>
            </a:r>
            <a:r>
              <a:rPr lang="en-US" sz="3200" dirty="0" smtClean="0"/>
              <a:t> branches of government from </a:t>
            </a:r>
            <a:r>
              <a:rPr lang="en-US" sz="3200" dirty="0" smtClean="0">
                <a:solidFill>
                  <a:srgbClr val="002060"/>
                </a:solidFill>
              </a:rPr>
              <a:t>managerial</a:t>
            </a:r>
            <a:r>
              <a:rPr lang="en-US" sz="3200" dirty="0" smtClean="0"/>
              <a:t>, </a:t>
            </a:r>
            <a:r>
              <a:rPr lang="en-US" sz="3200" dirty="0" smtClean="0">
                <a:solidFill>
                  <a:srgbClr val="FF0000"/>
                </a:solidFill>
              </a:rPr>
              <a:t>political</a:t>
            </a:r>
            <a:r>
              <a:rPr lang="en-US" sz="3200" dirty="0" smtClean="0"/>
              <a:t> and </a:t>
            </a:r>
            <a:r>
              <a:rPr lang="en-US" sz="3200" dirty="0" smtClean="0">
                <a:solidFill>
                  <a:srgbClr val="00B050"/>
                </a:solidFill>
              </a:rPr>
              <a:t>legal </a:t>
            </a:r>
            <a:r>
              <a:rPr lang="en-US" sz="3200" dirty="0" smtClean="0"/>
              <a:t>perspectives to implement public policies and programmes.</a:t>
            </a:r>
            <a:endParaRPr lang="en-US" sz="3200"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3538537"/>
            <a:ext cx="7659687" cy="1168400"/>
          </a:xfrm>
        </p:spPr>
        <p:txBody>
          <a:bodyPr/>
          <a:lstStyle/>
          <a:p>
            <a:r>
              <a:rPr lang="en-US" dirty="0" smtClean="0"/>
              <a:t>Nature &amp; scope</a:t>
            </a:r>
            <a:endParaRPr lang="en-US" dirty="0"/>
          </a:p>
        </p:txBody>
      </p:sp>
      <p:sp>
        <p:nvSpPr>
          <p:cNvPr id="6" name="Text Placeholder 5"/>
          <p:cNvSpPr>
            <a:spLocks noGrp="1"/>
          </p:cNvSpPr>
          <p:nvPr>
            <p:ph type="body" idx="1"/>
          </p:nvPr>
        </p:nvSpPr>
        <p:spPr>
          <a:xfrm>
            <a:off x="722313" y="1905000"/>
            <a:ext cx="6135687" cy="1633538"/>
          </a:xfrm>
        </p:spPr>
        <p:txBody>
          <a:bodyPr/>
          <a:lstStyle/>
          <a:p>
            <a:r>
              <a:rPr lang="en-US" dirty="0" smtClean="0"/>
              <a:t>Public Administration</a:t>
            </a:r>
            <a:endParaRPr lang="en-US" dirty="0"/>
          </a:p>
        </p:txBody>
      </p:sp>
      <p:sp>
        <p:nvSpPr>
          <p:cNvPr id="4" name="Slide Number Placeholder 3"/>
          <p:cNvSpPr>
            <a:spLocks noGrp="1"/>
          </p:cNvSpPr>
          <p:nvPr>
            <p:ph type="sldNum" sz="quarter" idx="12"/>
          </p:nvPr>
        </p:nvSpPr>
        <p:spPr/>
        <p:txBody>
          <a:bodyPr/>
          <a:lstStyle/>
          <a:p>
            <a:fld id="{5C64DCFA-150B-44D7-B2A1-E7C0AD016D03}" type="slidenum">
              <a:rPr lang="en-US" smtClean="0"/>
              <a:pPr/>
              <a:t>9</a:t>
            </a:fld>
            <a:endParaRPr lang="en-US"/>
          </a:p>
        </p:txBody>
      </p:sp>
    </p:spTree>
    <p:extLst>
      <p:ext uri="{BB962C8B-B14F-4D97-AF65-F5344CB8AC3E}">
        <p14:creationId xmlns:p14="http://schemas.microsoft.com/office/powerpoint/2010/main" val="365579068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3421</TotalTime>
  <Words>1183</Words>
  <Application>Microsoft Office PowerPoint</Application>
  <PresentationFormat>On-screen Show (4:3)</PresentationFormat>
  <Paragraphs>268</Paragraphs>
  <Slides>28</Slides>
  <Notes>1</Notes>
  <HiddenSlides>1</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Clarity</vt:lpstr>
      <vt:lpstr>PowerPoint Presentation</vt:lpstr>
      <vt:lpstr>PowerPoint Presentation</vt:lpstr>
      <vt:lpstr>PowerPoint Presentation</vt:lpstr>
      <vt:lpstr>Public Administration- PA</vt:lpstr>
      <vt:lpstr>Public Administration: Definitions, Nature &amp; Scope</vt:lpstr>
      <vt:lpstr>PowerPoint Presentation</vt:lpstr>
      <vt:lpstr> Definitions</vt:lpstr>
      <vt:lpstr>PowerPoint Presentation</vt:lpstr>
      <vt:lpstr>Nature &amp; scope</vt:lpstr>
      <vt:lpstr>Nature &amp; Scope </vt:lpstr>
      <vt:lpstr>We can understand nature and scope of public administration by understanding……</vt:lpstr>
      <vt:lpstr>1. The Study of Administration Woodrow Wilson-1887</vt:lpstr>
      <vt:lpstr>Woodrow Wilson-1887</vt:lpstr>
      <vt:lpstr>PowerPoint Presentation</vt:lpstr>
      <vt:lpstr>2. Luther  Gulick-the Science of Administration (1937)</vt:lpstr>
      <vt:lpstr>3. Prof. J M Pfiffner</vt:lpstr>
      <vt:lpstr>Walker</vt:lpstr>
      <vt:lpstr>  4. Interactive Perspectives of PA  </vt:lpstr>
      <vt:lpstr> 4. Interactive Perspectives of PA  </vt:lpstr>
      <vt:lpstr>Conclusion</vt:lpstr>
      <vt:lpstr>Conclusion    …conti</vt:lpstr>
      <vt:lpstr>PowerPoint Presentation</vt:lpstr>
      <vt:lpstr>PowerPoint Presentation</vt:lpstr>
      <vt:lpstr>Fighting the COVID-19 Epidemic in Pakistan </vt:lpstr>
      <vt:lpstr>Similarities and Differences</vt:lpstr>
      <vt:lpstr> Similarities and Differences in Public Administrating &amp; Private Administration</vt:lpstr>
      <vt:lpstr>Differences in Public Administrating &amp; Private Administration</vt:lpstr>
      <vt:lpstr>CSS-Papers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DAGF&amp;P</dc:creator>
  <cp:lastModifiedBy>sarfraz ansari</cp:lastModifiedBy>
  <cp:revision>205</cp:revision>
  <dcterms:created xsi:type="dcterms:W3CDTF">2011-08-02T09:26:03Z</dcterms:created>
  <dcterms:modified xsi:type="dcterms:W3CDTF">2020-04-20T16:25:00Z</dcterms:modified>
</cp:coreProperties>
</file>