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61" r:id="rId2"/>
    <p:sldId id="383" r:id="rId3"/>
    <p:sldId id="370" r:id="rId4"/>
    <p:sldId id="385" r:id="rId5"/>
    <p:sldId id="386" r:id="rId6"/>
    <p:sldId id="387" r:id="rId7"/>
    <p:sldId id="257" r:id="rId8"/>
    <p:sldId id="392" r:id="rId9"/>
    <p:sldId id="340" r:id="rId10"/>
    <p:sldId id="297" r:id="rId11"/>
    <p:sldId id="371" r:id="rId12"/>
    <p:sldId id="320" r:id="rId13"/>
    <p:sldId id="298" r:id="rId14"/>
    <p:sldId id="326" r:id="rId15"/>
    <p:sldId id="301" r:id="rId16"/>
    <p:sldId id="300" r:id="rId17"/>
    <p:sldId id="369" r:id="rId18"/>
    <p:sldId id="310" r:id="rId19"/>
    <p:sldId id="303" r:id="rId20"/>
    <p:sldId id="305" r:id="rId21"/>
    <p:sldId id="323" r:id="rId22"/>
    <p:sldId id="349" r:id="rId23"/>
    <p:sldId id="317" r:id="rId24"/>
    <p:sldId id="322" r:id="rId25"/>
    <p:sldId id="348" r:id="rId26"/>
    <p:sldId id="375" r:id="rId27"/>
    <p:sldId id="350" r:id="rId28"/>
    <p:sldId id="377" r:id="rId29"/>
    <p:sldId id="379" r:id="rId30"/>
    <p:sldId id="374" r:id="rId31"/>
    <p:sldId id="345" r:id="rId32"/>
    <p:sldId id="325" r:id="rId33"/>
    <p:sldId id="346" r:id="rId34"/>
    <p:sldId id="384" r:id="rId35"/>
    <p:sldId id="318" r:id="rId36"/>
    <p:sldId id="263" r:id="rId37"/>
    <p:sldId id="262" r:id="rId38"/>
    <p:sldId id="264" r:id="rId39"/>
    <p:sldId id="267" r:id="rId40"/>
    <p:sldId id="265" r:id="rId41"/>
    <p:sldId id="268" r:id="rId42"/>
    <p:sldId id="269" r:id="rId43"/>
    <p:sldId id="397" r:id="rId44"/>
    <p:sldId id="368" r:id="rId45"/>
    <p:sldId id="337" r:id="rId46"/>
    <p:sldId id="272" r:id="rId47"/>
    <p:sldId id="273" r:id="rId48"/>
    <p:sldId id="382" r:id="rId49"/>
    <p:sldId id="274" r:id="rId50"/>
    <p:sldId id="276" r:id="rId51"/>
    <p:sldId id="338" r:id="rId52"/>
    <p:sldId id="388" r:id="rId53"/>
    <p:sldId id="393" r:id="rId54"/>
    <p:sldId id="394" r:id="rId55"/>
    <p:sldId id="395" r:id="rId56"/>
    <p:sldId id="277" r:id="rId57"/>
    <p:sldId id="278" r:id="rId58"/>
    <p:sldId id="279" r:id="rId59"/>
    <p:sldId id="281" r:id="rId60"/>
    <p:sldId id="381" r:id="rId61"/>
    <p:sldId id="353" r:id="rId62"/>
    <p:sldId id="354" r:id="rId63"/>
    <p:sldId id="355" r:id="rId64"/>
    <p:sldId id="356" r:id="rId65"/>
    <p:sldId id="357" r:id="rId66"/>
    <p:sldId id="389" r:id="rId67"/>
    <p:sldId id="358" r:id="rId68"/>
    <p:sldId id="359" r:id="rId69"/>
    <p:sldId id="360" r:id="rId70"/>
    <p:sldId id="361" r:id="rId71"/>
    <p:sldId id="362" r:id="rId72"/>
    <p:sldId id="363" r:id="rId73"/>
    <p:sldId id="364" r:id="rId74"/>
    <p:sldId id="365" r:id="rId75"/>
    <p:sldId id="396" r:id="rId76"/>
    <p:sldId id="366" r:id="rId77"/>
    <p:sldId id="367" r:id="rId78"/>
    <p:sldId id="398" r:id="rId79"/>
    <p:sldId id="373" r:id="rId80"/>
    <p:sldId id="372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E2E0B-5C32-4873-BC28-1D234B22C51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DF2E2-BF4A-4CEC-8024-D94AD62FC2C0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SAARC</a:t>
          </a:r>
          <a:r>
            <a:rPr lang="en-US" dirty="0"/>
            <a:t> Summit</a:t>
          </a:r>
        </a:p>
      </dgm:t>
    </dgm:pt>
    <dgm:pt modelId="{523C5397-72BA-4063-B1C8-ADB5792D5A55}" type="parTrans" cxnId="{01A643F9-A02E-4E22-A8D2-CDB86AC2CF66}">
      <dgm:prSet/>
      <dgm:spPr/>
      <dgm:t>
        <a:bodyPr/>
        <a:lstStyle/>
        <a:p>
          <a:endParaRPr lang="en-US"/>
        </a:p>
      </dgm:t>
    </dgm:pt>
    <dgm:pt modelId="{3B23CD4E-3476-4838-8856-ED413A98FE86}" type="sibTrans" cxnId="{01A643F9-A02E-4E22-A8D2-CDB86AC2CF66}">
      <dgm:prSet/>
      <dgm:spPr/>
      <dgm:t>
        <a:bodyPr/>
        <a:lstStyle/>
        <a:p>
          <a:r>
            <a:rPr lang="en-US" dirty="0"/>
            <a:t>Total 18 Summits held. 19</a:t>
          </a:r>
          <a:r>
            <a:rPr lang="en-US" baseline="30000" dirty="0"/>
            <a:t>th</a:t>
          </a:r>
          <a:r>
            <a:rPr lang="en-US" dirty="0"/>
            <a:t> Summit was cancelled in 2016</a:t>
          </a:r>
        </a:p>
      </dgm:t>
    </dgm:pt>
    <dgm:pt modelId="{85EDDC01-4609-4DA5-B7C9-8126993B933D}">
      <dgm:prSet phldrT="[Text]" custT="1"/>
      <dgm:spPr/>
      <dgm:t>
        <a:bodyPr/>
        <a:lstStyle/>
        <a:p>
          <a:r>
            <a:rPr lang="en-US" sz="2000" dirty="0"/>
            <a:t>Once a year</a:t>
          </a:r>
        </a:p>
      </dgm:t>
    </dgm:pt>
    <dgm:pt modelId="{54BC831C-844A-49E6-A3FF-354C18CCCCA8}" type="parTrans" cxnId="{B431ECDE-41A2-4FBF-88F2-7FD2C1EA23CB}">
      <dgm:prSet/>
      <dgm:spPr/>
      <dgm:t>
        <a:bodyPr/>
        <a:lstStyle/>
        <a:p>
          <a:endParaRPr lang="en-US"/>
        </a:p>
      </dgm:t>
    </dgm:pt>
    <dgm:pt modelId="{2DE8DF87-6184-4A1C-B63E-38889981851F}" type="sibTrans" cxnId="{B431ECDE-41A2-4FBF-88F2-7FD2C1EA23CB}">
      <dgm:prSet/>
      <dgm:spPr/>
      <dgm:t>
        <a:bodyPr/>
        <a:lstStyle/>
        <a:p>
          <a:endParaRPr lang="en-US"/>
        </a:p>
      </dgm:t>
    </dgm:pt>
    <dgm:pt modelId="{16EABD69-6DA9-4B04-A25A-1D071F7DE4E4}">
      <dgm:prSet phldrT="[Text]" custT="1"/>
      <dgm:spPr/>
      <dgm:t>
        <a:bodyPr/>
        <a:lstStyle/>
        <a:p>
          <a:r>
            <a:rPr lang="en-US" sz="1600" dirty="0"/>
            <a:t>4. Secretariat </a:t>
          </a:r>
        </a:p>
      </dgm:t>
    </dgm:pt>
    <dgm:pt modelId="{C509329C-55E6-4F43-88B3-D4D1F6A47637}" type="parTrans" cxnId="{8AFFCFC8-9C85-4C4B-95E6-4B58CC8F5E3F}">
      <dgm:prSet/>
      <dgm:spPr/>
      <dgm:t>
        <a:bodyPr/>
        <a:lstStyle/>
        <a:p>
          <a:endParaRPr lang="en-US"/>
        </a:p>
      </dgm:t>
    </dgm:pt>
    <dgm:pt modelId="{236B9C27-578F-482E-A98E-E19336FAAF58}" type="sibTrans" cxnId="{8AFFCFC8-9C85-4C4B-95E6-4B58CC8F5E3F}">
      <dgm:prSet/>
      <dgm:spPr/>
      <dgm:t>
        <a:bodyPr/>
        <a:lstStyle/>
        <a:p>
          <a:r>
            <a:rPr lang="en-US" dirty="0"/>
            <a:t>5. Programming Committee</a:t>
          </a:r>
        </a:p>
      </dgm:t>
    </dgm:pt>
    <dgm:pt modelId="{E37C0CF6-C9EF-4AC0-BD6E-C9E3D3F1CD3D}">
      <dgm:prSet phldrT="[Text]" custT="1"/>
      <dgm:spPr/>
      <dgm:t>
        <a:bodyPr/>
        <a:lstStyle/>
        <a:p>
          <a:r>
            <a:rPr lang="en-US" sz="2000" dirty="0"/>
            <a:t>Kathmandu. Sec Gen</a:t>
          </a:r>
        </a:p>
        <a:p>
          <a:r>
            <a:rPr lang="en-US" sz="2000" dirty="0"/>
            <a:t>3-year Term of Office</a:t>
          </a:r>
        </a:p>
      </dgm:t>
    </dgm:pt>
    <dgm:pt modelId="{3594BB33-6B70-4799-8403-E243B4BEF405}" type="parTrans" cxnId="{AE38586C-538D-483B-A46D-AA399E768AA0}">
      <dgm:prSet/>
      <dgm:spPr/>
      <dgm:t>
        <a:bodyPr/>
        <a:lstStyle/>
        <a:p>
          <a:endParaRPr lang="en-US"/>
        </a:p>
      </dgm:t>
    </dgm:pt>
    <dgm:pt modelId="{836FFDD5-144C-44B3-871C-4EC6846D9515}" type="sibTrans" cxnId="{AE38586C-538D-483B-A46D-AA399E768AA0}">
      <dgm:prSet/>
      <dgm:spPr/>
      <dgm:t>
        <a:bodyPr/>
        <a:lstStyle/>
        <a:p>
          <a:endParaRPr lang="en-US"/>
        </a:p>
      </dgm:t>
    </dgm:pt>
    <dgm:pt modelId="{14D74836-77AC-4631-9A2C-9313B1EB42F6}">
      <dgm:prSet phldrT="[Text]"/>
      <dgm:spPr/>
      <dgm:t>
        <a:bodyPr/>
        <a:lstStyle/>
        <a:p>
          <a:r>
            <a:rPr lang="en-US" dirty="0"/>
            <a:t>6. Technical Committees</a:t>
          </a:r>
        </a:p>
      </dgm:t>
    </dgm:pt>
    <dgm:pt modelId="{70AAB55A-AC59-440D-B684-AB78736BB2EC}" type="parTrans" cxnId="{4418FABF-1936-48CF-92B7-A7DD598E5CE1}">
      <dgm:prSet/>
      <dgm:spPr/>
      <dgm:t>
        <a:bodyPr/>
        <a:lstStyle/>
        <a:p>
          <a:endParaRPr lang="en-US"/>
        </a:p>
      </dgm:t>
    </dgm:pt>
    <dgm:pt modelId="{E6F4ABED-0F1F-4D48-B29E-1881D8ADDFB7}" type="sibTrans" cxnId="{4418FABF-1936-48CF-92B7-A7DD598E5CE1}">
      <dgm:prSet/>
      <dgm:spPr/>
      <dgm:t>
        <a:bodyPr/>
        <a:lstStyle/>
        <a:p>
          <a:r>
            <a:rPr lang="en-US" dirty="0"/>
            <a:t>7. Committee on Economic Cooperation</a:t>
          </a:r>
        </a:p>
      </dgm:t>
    </dgm:pt>
    <dgm:pt modelId="{27E116E4-AE78-461C-9F31-1047C1F6F7C8}">
      <dgm:prSet phldrT="[Text]" custT="1"/>
      <dgm:spPr/>
      <dgm:t>
        <a:bodyPr/>
        <a:lstStyle/>
        <a:p>
          <a:r>
            <a:rPr lang="en-US" sz="1600" dirty="0"/>
            <a:t>For particular fields</a:t>
          </a:r>
        </a:p>
        <a:p>
          <a:endParaRPr lang="en-US" sz="1600" dirty="0"/>
        </a:p>
      </dgm:t>
    </dgm:pt>
    <dgm:pt modelId="{D0740B9B-74B6-4249-B6D3-9675BC2432AA}" type="parTrans" cxnId="{64DF9682-5C94-4AD7-A3DE-B5400AC23F98}">
      <dgm:prSet/>
      <dgm:spPr/>
      <dgm:t>
        <a:bodyPr/>
        <a:lstStyle/>
        <a:p>
          <a:endParaRPr lang="en-US"/>
        </a:p>
      </dgm:t>
    </dgm:pt>
    <dgm:pt modelId="{BDE2418E-8004-4BA7-832E-C915C91F05DF}" type="sibTrans" cxnId="{64DF9682-5C94-4AD7-A3DE-B5400AC23F98}">
      <dgm:prSet/>
      <dgm:spPr/>
      <dgm:t>
        <a:bodyPr/>
        <a:lstStyle/>
        <a:p>
          <a:endParaRPr lang="en-US"/>
        </a:p>
      </dgm:t>
    </dgm:pt>
    <dgm:pt modelId="{312E72BA-803E-48CB-85A8-4D81240027C7}">
      <dgm:prSet phldrT="[Text]" custT="1"/>
      <dgm:spPr/>
      <dgm:t>
        <a:bodyPr/>
        <a:lstStyle/>
        <a:p>
          <a:r>
            <a:rPr lang="en-US" sz="1600" dirty="0"/>
            <a:t>2. Council of Ministers</a:t>
          </a:r>
        </a:p>
      </dgm:t>
    </dgm:pt>
    <dgm:pt modelId="{9D85BC5E-1D06-4549-92AB-9029B01797FE}" type="parTrans" cxnId="{AA752C3D-E5C4-4E32-AEAF-6F66B60AEB99}">
      <dgm:prSet/>
      <dgm:spPr/>
      <dgm:t>
        <a:bodyPr/>
        <a:lstStyle/>
        <a:p>
          <a:endParaRPr lang="en-US"/>
        </a:p>
      </dgm:t>
    </dgm:pt>
    <dgm:pt modelId="{A8CE7260-95DB-4AD2-9723-27D9B4F61D96}" type="sibTrans" cxnId="{AA752C3D-E5C4-4E32-AEAF-6F66B60AEB99}">
      <dgm:prSet/>
      <dgm:spPr/>
      <dgm:t>
        <a:bodyPr/>
        <a:lstStyle/>
        <a:p>
          <a:r>
            <a:rPr lang="en-US" dirty="0"/>
            <a:t>3. Standing Committee</a:t>
          </a:r>
        </a:p>
      </dgm:t>
    </dgm:pt>
    <dgm:pt modelId="{7125837E-2783-4498-B6A4-54924EC8B68D}" type="pres">
      <dgm:prSet presAssocID="{E4CE2E0B-5C32-4873-BC28-1D234B22C51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184AE53-8205-48C5-B625-770D24EEA99A}" type="pres">
      <dgm:prSet presAssocID="{50ADF2E2-BF4A-4CEC-8024-D94AD62FC2C0}" presName="composite" presStyleCnt="0"/>
      <dgm:spPr/>
    </dgm:pt>
    <dgm:pt modelId="{8C547D7A-8F75-41EE-AA08-F0653250B1EF}" type="pres">
      <dgm:prSet presAssocID="{50ADF2E2-BF4A-4CEC-8024-D94AD62FC2C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9CD45-8F91-4B72-9162-D7EF368E0374}" type="pres">
      <dgm:prSet presAssocID="{50ADF2E2-BF4A-4CEC-8024-D94AD62FC2C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119A2-838D-4011-B1CE-FC1E4829D928}" type="pres">
      <dgm:prSet presAssocID="{50ADF2E2-BF4A-4CEC-8024-D94AD62FC2C0}" presName="BalanceSpacing" presStyleCnt="0"/>
      <dgm:spPr/>
    </dgm:pt>
    <dgm:pt modelId="{0B5A89F8-FB2C-455B-93F1-91F6E6DF5E1A}" type="pres">
      <dgm:prSet presAssocID="{50ADF2E2-BF4A-4CEC-8024-D94AD62FC2C0}" presName="BalanceSpacing1" presStyleCnt="0"/>
      <dgm:spPr/>
    </dgm:pt>
    <dgm:pt modelId="{B96C5315-01EC-4C7E-BB0C-688549568A30}" type="pres">
      <dgm:prSet presAssocID="{3B23CD4E-3476-4838-8856-ED413A98FE86}" presName="Accent1Text" presStyleLbl="node1" presStyleIdx="1" presStyleCnt="8" custLinFactNeighborX="10035"/>
      <dgm:spPr/>
      <dgm:t>
        <a:bodyPr/>
        <a:lstStyle/>
        <a:p>
          <a:endParaRPr lang="en-US"/>
        </a:p>
      </dgm:t>
    </dgm:pt>
    <dgm:pt modelId="{25A795CC-64CE-4A5D-9FE7-E579BBCA4974}" type="pres">
      <dgm:prSet presAssocID="{3B23CD4E-3476-4838-8856-ED413A98FE86}" presName="spaceBetweenRectangles" presStyleCnt="0"/>
      <dgm:spPr/>
    </dgm:pt>
    <dgm:pt modelId="{8049F5AC-05A9-44FB-B2CC-142C70FBFA79}" type="pres">
      <dgm:prSet presAssocID="{312E72BA-803E-48CB-85A8-4D81240027C7}" presName="composite" presStyleCnt="0"/>
      <dgm:spPr/>
    </dgm:pt>
    <dgm:pt modelId="{5166C3D6-6545-4BDA-AFBB-903D76271B9D}" type="pres">
      <dgm:prSet presAssocID="{312E72BA-803E-48CB-85A8-4D81240027C7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F4E7F-47C3-42E3-B481-7A0858352449}" type="pres">
      <dgm:prSet presAssocID="{312E72BA-803E-48CB-85A8-4D81240027C7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E465E6D-556E-491D-B67E-AFF6763C2554}" type="pres">
      <dgm:prSet presAssocID="{312E72BA-803E-48CB-85A8-4D81240027C7}" presName="BalanceSpacing" presStyleCnt="0"/>
      <dgm:spPr/>
    </dgm:pt>
    <dgm:pt modelId="{6A4DE474-8638-48DC-BD1D-CE6A4382AEB7}" type="pres">
      <dgm:prSet presAssocID="{312E72BA-803E-48CB-85A8-4D81240027C7}" presName="BalanceSpacing1" presStyleCnt="0"/>
      <dgm:spPr/>
    </dgm:pt>
    <dgm:pt modelId="{0D8FD469-A2B6-412C-9145-51485EE3B81B}" type="pres">
      <dgm:prSet presAssocID="{A8CE7260-95DB-4AD2-9723-27D9B4F61D96}" presName="Accent1Text" presStyleLbl="node1" presStyleIdx="3" presStyleCnt="8"/>
      <dgm:spPr/>
      <dgm:t>
        <a:bodyPr/>
        <a:lstStyle/>
        <a:p>
          <a:endParaRPr lang="en-US"/>
        </a:p>
      </dgm:t>
    </dgm:pt>
    <dgm:pt modelId="{EA20E36C-8E0C-4AA3-B749-D7CEF9BF0B9A}" type="pres">
      <dgm:prSet presAssocID="{A8CE7260-95DB-4AD2-9723-27D9B4F61D96}" presName="spaceBetweenRectangles" presStyleCnt="0"/>
      <dgm:spPr/>
    </dgm:pt>
    <dgm:pt modelId="{05E1B85C-0DB0-4686-9949-DF5322D63D86}" type="pres">
      <dgm:prSet presAssocID="{16EABD69-6DA9-4B04-A25A-1D071F7DE4E4}" presName="composite" presStyleCnt="0"/>
      <dgm:spPr/>
    </dgm:pt>
    <dgm:pt modelId="{B25D01B9-5B62-49B2-8F86-5BE05ED278FF}" type="pres">
      <dgm:prSet presAssocID="{16EABD69-6DA9-4B04-A25A-1D071F7DE4E4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1BA65-5D75-4020-AC9F-722C8E4E6B98}" type="pres">
      <dgm:prSet presAssocID="{16EABD69-6DA9-4B04-A25A-1D071F7DE4E4}" presName="Childtext1" presStyleLbl="revTx" presStyleIdx="2" presStyleCnt="4" custScaleX="132617" custLinFactNeighborX="10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17EBF-5683-4DD4-964C-99A4B1BCBC48}" type="pres">
      <dgm:prSet presAssocID="{16EABD69-6DA9-4B04-A25A-1D071F7DE4E4}" presName="BalanceSpacing" presStyleCnt="0"/>
      <dgm:spPr/>
    </dgm:pt>
    <dgm:pt modelId="{47A23AF3-2986-47EE-AE84-278C98409D17}" type="pres">
      <dgm:prSet presAssocID="{16EABD69-6DA9-4B04-A25A-1D071F7DE4E4}" presName="BalanceSpacing1" presStyleCnt="0"/>
      <dgm:spPr/>
    </dgm:pt>
    <dgm:pt modelId="{BE71FAA8-34A0-4886-B4FE-35F952D97633}" type="pres">
      <dgm:prSet presAssocID="{236B9C27-578F-482E-A98E-E19336FAAF58}" presName="Accent1Text" presStyleLbl="node1" presStyleIdx="5" presStyleCnt="8"/>
      <dgm:spPr/>
      <dgm:t>
        <a:bodyPr/>
        <a:lstStyle/>
        <a:p>
          <a:endParaRPr lang="en-US"/>
        </a:p>
      </dgm:t>
    </dgm:pt>
    <dgm:pt modelId="{FF4D2866-05FD-4CDC-881F-8E0B72AA9150}" type="pres">
      <dgm:prSet presAssocID="{236B9C27-578F-482E-A98E-E19336FAAF58}" presName="spaceBetweenRectangles" presStyleCnt="0"/>
      <dgm:spPr/>
    </dgm:pt>
    <dgm:pt modelId="{A4B1A21D-3C64-4F37-94D5-E48F97ED42FB}" type="pres">
      <dgm:prSet presAssocID="{14D74836-77AC-4631-9A2C-9313B1EB42F6}" presName="composite" presStyleCnt="0"/>
      <dgm:spPr/>
    </dgm:pt>
    <dgm:pt modelId="{E970111C-B7F6-4D98-9BDA-DAC281F18A1E}" type="pres">
      <dgm:prSet presAssocID="{14D74836-77AC-4631-9A2C-9313B1EB42F6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6A272-7D93-48ED-8C00-DB5A13324176}" type="pres">
      <dgm:prSet presAssocID="{14D74836-77AC-4631-9A2C-9313B1EB42F6}" presName="Childtext1" presStyleLbl="revTx" presStyleIdx="3" presStyleCnt="4" custLinFactNeighborX="411" custLinFactNeighborY="19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998A2-7D18-4428-98C5-6FC8889AB92A}" type="pres">
      <dgm:prSet presAssocID="{14D74836-77AC-4631-9A2C-9313B1EB42F6}" presName="BalanceSpacing" presStyleCnt="0"/>
      <dgm:spPr/>
    </dgm:pt>
    <dgm:pt modelId="{77A96D63-42B3-498A-B39A-26FAB9BB6FAD}" type="pres">
      <dgm:prSet presAssocID="{14D74836-77AC-4631-9A2C-9313B1EB42F6}" presName="BalanceSpacing1" presStyleCnt="0"/>
      <dgm:spPr/>
    </dgm:pt>
    <dgm:pt modelId="{CA7879B1-45AE-48D4-8A7B-EE384FA6059E}" type="pres">
      <dgm:prSet presAssocID="{E6F4ABED-0F1F-4D48-B29E-1881D8ADDFB7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7EB1C518-CA38-4106-A93E-905FD9FC4C9A}" type="presOf" srcId="{E6F4ABED-0F1F-4D48-B29E-1881D8ADDFB7}" destId="{CA7879B1-45AE-48D4-8A7B-EE384FA6059E}" srcOrd="0" destOrd="0" presId="urn:microsoft.com/office/officeart/2008/layout/AlternatingHexagons"/>
    <dgm:cxn modelId="{B431ECDE-41A2-4FBF-88F2-7FD2C1EA23CB}" srcId="{50ADF2E2-BF4A-4CEC-8024-D94AD62FC2C0}" destId="{85EDDC01-4609-4DA5-B7C9-8126993B933D}" srcOrd="0" destOrd="0" parTransId="{54BC831C-844A-49E6-A3FF-354C18CCCCA8}" sibTransId="{2DE8DF87-6184-4A1C-B63E-38889981851F}"/>
    <dgm:cxn modelId="{EFEA7D1E-7BF2-460D-B9DD-008072D80E44}" type="presOf" srcId="{85EDDC01-4609-4DA5-B7C9-8126993B933D}" destId="{CA59CD45-8F91-4B72-9162-D7EF368E0374}" srcOrd="0" destOrd="0" presId="urn:microsoft.com/office/officeart/2008/layout/AlternatingHexagons"/>
    <dgm:cxn modelId="{589BDE62-F103-4726-8315-A8468271D79E}" type="presOf" srcId="{27E116E4-AE78-461C-9F31-1047C1F6F7C8}" destId="{D0E6A272-7D93-48ED-8C00-DB5A13324176}" srcOrd="0" destOrd="0" presId="urn:microsoft.com/office/officeart/2008/layout/AlternatingHexagons"/>
    <dgm:cxn modelId="{A96F1F7C-A134-49FA-843F-C87EA4CD87BA}" type="presOf" srcId="{16EABD69-6DA9-4B04-A25A-1D071F7DE4E4}" destId="{B25D01B9-5B62-49B2-8F86-5BE05ED278FF}" srcOrd="0" destOrd="0" presId="urn:microsoft.com/office/officeart/2008/layout/AlternatingHexagons"/>
    <dgm:cxn modelId="{7FAAB95E-B9A4-4629-B9CA-C04B7FC4EE69}" type="presOf" srcId="{14D74836-77AC-4631-9A2C-9313B1EB42F6}" destId="{E970111C-B7F6-4D98-9BDA-DAC281F18A1E}" srcOrd="0" destOrd="0" presId="urn:microsoft.com/office/officeart/2008/layout/AlternatingHexagons"/>
    <dgm:cxn modelId="{AE38586C-538D-483B-A46D-AA399E768AA0}" srcId="{16EABD69-6DA9-4B04-A25A-1D071F7DE4E4}" destId="{E37C0CF6-C9EF-4AC0-BD6E-C9E3D3F1CD3D}" srcOrd="0" destOrd="0" parTransId="{3594BB33-6B70-4799-8403-E243B4BEF405}" sibTransId="{836FFDD5-144C-44B3-871C-4EC6846D9515}"/>
    <dgm:cxn modelId="{AA752C3D-E5C4-4E32-AEAF-6F66B60AEB99}" srcId="{E4CE2E0B-5C32-4873-BC28-1D234B22C51B}" destId="{312E72BA-803E-48CB-85A8-4D81240027C7}" srcOrd="1" destOrd="0" parTransId="{9D85BC5E-1D06-4549-92AB-9029B01797FE}" sibTransId="{A8CE7260-95DB-4AD2-9723-27D9B4F61D96}"/>
    <dgm:cxn modelId="{69CEEF0B-6999-492A-BB1E-2119168E95F2}" type="presOf" srcId="{236B9C27-578F-482E-A98E-E19336FAAF58}" destId="{BE71FAA8-34A0-4886-B4FE-35F952D97633}" srcOrd="0" destOrd="0" presId="urn:microsoft.com/office/officeart/2008/layout/AlternatingHexagons"/>
    <dgm:cxn modelId="{3721194D-348C-4C35-B9EF-A967DA21AB27}" type="presOf" srcId="{E4CE2E0B-5C32-4873-BC28-1D234B22C51B}" destId="{7125837E-2783-4498-B6A4-54924EC8B68D}" srcOrd="0" destOrd="0" presId="urn:microsoft.com/office/officeart/2008/layout/AlternatingHexagons"/>
    <dgm:cxn modelId="{77A05F08-938B-4FF0-893C-DC4F1625D875}" type="presOf" srcId="{312E72BA-803E-48CB-85A8-4D81240027C7}" destId="{5166C3D6-6545-4BDA-AFBB-903D76271B9D}" srcOrd="0" destOrd="0" presId="urn:microsoft.com/office/officeart/2008/layout/AlternatingHexagons"/>
    <dgm:cxn modelId="{8EA31D53-5293-40F3-8165-470D51BA2948}" type="presOf" srcId="{50ADF2E2-BF4A-4CEC-8024-D94AD62FC2C0}" destId="{8C547D7A-8F75-41EE-AA08-F0653250B1EF}" srcOrd="0" destOrd="0" presId="urn:microsoft.com/office/officeart/2008/layout/AlternatingHexagons"/>
    <dgm:cxn modelId="{4418FABF-1936-48CF-92B7-A7DD598E5CE1}" srcId="{E4CE2E0B-5C32-4873-BC28-1D234B22C51B}" destId="{14D74836-77AC-4631-9A2C-9313B1EB42F6}" srcOrd="3" destOrd="0" parTransId="{70AAB55A-AC59-440D-B684-AB78736BB2EC}" sibTransId="{E6F4ABED-0F1F-4D48-B29E-1881D8ADDFB7}"/>
    <dgm:cxn modelId="{8AFFCFC8-9C85-4C4B-95E6-4B58CC8F5E3F}" srcId="{E4CE2E0B-5C32-4873-BC28-1D234B22C51B}" destId="{16EABD69-6DA9-4B04-A25A-1D071F7DE4E4}" srcOrd="2" destOrd="0" parTransId="{C509329C-55E6-4F43-88B3-D4D1F6A47637}" sibTransId="{236B9C27-578F-482E-A98E-E19336FAAF58}"/>
    <dgm:cxn modelId="{64DF9682-5C94-4AD7-A3DE-B5400AC23F98}" srcId="{14D74836-77AC-4631-9A2C-9313B1EB42F6}" destId="{27E116E4-AE78-461C-9F31-1047C1F6F7C8}" srcOrd="0" destOrd="0" parTransId="{D0740B9B-74B6-4249-B6D3-9675BC2432AA}" sibTransId="{BDE2418E-8004-4BA7-832E-C915C91F05DF}"/>
    <dgm:cxn modelId="{5EA7D08C-4B2A-4796-9109-42529B82C2D6}" type="presOf" srcId="{3B23CD4E-3476-4838-8856-ED413A98FE86}" destId="{B96C5315-01EC-4C7E-BB0C-688549568A30}" srcOrd="0" destOrd="0" presId="urn:microsoft.com/office/officeart/2008/layout/AlternatingHexagons"/>
    <dgm:cxn modelId="{FBE9D854-ECA3-4388-B91C-B6D8280E8009}" type="presOf" srcId="{A8CE7260-95DB-4AD2-9723-27D9B4F61D96}" destId="{0D8FD469-A2B6-412C-9145-51485EE3B81B}" srcOrd="0" destOrd="0" presId="urn:microsoft.com/office/officeart/2008/layout/AlternatingHexagons"/>
    <dgm:cxn modelId="{B9DB76D9-2089-4366-9A5F-B12F8AA0D112}" type="presOf" srcId="{E37C0CF6-C9EF-4AC0-BD6E-C9E3D3F1CD3D}" destId="{60A1BA65-5D75-4020-AC9F-722C8E4E6B98}" srcOrd="0" destOrd="0" presId="urn:microsoft.com/office/officeart/2008/layout/AlternatingHexagons"/>
    <dgm:cxn modelId="{01A643F9-A02E-4E22-A8D2-CDB86AC2CF66}" srcId="{E4CE2E0B-5C32-4873-BC28-1D234B22C51B}" destId="{50ADF2E2-BF4A-4CEC-8024-D94AD62FC2C0}" srcOrd="0" destOrd="0" parTransId="{523C5397-72BA-4063-B1C8-ADB5792D5A55}" sibTransId="{3B23CD4E-3476-4838-8856-ED413A98FE86}"/>
    <dgm:cxn modelId="{6962B478-718A-4307-94E9-4E9295F32C6B}" type="presParOf" srcId="{7125837E-2783-4498-B6A4-54924EC8B68D}" destId="{C184AE53-8205-48C5-B625-770D24EEA99A}" srcOrd="0" destOrd="0" presId="urn:microsoft.com/office/officeart/2008/layout/AlternatingHexagons"/>
    <dgm:cxn modelId="{BD4C2FEB-71DD-41F5-ACE7-9DABB6BC02F2}" type="presParOf" srcId="{C184AE53-8205-48C5-B625-770D24EEA99A}" destId="{8C547D7A-8F75-41EE-AA08-F0653250B1EF}" srcOrd="0" destOrd="0" presId="urn:microsoft.com/office/officeart/2008/layout/AlternatingHexagons"/>
    <dgm:cxn modelId="{6E60BEC8-85FF-4B15-BB33-D0FF15E82834}" type="presParOf" srcId="{C184AE53-8205-48C5-B625-770D24EEA99A}" destId="{CA59CD45-8F91-4B72-9162-D7EF368E0374}" srcOrd="1" destOrd="0" presId="urn:microsoft.com/office/officeart/2008/layout/AlternatingHexagons"/>
    <dgm:cxn modelId="{FD9FCC49-164E-4779-9ED1-1D9F68B38355}" type="presParOf" srcId="{C184AE53-8205-48C5-B625-770D24EEA99A}" destId="{09F119A2-838D-4011-B1CE-FC1E4829D928}" srcOrd="2" destOrd="0" presId="urn:microsoft.com/office/officeart/2008/layout/AlternatingHexagons"/>
    <dgm:cxn modelId="{467F7924-E90D-42F0-AA2A-D1018B4B477F}" type="presParOf" srcId="{C184AE53-8205-48C5-B625-770D24EEA99A}" destId="{0B5A89F8-FB2C-455B-93F1-91F6E6DF5E1A}" srcOrd="3" destOrd="0" presId="urn:microsoft.com/office/officeart/2008/layout/AlternatingHexagons"/>
    <dgm:cxn modelId="{5499A4C0-A57A-44FB-83B1-3D0A65B2162C}" type="presParOf" srcId="{C184AE53-8205-48C5-B625-770D24EEA99A}" destId="{B96C5315-01EC-4C7E-BB0C-688549568A30}" srcOrd="4" destOrd="0" presId="urn:microsoft.com/office/officeart/2008/layout/AlternatingHexagons"/>
    <dgm:cxn modelId="{42A6E9C3-5446-4D59-9708-C70C29F25333}" type="presParOf" srcId="{7125837E-2783-4498-B6A4-54924EC8B68D}" destId="{25A795CC-64CE-4A5D-9FE7-E579BBCA4974}" srcOrd="1" destOrd="0" presId="urn:microsoft.com/office/officeart/2008/layout/AlternatingHexagons"/>
    <dgm:cxn modelId="{D45E429A-795E-4C46-8D59-D85F6147223A}" type="presParOf" srcId="{7125837E-2783-4498-B6A4-54924EC8B68D}" destId="{8049F5AC-05A9-44FB-B2CC-142C70FBFA79}" srcOrd="2" destOrd="0" presId="urn:microsoft.com/office/officeart/2008/layout/AlternatingHexagons"/>
    <dgm:cxn modelId="{F6478BBC-4AC7-455F-BBE9-C257DA46EFA6}" type="presParOf" srcId="{8049F5AC-05A9-44FB-B2CC-142C70FBFA79}" destId="{5166C3D6-6545-4BDA-AFBB-903D76271B9D}" srcOrd="0" destOrd="0" presId="urn:microsoft.com/office/officeart/2008/layout/AlternatingHexagons"/>
    <dgm:cxn modelId="{3F7C5CC3-3940-4337-886A-E60BE6324D74}" type="presParOf" srcId="{8049F5AC-05A9-44FB-B2CC-142C70FBFA79}" destId="{018F4E7F-47C3-42E3-B481-7A0858352449}" srcOrd="1" destOrd="0" presId="urn:microsoft.com/office/officeart/2008/layout/AlternatingHexagons"/>
    <dgm:cxn modelId="{921D2931-BCF3-43C1-82AD-F3B818F515BD}" type="presParOf" srcId="{8049F5AC-05A9-44FB-B2CC-142C70FBFA79}" destId="{5E465E6D-556E-491D-B67E-AFF6763C2554}" srcOrd="2" destOrd="0" presId="urn:microsoft.com/office/officeart/2008/layout/AlternatingHexagons"/>
    <dgm:cxn modelId="{8FC6D72C-DECF-4B72-81E3-D3B6AE14D647}" type="presParOf" srcId="{8049F5AC-05A9-44FB-B2CC-142C70FBFA79}" destId="{6A4DE474-8638-48DC-BD1D-CE6A4382AEB7}" srcOrd="3" destOrd="0" presId="urn:microsoft.com/office/officeart/2008/layout/AlternatingHexagons"/>
    <dgm:cxn modelId="{DFC45BBE-2856-4800-8DCF-354CFCC13988}" type="presParOf" srcId="{8049F5AC-05A9-44FB-B2CC-142C70FBFA79}" destId="{0D8FD469-A2B6-412C-9145-51485EE3B81B}" srcOrd="4" destOrd="0" presId="urn:microsoft.com/office/officeart/2008/layout/AlternatingHexagons"/>
    <dgm:cxn modelId="{D61EF8BE-49D8-41B2-8620-F9EFCFFBDC7B}" type="presParOf" srcId="{7125837E-2783-4498-B6A4-54924EC8B68D}" destId="{EA20E36C-8E0C-4AA3-B749-D7CEF9BF0B9A}" srcOrd="3" destOrd="0" presId="urn:microsoft.com/office/officeart/2008/layout/AlternatingHexagons"/>
    <dgm:cxn modelId="{AD1F6593-799F-4AD8-B70D-07D5A77173EC}" type="presParOf" srcId="{7125837E-2783-4498-B6A4-54924EC8B68D}" destId="{05E1B85C-0DB0-4686-9949-DF5322D63D86}" srcOrd="4" destOrd="0" presId="urn:microsoft.com/office/officeart/2008/layout/AlternatingHexagons"/>
    <dgm:cxn modelId="{35B99821-2260-42A9-BF56-7330AE5E6756}" type="presParOf" srcId="{05E1B85C-0DB0-4686-9949-DF5322D63D86}" destId="{B25D01B9-5B62-49B2-8F86-5BE05ED278FF}" srcOrd="0" destOrd="0" presId="urn:microsoft.com/office/officeart/2008/layout/AlternatingHexagons"/>
    <dgm:cxn modelId="{03242EA8-7FAE-42F0-A4FB-FC1C49088EA3}" type="presParOf" srcId="{05E1B85C-0DB0-4686-9949-DF5322D63D86}" destId="{60A1BA65-5D75-4020-AC9F-722C8E4E6B98}" srcOrd="1" destOrd="0" presId="urn:microsoft.com/office/officeart/2008/layout/AlternatingHexagons"/>
    <dgm:cxn modelId="{324A08B6-B087-4EB0-A076-33A4DEF827CC}" type="presParOf" srcId="{05E1B85C-0DB0-4686-9949-DF5322D63D86}" destId="{33F17EBF-5683-4DD4-964C-99A4B1BCBC48}" srcOrd="2" destOrd="0" presId="urn:microsoft.com/office/officeart/2008/layout/AlternatingHexagons"/>
    <dgm:cxn modelId="{F76C6DC7-0369-47ED-897B-A6757C446F4E}" type="presParOf" srcId="{05E1B85C-0DB0-4686-9949-DF5322D63D86}" destId="{47A23AF3-2986-47EE-AE84-278C98409D17}" srcOrd="3" destOrd="0" presId="urn:microsoft.com/office/officeart/2008/layout/AlternatingHexagons"/>
    <dgm:cxn modelId="{467B1444-2D37-4958-B77D-C46EBB1CB083}" type="presParOf" srcId="{05E1B85C-0DB0-4686-9949-DF5322D63D86}" destId="{BE71FAA8-34A0-4886-B4FE-35F952D97633}" srcOrd="4" destOrd="0" presId="urn:microsoft.com/office/officeart/2008/layout/AlternatingHexagons"/>
    <dgm:cxn modelId="{F1A40BF0-339B-4D2F-96C3-282CF03C4CBD}" type="presParOf" srcId="{7125837E-2783-4498-B6A4-54924EC8B68D}" destId="{FF4D2866-05FD-4CDC-881F-8E0B72AA9150}" srcOrd="5" destOrd="0" presId="urn:microsoft.com/office/officeart/2008/layout/AlternatingHexagons"/>
    <dgm:cxn modelId="{3D1AB8FD-3587-4307-8A3C-37373543383A}" type="presParOf" srcId="{7125837E-2783-4498-B6A4-54924EC8B68D}" destId="{A4B1A21D-3C64-4F37-94D5-E48F97ED42FB}" srcOrd="6" destOrd="0" presId="urn:microsoft.com/office/officeart/2008/layout/AlternatingHexagons"/>
    <dgm:cxn modelId="{0B4F563B-BEA1-4CDA-81BB-E173055FEF7E}" type="presParOf" srcId="{A4B1A21D-3C64-4F37-94D5-E48F97ED42FB}" destId="{E970111C-B7F6-4D98-9BDA-DAC281F18A1E}" srcOrd="0" destOrd="0" presId="urn:microsoft.com/office/officeart/2008/layout/AlternatingHexagons"/>
    <dgm:cxn modelId="{2E8EC81D-6332-4F7F-B78E-EBB0DB6E1516}" type="presParOf" srcId="{A4B1A21D-3C64-4F37-94D5-E48F97ED42FB}" destId="{D0E6A272-7D93-48ED-8C00-DB5A13324176}" srcOrd="1" destOrd="0" presId="urn:microsoft.com/office/officeart/2008/layout/AlternatingHexagons"/>
    <dgm:cxn modelId="{3BF4B41A-3416-41ED-8D4A-C25367F7F621}" type="presParOf" srcId="{A4B1A21D-3C64-4F37-94D5-E48F97ED42FB}" destId="{E9F998A2-7D18-4428-98C5-6FC8889AB92A}" srcOrd="2" destOrd="0" presId="urn:microsoft.com/office/officeart/2008/layout/AlternatingHexagons"/>
    <dgm:cxn modelId="{594909E6-26DE-4A68-9266-0B7F3CE21339}" type="presParOf" srcId="{A4B1A21D-3C64-4F37-94D5-E48F97ED42FB}" destId="{77A96D63-42B3-498A-B39A-26FAB9BB6FAD}" srcOrd="3" destOrd="0" presId="urn:microsoft.com/office/officeart/2008/layout/AlternatingHexagons"/>
    <dgm:cxn modelId="{56C6FA4E-24E1-4851-9274-16EFBA11E665}" type="presParOf" srcId="{A4B1A21D-3C64-4F37-94D5-E48F97ED42FB}" destId="{CA7879B1-45AE-48D4-8A7B-EE384FA6059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7248-17A5-4368-86D3-9B079D861A92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DDD7C-12E3-4147-8441-8C6904B6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3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85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US-India in August 2016 signed Logistics Exchange Memorandum of Agreement (</a:t>
            </a:r>
            <a:r>
              <a:rPr lang="en-US" dirty="0" err="1"/>
              <a:t>LEMOA</a:t>
            </a:r>
            <a:r>
              <a:rPr lang="en-US"/>
              <a:t>) that will reportedly facilitate the two allies to use each other’s military facilities to check China’s growing influence.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7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TREATY OF IZMIR (14 September 1996)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2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Republic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12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Turkey organized the 14th ECO Summit virtually on March 4,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152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Book Antiqua" panose="02040602050305030304" pitchFamily="18" charset="0"/>
              </a:rPr>
              <a:t>The incumbent </a:t>
            </a:r>
            <a:r>
              <a:rPr lang="en-US" b="1" i="0" dirty="0">
                <a:solidFill>
                  <a:srgbClr val="0000FF"/>
                </a:solidFill>
                <a:effectLst/>
                <a:latin typeface="Book Antiqua" panose="02040602050305030304" pitchFamily="18" charset="0"/>
              </a:rPr>
              <a:t>H.E. Ambassador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Book Antiqua" panose="02040602050305030304" pitchFamily="18" charset="0"/>
              </a:rPr>
              <a:t>Khusrav</a:t>
            </a:r>
            <a:r>
              <a:rPr lang="en-US" b="1" i="0" dirty="0">
                <a:solidFill>
                  <a:srgbClr val="0000FF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Book Antiqua" panose="02040602050305030304" pitchFamily="18" charset="0"/>
              </a:rPr>
              <a:t>Noziri</a:t>
            </a:r>
            <a:r>
              <a:rPr lang="en-US" b="0" i="0" dirty="0">
                <a:solidFill>
                  <a:srgbClr val="444444"/>
                </a:solidFill>
                <a:effectLst/>
                <a:latin typeface="Book Antiqua" panose="02040602050305030304" pitchFamily="18" charset="0"/>
              </a:rPr>
              <a:t> of Tajikistan who took over his responsibilities as the 13</a:t>
            </a:r>
            <a:r>
              <a:rPr lang="en-US" b="0" i="0" baseline="30000" dirty="0">
                <a:solidFill>
                  <a:srgbClr val="444444"/>
                </a:solidFill>
                <a:effectLst/>
                <a:latin typeface="Book Antiqua" panose="02040602050305030304" pitchFamily="18" charset="0"/>
              </a:rPr>
              <a:t>th</a:t>
            </a:r>
            <a:r>
              <a:rPr lang="en-US" b="0" i="0" dirty="0">
                <a:solidFill>
                  <a:srgbClr val="444444"/>
                </a:solidFill>
                <a:effectLst/>
                <a:latin typeface="Book Antiqua" panose="02040602050305030304" pitchFamily="18" charset="0"/>
              </a:rPr>
              <a:t> Secretary General of the ECO in August 2021.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7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Slowbization</a:t>
            </a:r>
            <a:r>
              <a:rPr lang="en-US" dirty="0"/>
              <a:t>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9AC-6B89-452A-A65C-83965B3B7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Afghanistan joined </a:t>
            </a:r>
            <a:r>
              <a:rPr lang="en-US" dirty="0" err="1"/>
              <a:t>SAARC</a:t>
            </a:r>
            <a:r>
              <a:rPr lang="en-US" dirty="0"/>
              <a:t>  in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75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observer states—a status that entitles them to express their opinion and give advice but denies them voting rights.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36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Summit cancelled due to Uri attack on 18-Sep-2016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9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achieve South Asian Economic Union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SAEU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a phased and planned manner through a Free Trade Area, a Customs Union, a Common Market, and a Common Economic and Monetary Union.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13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SCO Secretary-General VLADIMIR NOROV from January, 2019</a:t>
            </a:r>
            <a:endParaRPr lang="en-US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11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combating terrorism, separatism, extremism, drug trafficking and transnational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reight-sans-pro"/>
              </a:rPr>
              <a:t>organised</a:t>
            </a: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 crime. These have been long-standing objectives of the SCO 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23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meeting of the </a:t>
            </a:r>
            <a:r>
              <a:rPr lang="en-US" dirty="0" err="1"/>
              <a:t>SCO</a:t>
            </a:r>
            <a:r>
              <a:rPr lang="en-US" dirty="0"/>
              <a:t> Council of Heads of State held via videoconference on 10 November 2020,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3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D88-B43A-4EB1-8276-08C367E86A8D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6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2472-0EAA-43A5-AEDD-5D1DFA47CE72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8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5E5-FCCC-4ECC-A5B2-F36EA35B35DA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7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8585-6BEA-4773-A1CF-2B5ACF3CF332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4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B94E-2CFA-4AE7-91E2-3C9DA7933EE7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9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ED69-80C0-4FDA-8B80-831965DEE5B4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5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3AEE-D725-487F-B8B8-003EDEEF1563}" type="datetime1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2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5C62-D0BF-4B4D-87B1-127B285DCD0E}" type="datetime1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4E91-49F1-4234-979A-28EE9BFC84A7}" type="datetime1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5DEB-08B3-4362-893A-CB91DE21E130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2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FC42-E5A6-44AF-96F6-A3C1EE017879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3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2072-1B90-4EF7-A5EF-05FEC1915B16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4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g.sectsco.org/about_sco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eco.int/index.php" TargetMode="Externa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1"/>
            <a:ext cx="77724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Pakistan and Regional Organizations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229600" cy="556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SARFRAZ HUSSAIN ANSARI (</a:t>
            </a:r>
            <a:r>
              <a:rPr lang="en-US" sz="3200" dirty="0" err="1"/>
              <a:t>CSP</a:t>
            </a:r>
            <a:r>
              <a:rPr lang="en-US" sz="3200" dirty="0"/>
              <a:t>)</a:t>
            </a:r>
          </a:p>
          <a:p>
            <a:pPr marL="2286000" lvl="5" indent="0" algn="ctr">
              <a:buNone/>
            </a:pPr>
            <a:r>
              <a:rPr lang="en-US" sz="2000" dirty="0"/>
              <a:t>34</a:t>
            </a:r>
            <a:r>
              <a:rPr lang="en-US" sz="2000" baseline="30000" dirty="0"/>
              <a:t>th</a:t>
            </a:r>
            <a:r>
              <a:rPr lang="en-US" sz="2000" dirty="0"/>
              <a:t> Common- </a:t>
            </a:r>
            <a:r>
              <a:rPr lang="en-US" sz="2000" dirty="0" err="1"/>
              <a:t>PA&amp;AS</a:t>
            </a:r>
            <a:endParaRPr lang="en-US" sz="2000" dirty="0"/>
          </a:p>
          <a:p>
            <a:pPr lvl="5"/>
            <a:r>
              <a:rPr lang="en-US" sz="2000" dirty="0"/>
              <a:t>		         Director Finance</a:t>
            </a:r>
          </a:p>
          <a:p>
            <a:pPr lvl="4"/>
            <a:r>
              <a:rPr lang="en-US" sz="2000" dirty="0"/>
              <a:t>MBA (Int. Fin) - </a:t>
            </a:r>
            <a:r>
              <a:rPr lang="en-US" sz="2000" dirty="0" err="1"/>
              <a:t>UIBE</a:t>
            </a:r>
            <a:r>
              <a:rPr lang="en-US" sz="2000" dirty="0"/>
              <a:t> Business School, Beijing</a:t>
            </a:r>
          </a:p>
          <a:p>
            <a:pPr lvl="4"/>
            <a:r>
              <a:rPr lang="en-US" sz="2000" dirty="0"/>
              <a:t>M.Sc. Public Administration (PF) - </a:t>
            </a:r>
            <a:r>
              <a:rPr lang="en-US" sz="2000" dirty="0" err="1"/>
              <a:t>QAU</a:t>
            </a:r>
            <a:r>
              <a:rPr lang="en-US" sz="2000" dirty="0"/>
              <a:t> Islamabad</a:t>
            </a:r>
          </a:p>
          <a:p>
            <a:pPr lvl="4"/>
            <a:r>
              <a:rPr lang="en-US" sz="2000" dirty="0"/>
              <a:t>Fellow Pakistan Institute of Public Finance &amp; Accountancy</a:t>
            </a:r>
          </a:p>
          <a:p>
            <a:pPr lvl="4"/>
            <a:r>
              <a:rPr lang="en-US" sz="2000" dirty="0"/>
              <a:t>SAP-FI Certified, Certified Performance Auditor</a:t>
            </a:r>
          </a:p>
          <a:p>
            <a:pPr lvl="4"/>
            <a:endParaRPr lang="en-US" sz="2000" dirty="0"/>
          </a:p>
          <a:p>
            <a:pPr lvl="4"/>
            <a:r>
              <a:rPr lang="en-US" sz="2000" dirty="0"/>
              <a:t>Visiting Faculty: </a:t>
            </a:r>
          </a:p>
          <a:p>
            <a:pPr lvl="4"/>
            <a:r>
              <a:rPr lang="en-US" sz="2000" dirty="0" err="1"/>
              <a:t>QAU</a:t>
            </a:r>
            <a:r>
              <a:rPr lang="en-US" sz="2000" dirty="0"/>
              <a:t>-School of Management Sciences</a:t>
            </a:r>
          </a:p>
          <a:p>
            <a:pPr lvl="4"/>
            <a:r>
              <a:rPr lang="en-US" sz="2000" dirty="0"/>
              <a:t>National Officers Academy</a:t>
            </a:r>
          </a:p>
          <a:p>
            <a:pPr lvl="4"/>
            <a:r>
              <a:rPr lang="en-US" sz="2000" dirty="0"/>
              <a:t>National Institute of Management</a:t>
            </a:r>
          </a:p>
          <a:p>
            <a:pPr lvl="4"/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NOA</a:t>
            </a:r>
            <a:r>
              <a:rPr lang="en-US" dirty="0"/>
              <a:t>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1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900" y="2895600"/>
            <a:ext cx="7772400" cy="1362075"/>
          </a:xfrm>
        </p:spPr>
        <p:txBody>
          <a:bodyPr/>
          <a:lstStyle/>
          <a:p>
            <a:r>
              <a:rPr lang="en-US" dirty="0" err="1"/>
              <a:t>SAARC</a:t>
            </a:r>
            <a:endParaRPr lang="en-US" dirty="0"/>
          </a:p>
        </p:txBody>
      </p:sp>
      <p:pic>
        <p:nvPicPr>
          <p:cNvPr id="1026" name="Picture 2" descr="E:\NOA-Misc\SAARC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91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E:\NOA-Misc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195627" cy="51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18367226">
            <a:off x="4332644" y="3088775"/>
            <a:ext cx="2316605" cy="2362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ASEAN</a:t>
            </a:r>
          </a:p>
        </p:txBody>
      </p:sp>
      <p:sp>
        <p:nvSpPr>
          <p:cNvPr id="7" name="Oval 6"/>
          <p:cNvSpPr/>
          <p:nvPr/>
        </p:nvSpPr>
        <p:spPr>
          <a:xfrm rot="2119289">
            <a:off x="2632815" y="1931104"/>
            <a:ext cx="1893467" cy="14142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ECO</a:t>
            </a:r>
          </a:p>
        </p:txBody>
      </p:sp>
      <p:sp>
        <p:nvSpPr>
          <p:cNvPr id="8" name="Oval 7"/>
          <p:cNvSpPr/>
          <p:nvPr/>
        </p:nvSpPr>
        <p:spPr>
          <a:xfrm rot="19213222">
            <a:off x="3745337" y="1486328"/>
            <a:ext cx="2253492" cy="22043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F0"/>
                </a:solidFill>
              </a:rPr>
              <a:t>SCO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31283">
            <a:off x="3301107" y="2981021"/>
            <a:ext cx="1705792" cy="157190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SAARC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F24CD9-70B2-4FC3-AAD0-AF60E668BF15}"/>
              </a:ext>
            </a:extLst>
          </p:cNvPr>
          <p:cNvSpPr/>
          <p:nvPr/>
        </p:nvSpPr>
        <p:spPr>
          <a:xfrm>
            <a:off x="152400" y="228600"/>
            <a:ext cx="8229600" cy="870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Geo-Economic and Geo-Strategic Importance of SAARC Region</a:t>
            </a:r>
            <a:endParaRPr lang="x-none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B912ED-70FF-4A76-B39E-CB44FC24691D}"/>
              </a:ext>
            </a:extLst>
          </p:cNvPr>
          <p:cNvSpPr/>
          <p:nvPr/>
        </p:nvSpPr>
        <p:spPr>
          <a:xfrm>
            <a:off x="457200" y="1676400"/>
            <a:ext cx="1158948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South Asia is a Bridge Asian Countries</a:t>
            </a:r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241B48B-8B2F-4EA1-A01F-E2A0B4D85631}"/>
              </a:ext>
            </a:extLst>
          </p:cNvPr>
          <p:cNvSpPr/>
          <p:nvPr/>
        </p:nvSpPr>
        <p:spPr>
          <a:xfrm>
            <a:off x="495744" y="3733800"/>
            <a:ext cx="1158948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Pakistan is a Bridge for the Region</a:t>
            </a:r>
            <a:endParaRPr 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148F3A-3CB6-45BE-A022-5D7DD1BCF59C}"/>
              </a:ext>
            </a:extLst>
          </p:cNvPr>
          <p:cNvSpPr/>
          <p:nvPr/>
        </p:nvSpPr>
        <p:spPr>
          <a:xfrm>
            <a:off x="7170980" y="1828801"/>
            <a:ext cx="1158948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Indo-Pacific Region and Great Game in the Indian Ocean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2709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Historical Background (Why </a:t>
            </a:r>
            <a:r>
              <a:rPr lang="en-US" dirty="0" err="1"/>
              <a:t>SAARC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1. Role of Leadership</a:t>
            </a:r>
          </a:p>
          <a:p>
            <a:pPr lvl="1"/>
            <a:r>
              <a:rPr lang="en-US" dirty="0"/>
              <a:t>President </a:t>
            </a:r>
            <a:r>
              <a:rPr lang="en-US" dirty="0" err="1"/>
              <a:t>Ziaur</a:t>
            </a:r>
            <a:r>
              <a:rPr lang="en-US" dirty="0"/>
              <a:t> </a:t>
            </a:r>
            <a:r>
              <a:rPr lang="en-US" dirty="0" err="1"/>
              <a:t>Rahman</a:t>
            </a:r>
            <a:r>
              <a:rPr lang="en-US" dirty="0"/>
              <a:t>, in December 1977, discussed regional cooperation with the Indian PM.</a:t>
            </a:r>
          </a:p>
          <a:p>
            <a:pPr lvl="1"/>
            <a:r>
              <a:rPr lang="en-US" dirty="0"/>
              <a:t>in 1977, King </a:t>
            </a:r>
            <a:r>
              <a:rPr lang="en-US" dirty="0" err="1"/>
              <a:t>Birendra</a:t>
            </a:r>
            <a:r>
              <a:rPr lang="en-US" dirty="0"/>
              <a:t> of Nepal stressed for close regional cooperation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2. South Asian countries facing common problems demands joint action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3.A compact landmass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perfect for regional Integration. </a:t>
            </a:r>
          </a:p>
          <a:p>
            <a:pPr marL="0" indent="0" algn="ctr">
              <a:buNone/>
            </a:pPr>
            <a:r>
              <a:rPr lang="en-US" dirty="0"/>
              <a:t>So, the officials of the seven countries met in Colombo in April 1981</a:t>
            </a:r>
          </a:p>
          <a:p>
            <a:pPr marL="0" indent="0">
              <a:buNone/>
            </a:pPr>
            <a:endParaRPr lang="en-US" sz="4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</a:rPr>
              <a:t>4. The Colombo Plan 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/>
              <a:t>regional cooperation for reaping max. benefits from the aid for South Asian countries.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</a:rPr>
              <a:t>5. Regionalism on the Rise in 1970s and 1980s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2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 In 1983, the </a:t>
            </a:r>
            <a:r>
              <a:rPr lang="en-US" dirty="0" err="1"/>
              <a:t>FMs</a:t>
            </a:r>
            <a:r>
              <a:rPr lang="en-US" dirty="0"/>
              <a:t> adopted the Declaration on </a:t>
            </a:r>
          </a:p>
          <a:p>
            <a:pPr lvl="1"/>
            <a:r>
              <a:rPr lang="en-US" dirty="0"/>
              <a:t>South Asian Association for Regional Cooperation (</a:t>
            </a:r>
            <a:r>
              <a:rPr lang="en-US" dirty="0" err="1"/>
              <a:t>SAARC</a:t>
            </a:r>
            <a:r>
              <a:rPr lang="en-US" dirty="0"/>
              <a:t>)</a:t>
            </a:r>
          </a:p>
          <a:p>
            <a:r>
              <a:rPr lang="en-US" dirty="0"/>
              <a:t>The </a:t>
            </a:r>
            <a:r>
              <a:rPr lang="en-US" dirty="0" err="1"/>
              <a:t>SAARC</a:t>
            </a:r>
            <a:r>
              <a:rPr lang="en-US" dirty="0"/>
              <a:t> Charter was signed in Dhaka on 8 December 1985.</a:t>
            </a:r>
          </a:p>
          <a:p>
            <a:r>
              <a:rPr lang="en-US" dirty="0"/>
              <a:t> The Secretariat in Kathmandu- since 1987.</a:t>
            </a:r>
          </a:p>
          <a:p>
            <a:r>
              <a:rPr lang="en-US" dirty="0"/>
              <a:t>Initially seven, now eight member States</a:t>
            </a:r>
          </a:p>
          <a:p>
            <a:pPr lvl="1"/>
            <a:r>
              <a:rPr lang="en-US" dirty="0"/>
              <a:t>Afghanistan joined </a:t>
            </a:r>
            <a:r>
              <a:rPr lang="en-US" dirty="0" err="1"/>
              <a:t>SAARC</a:t>
            </a:r>
            <a:r>
              <a:rPr lang="en-US" dirty="0"/>
              <a:t>  in 2007</a:t>
            </a:r>
          </a:p>
          <a:p>
            <a:endParaRPr lang="en-US" dirty="0"/>
          </a:p>
        </p:txBody>
      </p:sp>
      <p:pic>
        <p:nvPicPr>
          <p:cNvPr id="6" name="Picture 2" descr="E:\NOA-Misc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0600" cy="184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1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5906" y="552450"/>
            <a:ext cx="4040188" cy="639762"/>
          </a:xfrm>
        </p:spPr>
        <p:txBody>
          <a:bodyPr/>
          <a:lstStyle/>
          <a:p>
            <a:r>
              <a:rPr lang="en-US" dirty="0" err="1"/>
              <a:t>SAARC</a:t>
            </a:r>
            <a:r>
              <a:rPr lang="en-US" dirty="0"/>
              <a:t> Permanent Members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43000" y="1524000"/>
            <a:ext cx="4040188" cy="4332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Afghanistan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Bangladesh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Bhutan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India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Maldives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Nepal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Pakistan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Sri Lanka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5800" y="533400"/>
            <a:ext cx="4041775" cy="639762"/>
          </a:xfrm>
        </p:spPr>
        <p:txBody>
          <a:bodyPr/>
          <a:lstStyle/>
          <a:p>
            <a:r>
              <a:rPr lang="en-US" dirty="0" err="1"/>
              <a:t>SAARC</a:t>
            </a:r>
            <a:r>
              <a:rPr lang="en-US" dirty="0"/>
              <a:t> Observers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53000" y="1524000"/>
            <a:ext cx="4041775" cy="433228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Australia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China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European Union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Iran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Japan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Republic of Korea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Mauritius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Myanmar; 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United States of America.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43200" y="2133600"/>
            <a:ext cx="236220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86000" y="2133600"/>
            <a:ext cx="2819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43200" y="2895600"/>
            <a:ext cx="23622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6000" y="3124200"/>
            <a:ext cx="28194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" y="56388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/>
              <a:t>observer states—a status that entitles them to express their opinion, engage in dialogues, and give advice but denies them decision making and voting rights.</a:t>
            </a:r>
          </a:p>
        </p:txBody>
      </p:sp>
    </p:spTree>
    <p:extLst>
      <p:ext uri="{BB962C8B-B14F-4D97-AF65-F5344CB8AC3E}">
        <p14:creationId xmlns:p14="http://schemas.microsoft.com/office/powerpoint/2010/main" val="348831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Article I- </a:t>
            </a:r>
            <a:r>
              <a:rPr lang="en-US" sz="3200" dirty="0" err="1"/>
              <a:t>SAARC</a:t>
            </a:r>
            <a:r>
              <a:rPr lang="en-US" sz="3200" dirty="0"/>
              <a:t> OBJECTIVES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u="sng" dirty="0"/>
              <a:t>Promote  Welfare </a:t>
            </a:r>
            <a:r>
              <a:rPr lang="en-US" dirty="0"/>
              <a:t>Of The Peoples of SOUTH ASIA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Accelerate </a:t>
            </a:r>
            <a:r>
              <a:rPr lang="en-US" u="sng" dirty="0"/>
              <a:t>Economic Growth </a:t>
            </a:r>
            <a:r>
              <a:rPr lang="en-US" dirty="0"/>
              <a:t>and </a:t>
            </a:r>
            <a:r>
              <a:rPr lang="en-US" u="sng" dirty="0"/>
              <a:t>Social Dev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Promote </a:t>
            </a:r>
            <a:r>
              <a:rPr lang="en-US" u="sng" dirty="0"/>
              <a:t>Collective Self-reliance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u="sng" dirty="0"/>
              <a:t>Dev. Mutual Trust  </a:t>
            </a:r>
            <a:r>
              <a:rPr lang="en-US" dirty="0"/>
              <a:t>and Understanding of One Another's Problems;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u="sng" dirty="0"/>
              <a:t>Promote Cooperation</a:t>
            </a:r>
            <a:r>
              <a:rPr lang="en-US" dirty="0"/>
              <a:t>;</a:t>
            </a:r>
          </a:p>
          <a:p>
            <a:pPr marL="914400" lvl="1" indent="-514350"/>
            <a:r>
              <a:rPr lang="en-US" dirty="0"/>
              <a:t>Among Member States</a:t>
            </a:r>
          </a:p>
          <a:p>
            <a:pPr marL="914400" lvl="1" indent="-514350"/>
            <a:r>
              <a:rPr lang="en-US" dirty="0"/>
              <a:t>With Other Developing Countries;</a:t>
            </a:r>
          </a:p>
          <a:p>
            <a:pPr marL="914400" lvl="1" indent="-514350"/>
            <a:r>
              <a:rPr lang="en-US" dirty="0"/>
              <a:t>at International Forums; and</a:t>
            </a:r>
          </a:p>
          <a:p>
            <a:pPr marL="914400" lvl="1" indent="-514350"/>
            <a:r>
              <a:rPr lang="en-US" dirty="0"/>
              <a:t>With International And Regional Organizations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0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Article II-PRINCIPLES (Values)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Promoting peace, stability, and progress in the region </a:t>
            </a:r>
          </a:p>
          <a:p>
            <a:r>
              <a:rPr lang="en-US" dirty="0"/>
              <a:t>Respect for the  principles of </a:t>
            </a:r>
          </a:p>
          <a:p>
            <a:pPr lvl="1"/>
            <a:r>
              <a:rPr lang="en-US" dirty="0"/>
              <a:t>Sovereign equality</a:t>
            </a:r>
          </a:p>
          <a:p>
            <a:pPr lvl="1"/>
            <a:r>
              <a:rPr lang="en-US" dirty="0"/>
              <a:t>Territorial integrity</a:t>
            </a:r>
          </a:p>
          <a:p>
            <a:pPr lvl="1"/>
            <a:r>
              <a:rPr lang="en-US" dirty="0"/>
              <a:t>National independence</a:t>
            </a:r>
          </a:p>
          <a:p>
            <a:pPr lvl="1"/>
            <a:r>
              <a:rPr lang="en-US" dirty="0"/>
              <a:t>Non-use of force</a:t>
            </a:r>
          </a:p>
          <a:p>
            <a:pPr lvl="1"/>
            <a:r>
              <a:rPr lang="en-US" dirty="0"/>
              <a:t>Non-interference in the internal affairs of other states   and </a:t>
            </a:r>
          </a:p>
          <a:p>
            <a:pPr lvl="1"/>
            <a:r>
              <a:rPr lang="en-US" dirty="0"/>
              <a:t>Peaceful settlement of all disputes;</a:t>
            </a:r>
          </a:p>
          <a:p>
            <a:r>
              <a:rPr lang="en-US" dirty="0"/>
              <a:t>Fostering mutual understanding, good neighborly relations and meaningful cooperation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70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33525"/>
            <a:ext cx="7772400" cy="1362075"/>
          </a:xfrm>
        </p:spPr>
        <p:txBody>
          <a:bodyPr/>
          <a:lstStyle/>
          <a:p>
            <a:r>
              <a:rPr lang="en-US" dirty="0" err="1"/>
              <a:t>SAARC</a:t>
            </a:r>
            <a:r>
              <a:rPr lang="en-US" dirty="0"/>
              <a:t>-Institutional framework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Sructure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8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591581"/>
              </p:ext>
            </p:extLst>
          </p:nvPr>
        </p:nvGraphicFramePr>
        <p:xfrm>
          <a:off x="457200" y="304800"/>
          <a:ext cx="8610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0" y="2438400"/>
            <a:ext cx="1676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Meets twice a year</a:t>
            </a:r>
          </a:p>
        </p:txBody>
      </p:sp>
      <p:sp>
        <p:nvSpPr>
          <p:cNvPr id="5" name="Rectangle 4"/>
          <p:cNvSpPr/>
          <p:nvPr/>
        </p:nvSpPr>
        <p:spPr>
          <a:xfrm>
            <a:off x="6705600" y="2334491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Foreign Secretaries. Meet twice a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5257800"/>
            <a:ext cx="1676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Commerce &amp; Trade  Secretaries</a:t>
            </a:r>
          </a:p>
        </p:txBody>
      </p:sp>
    </p:spTree>
    <p:extLst>
      <p:ext uri="{BB962C8B-B14F-4D97-AF65-F5344CB8AC3E}">
        <p14:creationId xmlns:p14="http://schemas.microsoft.com/office/powerpoint/2010/main" val="287943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457200"/>
            <a:ext cx="4040188" cy="5867400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Article III-</a:t>
            </a:r>
            <a:r>
              <a:rPr lang="en-US" b="1" i="1" dirty="0" err="1">
                <a:solidFill>
                  <a:srgbClr val="002060"/>
                </a:solidFill>
              </a:rPr>
              <a:t>SAARC</a:t>
            </a:r>
            <a:r>
              <a:rPr lang="en-US" b="1" i="1" dirty="0">
                <a:solidFill>
                  <a:srgbClr val="002060"/>
                </a:solidFill>
              </a:rPr>
              <a:t> SUMMIT</a:t>
            </a:r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en-US" sz="2400" dirty="0"/>
              <a:t>Meetings Of The Heads Of State Or Government</a:t>
            </a:r>
          </a:p>
          <a:p>
            <a:pPr lvl="1"/>
            <a:r>
              <a:rPr lang="en-US" sz="2400" dirty="0"/>
              <a:t>once a year</a:t>
            </a:r>
          </a:p>
          <a:p>
            <a:pPr lvl="1"/>
            <a:r>
              <a:rPr lang="en-US" sz="2400" dirty="0"/>
              <a:t>Unanimous decision</a:t>
            </a:r>
          </a:p>
          <a:p>
            <a:pPr lvl="1"/>
            <a:r>
              <a:rPr lang="en-US" sz="2400" dirty="0"/>
              <a:t>All members should meet</a:t>
            </a:r>
          </a:p>
          <a:p>
            <a:endParaRPr lang="en-US" b="1" i="1" dirty="0"/>
          </a:p>
          <a:p>
            <a:r>
              <a:rPr lang="en-US" b="1" i="1" dirty="0"/>
              <a:t>Article V- STANDING COMMITTEE</a:t>
            </a:r>
            <a:endParaRPr lang="en-US" dirty="0"/>
          </a:p>
          <a:p>
            <a:pPr lvl="1"/>
            <a:r>
              <a:rPr lang="en-US" dirty="0"/>
              <a:t>The Standing Committee comprising of the Foreign Secretaries </a:t>
            </a:r>
          </a:p>
          <a:p>
            <a:pPr lvl="1"/>
            <a:r>
              <a:rPr lang="en-US" dirty="0"/>
              <a:t>Assist and facilitate the Council of </a:t>
            </a:r>
            <a:r>
              <a:rPr lang="en-US" dirty="0" err="1"/>
              <a:t>FMs</a:t>
            </a:r>
            <a:endParaRPr lang="en-US" dirty="0"/>
          </a:p>
          <a:p>
            <a:r>
              <a:rPr lang="en-US" b="1" i="1" dirty="0"/>
              <a:t>Article VI- TECHNICAL COMMITTEES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45720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Article IV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i="1" dirty="0">
                <a:solidFill>
                  <a:srgbClr val="FF0000"/>
                </a:solidFill>
              </a:rPr>
              <a:t>COUNCIL OF Foreign MINISTERS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A) 	formulation of the policies of the ASSOCIATION;</a:t>
            </a:r>
          </a:p>
          <a:p>
            <a:pPr marL="0" indent="0">
              <a:buNone/>
            </a:pPr>
            <a:r>
              <a:rPr lang="en-US" dirty="0"/>
              <a:t>B) 	review of the progress of cooperation </a:t>
            </a:r>
          </a:p>
          <a:p>
            <a:pPr marL="0" indent="0">
              <a:buNone/>
            </a:pPr>
            <a:r>
              <a:rPr lang="en-US" dirty="0"/>
              <a:t>C) 	decision on new areas of cooperation;</a:t>
            </a:r>
          </a:p>
          <a:p>
            <a:pPr marL="0" indent="0">
              <a:buNone/>
            </a:pPr>
            <a:r>
              <a:rPr lang="en-US" dirty="0"/>
              <a:t>D)	 establishment of additional mechanism under the ASSOCIATION</a:t>
            </a:r>
          </a:p>
          <a:p>
            <a:pPr marL="0" indent="0">
              <a:buNone/>
            </a:pPr>
            <a:r>
              <a:rPr lang="en-US" dirty="0"/>
              <a:t>E) 	decision on other matters of general interest to the ASSOCIATION.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council of ministers shall meet twice a year.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1387"/>
            <a:ext cx="7772400" cy="1362075"/>
          </a:xfrm>
        </p:spPr>
        <p:txBody>
          <a:bodyPr/>
          <a:lstStyle/>
          <a:p>
            <a:r>
              <a:rPr lang="en-US" dirty="0"/>
              <a:t>Regional &amp;</a:t>
            </a:r>
            <a:br>
              <a:rPr lang="en-US" dirty="0"/>
            </a:br>
            <a:r>
              <a:rPr lang="en-US" dirty="0"/>
              <a:t>global organizations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1500187"/>
          </a:xfrm>
        </p:spPr>
        <p:txBody>
          <a:bodyPr>
            <a:normAutofit/>
          </a:bodyPr>
          <a:lstStyle/>
          <a:p>
            <a:r>
              <a:rPr lang="en-US" sz="3200" dirty="0"/>
              <a:t>Current Affairs &amp; Pakistan Affairs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43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/>
              <a:t>Article-VIII  </a:t>
            </a:r>
            <a:r>
              <a:rPr lang="en-US" b="1" i="1" dirty="0" err="1"/>
              <a:t>SAARC</a:t>
            </a:r>
            <a:r>
              <a:rPr lang="en-US" b="1" i="1" dirty="0"/>
              <a:t> SECRETARIAT</a:t>
            </a:r>
            <a:endParaRPr lang="en-US" dirty="0"/>
          </a:p>
          <a:p>
            <a:pPr lvl="1"/>
            <a:r>
              <a:rPr lang="en-US" dirty="0"/>
              <a:t>There shall be a Secretariat of the ASSOCIATION.</a:t>
            </a:r>
          </a:p>
          <a:p>
            <a:pPr lvl="1"/>
            <a:r>
              <a:rPr lang="en-US" dirty="0"/>
              <a:t>Performs day to day administrative functions</a:t>
            </a:r>
          </a:p>
          <a:p>
            <a:pPr lvl="1"/>
            <a:r>
              <a:rPr lang="en-US" dirty="0" err="1"/>
              <a:t>Esala</a:t>
            </a:r>
            <a:r>
              <a:rPr lang="en-US" dirty="0"/>
              <a:t> R. </a:t>
            </a:r>
            <a:r>
              <a:rPr lang="en-US" dirty="0" err="1"/>
              <a:t>Weerakoon</a:t>
            </a:r>
            <a:r>
              <a:rPr lang="en-US" dirty="0"/>
              <a:t>, from Sri Lanka is the current Secretary General from 1</a:t>
            </a:r>
            <a:r>
              <a:rPr lang="en-US" baseline="30000" dirty="0"/>
              <a:t>st</a:t>
            </a:r>
            <a:r>
              <a:rPr lang="en-US" dirty="0"/>
              <a:t> March 2020</a:t>
            </a:r>
          </a:p>
          <a:p>
            <a:pPr lvl="1"/>
            <a:r>
              <a:rPr lang="en-US" dirty="0"/>
              <a:t>3 year term of office</a:t>
            </a:r>
          </a:p>
          <a:p>
            <a:pPr marL="0" indent="0">
              <a:buNone/>
            </a:pPr>
            <a:r>
              <a:rPr lang="en-US" b="1" dirty="0"/>
              <a:t>Article IX- FINANCIAL ARRANGEMENTS</a:t>
            </a:r>
            <a:endParaRPr lang="en-US" dirty="0"/>
          </a:p>
          <a:p>
            <a:r>
              <a:rPr lang="en-US" dirty="0"/>
              <a:t>The contribution of each Member State towards financing of the activities of the ASSOCIATION shall be voluntary.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2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r>
              <a:rPr lang="en-US" dirty="0" err="1"/>
              <a:t>SAARC</a:t>
            </a:r>
            <a:r>
              <a:rPr lang="en-US" dirty="0"/>
              <a:t>-A Critical Analysis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772400" cy="4953000"/>
          </a:xfrm>
        </p:spPr>
        <p:txBody>
          <a:bodyPr>
            <a:noAutofit/>
          </a:bodyPr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Key Issues/Challenges Are: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Regional Integration &amp; Infrastructure Development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Energy Needs are on the rise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Climate Change, Food Security, Poverty Alleviation,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Science &amp; Technology and Education For Human Development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Trade, Tourism, Culture And People-to-People Contact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Regional Security, Terrorism and Cooperation In Counter-terrorism.</a:t>
            </a:r>
          </a:p>
        </p:txBody>
      </p:sp>
    </p:spTree>
    <p:extLst>
      <p:ext uri="{BB962C8B-B14F-4D97-AF65-F5344CB8AC3E}">
        <p14:creationId xmlns:p14="http://schemas.microsoft.com/office/powerpoint/2010/main" val="1256302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SAARC</a:t>
            </a:r>
            <a:r>
              <a:rPr lang="en-US" dirty="0"/>
              <a:t>-geo politics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5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err="1"/>
              <a:t>SAARC</a:t>
            </a:r>
            <a:r>
              <a:rPr lang="en-US" sz="3600" dirty="0"/>
              <a:t>- Regional Power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Two dominant players-Pakistan and India off setting each other’s influence </a:t>
            </a:r>
          </a:p>
          <a:p>
            <a:pPr lvl="1"/>
            <a:r>
              <a:rPr lang="en-US" dirty="0"/>
              <a:t>the Balance of Power in South Asia and Nuclear deterrence</a:t>
            </a:r>
          </a:p>
          <a:p>
            <a:pPr lvl="1"/>
            <a:r>
              <a:rPr lang="en-US" dirty="0"/>
              <a:t>Kashmir issue as the nuclear flash point</a:t>
            </a:r>
          </a:p>
          <a:p>
            <a:pPr lvl="1"/>
            <a:r>
              <a:rPr lang="en-US" dirty="0"/>
              <a:t>Enmity with India since independence</a:t>
            </a:r>
          </a:p>
          <a:p>
            <a:pPr lvl="1"/>
            <a:r>
              <a:rPr lang="en-US" dirty="0"/>
              <a:t>India’s influence in Bangladesh, Nepal and Bhutan due to proximity</a:t>
            </a:r>
          </a:p>
          <a:p>
            <a:pPr lvl="1"/>
            <a:r>
              <a:rPr lang="en-US" dirty="0"/>
              <a:t>Playing proxies in each other’s spheres of influence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70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SAARC</a:t>
            </a:r>
            <a:r>
              <a:rPr lang="en-US" sz="2800" dirty="0"/>
              <a:t>-Critical Analysis		…</a:t>
            </a:r>
            <a:r>
              <a:rPr lang="en-US" sz="2800" dirty="0" err="1"/>
              <a:t>conti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The Changing Regional Balance of Power &amp; </a:t>
            </a:r>
            <a:r>
              <a:rPr lang="en-US" dirty="0" err="1">
                <a:solidFill>
                  <a:srgbClr val="FF0000"/>
                </a:solidFill>
              </a:rPr>
              <a:t>SAARC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India’s increasing involvement in Afghanistan and our strategic depth </a:t>
            </a:r>
          </a:p>
          <a:p>
            <a:pPr lvl="1"/>
            <a:r>
              <a:rPr lang="en-US" dirty="0"/>
              <a:t>Pakistan tries to offset it while lobbying with Maldives, Sri Lanka and Afghanistan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3. Increasing influence of China in South Asia</a:t>
            </a:r>
          </a:p>
          <a:p>
            <a:pPr lvl="1"/>
            <a:r>
              <a:rPr lang="en-US" dirty="0"/>
              <a:t>China also off sets India- it invites other global players in the region</a:t>
            </a:r>
          </a:p>
          <a:p>
            <a:pPr lvl="1"/>
            <a:r>
              <a:rPr lang="en-US" dirty="0"/>
              <a:t>Recent row between China and India at LAC in </a:t>
            </a:r>
            <a:r>
              <a:rPr lang="en-US" dirty="0" err="1"/>
              <a:t>Galwan</a:t>
            </a:r>
            <a:r>
              <a:rPr lang="en-US" dirty="0"/>
              <a:t> Valley, </a:t>
            </a:r>
            <a:r>
              <a:rPr lang="en-US" dirty="0" err="1"/>
              <a:t>Laddakh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4. Presence of US in the Region and Indo-Pacific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SAARC</a:t>
            </a:r>
            <a:r>
              <a:rPr lang="en-US" dirty="0"/>
              <a:t>-ECO-</a:t>
            </a:r>
            <a:r>
              <a:rPr lang="en-US" dirty="0" err="1"/>
              <a:t>SCO</a:t>
            </a:r>
            <a:endParaRPr lang="en-US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The Emerging ‘Asian Order’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3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400" dirty="0"/>
              <a:t>The Geo-Strategic Region Claimed by Pakistan, China and India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25</a:t>
            </a:fld>
            <a:endParaRPr lang="en-US"/>
          </a:p>
        </p:txBody>
      </p:sp>
      <p:pic>
        <p:nvPicPr>
          <p:cNvPr id="5122" name="Picture 2" descr="C:\Users\Smile\Downloads\Galwan-Valle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541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14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E:\NOA-Misc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45" y="42427"/>
            <a:ext cx="4352062" cy="43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2066309">
            <a:off x="4958011" y="2066206"/>
            <a:ext cx="1476225" cy="1184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ASEAN</a:t>
            </a:r>
          </a:p>
        </p:txBody>
      </p:sp>
      <p:sp>
        <p:nvSpPr>
          <p:cNvPr id="7" name="Oval 6"/>
          <p:cNvSpPr/>
          <p:nvPr/>
        </p:nvSpPr>
        <p:spPr>
          <a:xfrm rot="2024269">
            <a:off x="3099803" y="932062"/>
            <a:ext cx="1481883" cy="9394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ECO</a:t>
            </a:r>
          </a:p>
        </p:txBody>
      </p:sp>
      <p:sp>
        <p:nvSpPr>
          <p:cNvPr id="8" name="Oval 7"/>
          <p:cNvSpPr/>
          <p:nvPr/>
        </p:nvSpPr>
        <p:spPr>
          <a:xfrm rot="19213222">
            <a:off x="4213909" y="414126"/>
            <a:ext cx="1764656" cy="1666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F0"/>
                </a:solidFill>
              </a:rPr>
              <a:t>SCO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114800"/>
            <a:ext cx="7205594" cy="22349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Geo-Strategic and Geo-Economic importance of Pakistan in SAARC Region.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Pakistan: A Regional Hub for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SAARC</a:t>
            </a:r>
            <a:r>
              <a:rPr lang="en-US" sz="2400" dirty="0">
                <a:solidFill>
                  <a:schemeClr val="tx1"/>
                </a:solidFill>
              </a:rPr>
              <a:t>-ECO-</a:t>
            </a:r>
            <a:r>
              <a:rPr lang="en-US" sz="2400" dirty="0" err="1">
                <a:solidFill>
                  <a:schemeClr val="tx1"/>
                </a:solidFill>
              </a:rPr>
              <a:t>SCO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02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/>
              <a:t>Energy Corridors and Importance of Pakistan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7875"/>
            <a:ext cx="7239000" cy="55839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00600" y="3733800"/>
            <a:ext cx="1638300" cy="1447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324600" y="990600"/>
            <a:ext cx="1143000" cy="286789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6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E:\NOA-Misc\lectrs-org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96200" cy="57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433789" y="2057400"/>
            <a:ext cx="1116300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7200" y="2362201"/>
            <a:ext cx="430161" cy="914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276600" y="914400"/>
            <a:ext cx="1371599" cy="13438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77000" y="2667000"/>
            <a:ext cx="16168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5753100" y="3924300"/>
            <a:ext cx="1066800" cy="228600"/>
          </a:xfrm>
          <a:prstGeom prst="curvedConnector3">
            <a:avLst>
              <a:gd name="adj1" fmla="val 4090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477000" y="1447800"/>
            <a:ext cx="495300" cy="810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3238502" y="914400"/>
            <a:ext cx="2311587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576455" y="942110"/>
            <a:ext cx="880152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505200" y="2514601"/>
            <a:ext cx="146144" cy="1371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03867" y="2258292"/>
            <a:ext cx="268433" cy="40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403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SARC</a:t>
            </a:r>
            <a:r>
              <a:rPr lang="en-US" dirty="0"/>
              <a:t>: Successes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err="1"/>
              <a:t>SAFTA</a:t>
            </a:r>
            <a:r>
              <a:rPr lang="en-US" dirty="0"/>
              <a:t> was negotiated (but still a pipedream)</a:t>
            </a:r>
          </a:p>
          <a:p>
            <a:r>
              <a:rPr lang="en-US" dirty="0"/>
              <a:t>SAARC Food Bank in 2011 in Pakistan</a:t>
            </a:r>
          </a:p>
          <a:p>
            <a:r>
              <a:rPr lang="en-US" dirty="0"/>
              <a:t>South Asian University in New Delhi</a:t>
            </a:r>
          </a:p>
          <a:p>
            <a:r>
              <a:rPr lang="en-US" dirty="0" err="1"/>
              <a:t>SAARC</a:t>
            </a:r>
            <a:r>
              <a:rPr lang="en-US" dirty="0"/>
              <a:t> Development Fund in 2010</a:t>
            </a:r>
          </a:p>
          <a:p>
            <a:r>
              <a:rPr lang="en-US" dirty="0" err="1"/>
              <a:t>SAARC</a:t>
            </a:r>
            <a:r>
              <a:rPr lang="en-US" dirty="0"/>
              <a:t> Arbitration Council </a:t>
            </a:r>
          </a:p>
          <a:p>
            <a:r>
              <a:rPr lang="en-US" dirty="0"/>
              <a:t>South Asian Regional Standards Organization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1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Multilateralism</a:t>
            </a:r>
            <a:r>
              <a:rPr lang="en-US" sz="2800" dirty="0"/>
              <a:t> for Regional &amp; Global Cooperation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800600" y="609600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Globalism---</a:t>
            </a:r>
            <a:r>
              <a:rPr lang="en-US" dirty="0" err="1">
                <a:solidFill>
                  <a:srgbClr val="002060"/>
                </a:solidFill>
              </a:rPr>
              <a:t>IGOs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International Political Order</a:t>
            </a:r>
          </a:p>
          <a:p>
            <a:r>
              <a:rPr lang="en-US" dirty="0" err="1"/>
              <a:t>LoN</a:t>
            </a:r>
            <a:endParaRPr lang="en-US" dirty="0"/>
          </a:p>
          <a:p>
            <a:r>
              <a:rPr lang="en-US" dirty="0"/>
              <a:t>UN</a:t>
            </a:r>
          </a:p>
          <a:p>
            <a:r>
              <a:rPr lang="en-US" dirty="0" err="1"/>
              <a:t>ICJ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International Economic Order</a:t>
            </a:r>
          </a:p>
          <a:p>
            <a:r>
              <a:rPr lang="en-US" dirty="0"/>
              <a:t>World Bank</a:t>
            </a:r>
          </a:p>
          <a:p>
            <a:r>
              <a:rPr lang="en-US" dirty="0"/>
              <a:t>IMF</a:t>
            </a:r>
          </a:p>
          <a:p>
            <a:r>
              <a:rPr lang="en-US" dirty="0"/>
              <a:t>WTO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311727" y="914400"/>
            <a:ext cx="39655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Regionalism: Regional  Organizations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04800" y="1447800"/>
            <a:ext cx="4114800" cy="4953000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SAARC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ECO</a:t>
            </a:r>
          </a:p>
          <a:p>
            <a:r>
              <a:rPr lang="en-US" dirty="0" err="1">
                <a:solidFill>
                  <a:srgbClr val="7030A0"/>
                </a:solidFill>
              </a:rPr>
              <a:t>SCO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EU</a:t>
            </a:r>
          </a:p>
          <a:p>
            <a:r>
              <a:rPr lang="en-US" dirty="0">
                <a:solidFill>
                  <a:srgbClr val="FF0000"/>
                </a:solidFill>
              </a:rPr>
              <a:t>ASEAN</a:t>
            </a:r>
          </a:p>
          <a:p>
            <a:r>
              <a:rPr lang="en-US" dirty="0">
                <a:solidFill>
                  <a:srgbClr val="FF0000"/>
                </a:solidFill>
              </a:rPr>
              <a:t>NAFTA</a:t>
            </a:r>
          </a:p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Arab League</a:t>
            </a:r>
          </a:p>
          <a:p>
            <a:r>
              <a:rPr lang="en-US" dirty="0" err="1">
                <a:solidFill>
                  <a:srgbClr val="002060"/>
                </a:solidFill>
              </a:rPr>
              <a:t>OIC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Gulf Cooperation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Council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838200"/>
            <a:ext cx="4267200" cy="5486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24400" y="838200"/>
            <a:ext cx="4191000" cy="5500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6019800" y="2157845"/>
            <a:ext cx="6096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47164" y="24384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Lecture-4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6477000" y="4343400"/>
            <a:ext cx="9144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43800" y="4876800"/>
            <a:ext cx="1219200" cy="42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Lecture-5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2616777" y="4828308"/>
            <a:ext cx="710045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52800" y="5306292"/>
            <a:ext cx="1066800" cy="408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Lecture-3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1676400" y="1524000"/>
            <a:ext cx="9144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67000" y="20574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Lecture-1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1524000" y="3048000"/>
            <a:ext cx="9144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3505200"/>
            <a:ext cx="1143000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Lecture-2</a:t>
            </a:r>
          </a:p>
        </p:txBody>
      </p:sp>
    </p:spTree>
    <p:extLst>
      <p:ext uri="{BB962C8B-B14F-4D97-AF65-F5344CB8AC3E}">
        <p14:creationId xmlns:p14="http://schemas.microsoft.com/office/powerpoint/2010/main" val="2740023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Hurdles in </a:t>
            </a:r>
            <a:r>
              <a:rPr lang="en-US" dirty="0" err="1"/>
              <a:t>SAARC</a:t>
            </a:r>
            <a:r>
              <a:rPr lang="en-US" dirty="0"/>
              <a:t> Integration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err="1"/>
              <a:t>SAARC</a:t>
            </a:r>
            <a:r>
              <a:rPr lang="en-US" sz="2600" dirty="0"/>
              <a:t> Charter Needs Amendments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err="1"/>
              <a:t>SAARC</a:t>
            </a:r>
            <a:r>
              <a:rPr lang="en-US" sz="2600" dirty="0"/>
              <a:t>-A Region without Regionalism</a:t>
            </a:r>
          </a:p>
          <a:p>
            <a:pPr lvl="1"/>
            <a:r>
              <a:rPr lang="en-US" sz="2600" dirty="0"/>
              <a:t>India’s Look East Policy</a:t>
            </a:r>
          </a:p>
          <a:p>
            <a:pPr lvl="1"/>
            <a:r>
              <a:rPr lang="en-US" sz="2600" dirty="0"/>
              <a:t>Bangladesh and Sri Lanka Looking towards ASEAN</a:t>
            </a:r>
          </a:p>
          <a:p>
            <a:pPr lvl="1"/>
            <a:r>
              <a:rPr lang="en-US" sz="2600" dirty="0"/>
              <a:t>Pakistan’s tilt towards ECO and </a:t>
            </a:r>
            <a:r>
              <a:rPr lang="en-US" sz="2600" dirty="0" err="1"/>
              <a:t>SCO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Extra Regional Actors Influence Indo-Pacific Politics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Indian Hegemony and Pakistan’s India centric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Lack of Leadership, Trust and mutual Respect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Use of Force as a Tool to Resolve Contentious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89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ile\Downloads\onesoutha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43" y="3048000"/>
            <a:ext cx="348535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/>
              <a:t>SAARC</a:t>
            </a:r>
            <a:r>
              <a:rPr lang="en-US" dirty="0"/>
              <a:t>-Free Trade Area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1995, the first step towards a South Asian Free Trade Area (</a:t>
            </a:r>
            <a:r>
              <a:rPr lang="en-US" dirty="0" err="1"/>
              <a:t>SAFTA</a:t>
            </a:r>
            <a:r>
              <a:rPr lang="en-US" dirty="0"/>
              <a:t>) </a:t>
            </a:r>
          </a:p>
          <a:p>
            <a:r>
              <a:rPr lang="en-US" dirty="0"/>
              <a:t>The </a:t>
            </a:r>
            <a:r>
              <a:rPr lang="en-US" dirty="0" err="1"/>
              <a:t>SAFTA</a:t>
            </a:r>
            <a:r>
              <a:rPr lang="en-US" dirty="0"/>
              <a:t> Agreement was signed on 6 January 2004 during 12</a:t>
            </a:r>
            <a:r>
              <a:rPr lang="en-US" baseline="30000" dirty="0"/>
              <a:t>th</a:t>
            </a:r>
            <a:r>
              <a:rPr lang="en-US" dirty="0"/>
              <a:t>  </a:t>
            </a:r>
            <a:r>
              <a:rPr lang="en-US" dirty="0" err="1"/>
              <a:t>SAARC</a:t>
            </a:r>
            <a:r>
              <a:rPr lang="en-US" dirty="0"/>
              <a:t> Summit held in Islamabad, Pakistan. </a:t>
            </a:r>
          </a:p>
          <a:p>
            <a:r>
              <a:rPr lang="en-US" dirty="0"/>
              <a:t>Leading subsequently towards </a:t>
            </a:r>
          </a:p>
          <a:p>
            <a:pPr lvl="1"/>
            <a:r>
              <a:rPr lang="en-US" dirty="0"/>
              <a:t>a Customs Union, </a:t>
            </a:r>
          </a:p>
          <a:p>
            <a:pPr lvl="1"/>
            <a:r>
              <a:rPr lang="en-US" dirty="0"/>
              <a:t>Common Market and </a:t>
            </a:r>
          </a:p>
          <a:p>
            <a:pPr lvl="1"/>
            <a:r>
              <a:rPr lang="en-US" dirty="0"/>
              <a:t>the Economic Union. </a:t>
            </a:r>
          </a:p>
          <a:p>
            <a:r>
              <a:rPr lang="en-US" dirty="0"/>
              <a:t>It is still a pipedream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Scenarios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7637"/>
            <a:ext cx="7467600" cy="3916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Future expansion of </a:t>
            </a:r>
            <a:r>
              <a:rPr lang="en-US" dirty="0" err="1"/>
              <a:t>SAARC</a:t>
            </a:r>
            <a:r>
              <a:rPr lang="en-US" dirty="0"/>
              <a:t>???</a:t>
            </a:r>
          </a:p>
          <a:p>
            <a:endParaRPr lang="en-US" dirty="0"/>
          </a:p>
          <a:p>
            <a:r>
              <a:rPr lang="en-US" dirty="0"/>
              <a:t>Three Scenarios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SAARC</a:t>
            </a:r>
            <a:r>
              <a:rPr lang="en-US" dirty="0"/>
              <a:t> would lose its importance and effectiveness and will be disintegrated- chances are remote and dim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Status Quo- more likely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Revival and Future Expansion- a challenge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60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/>
              <a:t>SAARC</a:t>
            </a:r>
            <a:r>
              <a:rPr lang="en-US" dirty="0"/>
              <a:t>: Conclusion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Areas of Cooperation </a:t>
            </a:r>
          </a:p>
          <a:p>
            <a:r>
              <a:rPr lang="en-US" dirty="0">
                <a:solidFill>
                  <a:srgbClr val="00B050"/>
                </a:solidFill>
              </a:rPr>
              <a:t>(the Pull Factors)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03688"/>
          </a:xfrm>
        </p:spPr>
        <p:txBody>
          <a:bodyPr/>
          <a:lstStyle/>
          <a:p>
            <a:r>
              <a:rPr lang="en-US" dirty="0"/>
              <a:t>Human Resource </a:t>
            </a:r>
            <a:r>
              <a:rPr lang="en-US" dirty="0" err="1"/>
              <a:t>Dev</a:t>
            </a:r>
            <a:endParaRPr lang="en-US" dirty="0"/>
          </a:p>
          <a:p>
            <a:r>
              <a:rPr lang="en-US" dirty="0"/>
              <a:t>Agriculture, Food Security, Sustainability, climate change</a:t>
            </a:r>
          </a:p>
          <a:p>
            <a:r>
              <a:rPr lang="en-US" dirty="0"/>
              <a:t>Poverty Alleviation, health </a:t>
            </a:r>
          </a:p>
          <a:p>
            <a:r>
              <a:rPr lang="en-US" dirty="0"/>
              <a:t>Biotechnology, IT &amp; Telecom,</a:t>
            </a:r>
          </a:p>
          <a:p>
            <a:r>
              <a:rPr lang="en-US" dirty="0"/>
              <a:t>Trade and energy corridors</a:t>
            </a:r>
          </a:p>
          <a:p>
            <a:r>
              <a:rPr lang="en-US" dirty="0"/>
              <a:t>Tourism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Areas of Conflict </a:t>
            </a:r>
          </a:p>
          <a:p>
            <a:r>
              <a:rPr lang="en-US" dirty="0">
                <a:solidFill>
                  <a:srgbClr val="FF0000"/>
                </a:solidFill>
              </a:rPr>
              <a:t>(the Push Factors)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Kashmir Issue</a:t>
            </a:r>
          </a:p>
          <a:p>
            <a:r>
              <a:rPr lang="en-US" dirty="0"/>
              <a:t>Border Disputes</a:t>
            </a:r>
          </a:p>
          <a:p>
            <a:r>
              <a:rPr lang="en-US" dirty="0"/>
              <a:t>Trade Disputes</a:t>
            </a:r>
          </a:p>
          <a:p>
            <a:r>
              <a:rPr lang="en-US" dirty="0"/>
              <a:t>Regional Imbalance</a:t>
            </a:r>
          </a:p>
          <a:p>
            <a:r>
              <a:rPr lang="en-US" dirty="0"/>
              <a:t>Terrorism and interference in internal affairs</a:t>
            </a:r>
          </a:p>
          <a:p>
            <a:r>
              <a:rPr lang="en-US" dirty="0"/>
              <a:t>Public Opinion of mutual hatred and distrust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1143000"/>
            <a:ext cx="4191000" cy="5105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24400" y="1143000"/>
            <a:ext cx="4191000" cy="510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02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SAARC </a:t>
            </a:r>
            <a:r>
              <a:rPr lang="en-US" dirty="0" err="1"/>
              <a:t>COVID</a:t>
            </a:r>
            <a:r>
              <a:rPr lang="en-US" dirty="0"/>
              <a:t> Response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SAARC</a:t>
            </a:r>
            <a:r>
              <a:rPr lang="en-US" dirty="0"/>
              <a:t> COVID-19 Emergency Fund-March 15, 2020</a:t>
            </a:r>
          </a:p>
          <a:p>
            <a:r>
              <a:rPr lang="en-US" dirty="0"/>
              <a:t>June-2020, PM of Pakistan contacted PM of Bangladesh and discussed regional issues and reviving of </a:t>
            </a:r>
            <a:r>
              <a:rPr lang="en-US" dirty="0" err="1"/>
              <a:t>SAARC</a:t>
            </a:r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E:\NOA-Misc\lectrs-org\Captur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44" y="1295400"/>
            <a:ext cx="3562555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5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5643" y="225749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the emerging ‘Asian order’</a:t>
            </a:r>
            <a:br>
              <a:rPr lang="en-US" dirty="0"/>
            </a:b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It’s an attempt to counter US influence in Asia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33865" y="762000"/>
            <a:ext cx="7772400" cy="1500187"/>
          </a:xfrm>
        </p:spPr>
        <p:txBody>
          <a:bodyPr>
            <a:normAutofit/>
          </a:bodyPr>
          <a:lstStyle/>
          <a:p>
            <a:r>
              <a:rPr lang="en-US" sz="3600" dirty="0"/>
              <a:t>The Shanghai Cooperation Organization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32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OA-Misc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838200"/>
            <a:ext cx="374332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NOA-Misc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60620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3091" y="5410200"/>
            <a:ext cx="414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http://eng.sectsco.org/about_sco/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5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965245" cy="761999"/>
          </a:xfrm>
        </p:spPr>
        <p:txBody>
          <a:bodyPr>
            <a:normAutofit/>
          </a:bodyPr>
          <a:lstStyle/>
          <a:p>
            <a:r>
              <a:rPr lang="en-US" sz="2800" dirty="0"/>
              <a:t>The Shanghai Cooperation Organization (</a:t>
            </a:r>
            <a:r>
              <a:rPr lang="en-US" sz="2800" dirty="0" err="1"/>
              <a:t>SCO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96200" cy="4572000"/>
          </a:xfrm>
        </p:spPr>
        <p:txBody>
          <a:bodyPr>
            <a:normAutofit fontScale="92500" lnSpcReduction="20000"/>
          </a:bodyPr>
          <a:lstStyle/>
          <a:p>
            <a:pPr fontAlgn="t"/>
            <a:r>
              <a:rPr lang="en-US" dirty="0"/>
              <a:t>A permanent intergovernmental organization started as Shanghai-5 Mechanism in 1996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Created on 15 June 2001 in Shanghai (China) by </a:t>
            </a:r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/>
              <a:t>the People's Republic of China, </a:t>
            </a:r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/>
              <a:t>the Republic of Kazakhstan, </a:t>
            </a:r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/>
              <a:t>the Kyrgyz Republic, </a:t>
            </a:r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/>
              <a:t>the Russian Federation, </a:t>
            </a:r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/>
              <a:t>the Republic of Tajikistan, and </a:t>
            </a:r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/>
              <a:t>the Republic of Uzbekistan.</a:t>
            </a:r>
          </a:p>
          <a:p>
            <a:pPr fontAlgn="t"/>
            <a:endParaRPr lang="en-US" dirty="0"/>
          </a:p>
          <a:p>
            <a:pPr fontAlgn="t"/>
            <a:endParaRPr lang="en-US" dirty="0"/>
          </a:p>
          <a:p>
            <a:pPr fontAlgn="t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34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772400" cy="5562600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en-US" dirty="0"/>
              <a:t>The Charter was signed during the St. Petersburg </a:t>
            </a:r>
            <a:r>
              <a:rPr lang="en-US" dirty="0" err="1"/>
              <a:t>SCO</a:t>
            </a:r>
            <a:r>
              <a:rPr lang="en-US" dirty="0"/>
              <a:t> Heads of State meeting in June 2002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It entered into force on 19 September 2003.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This is the fundamental statutory document which outlines </a:t>
            </a:r>
          </a:p>
          <a:p>
            <a:pPr lvl="1" fontAlgn="t"/>
            <a:r>
              <a:rPr lang="en-US" dirty="0"/>
              <a:t>The Organization's Goals </a:t>
            </a:r>
          </a:p>
          <a:p>
            <a:pPr lvl="1" fontAlgn="t"/>
            <a:r>
              <a:rPr lang="en-US" dirty="0"/>
              <a:t>Principles</a:t>
            </a:r>
          </a:p>
          <a:p>
            <a:pPr lvl="1" fontAlgn="t"/>
            <a:r>
              <a:rPr lang="en-US" dirty="0"/>
              <a:t>Structure, and</a:t>
            </a:r>
          </a:p>
          <a:p>
            <a:pPr lvl="1" fontAlgn="t"/>
            <a:r>
              <a:rPr lang="en-US" dirty="0"/>
              <a:t>Core Activities.</a:t>
            </a:r>
          </a:p>
          <a:p>
            <a:pPr fontAlgn="t"/>
            <a:endParaRPr lang="en-US" b="0" i="0" dirty="0">
              <a:solidFill>
                <a:srgbClr val="000000"/>
              </a:solidFill>
              <a:effectLst/>
              <a:latin typeface="freight-sans-pro"/>
            </a:endParaRPr>
          </a:p>
          <a:p>
            <a:pPr fontAlgn="t"/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SCO accounts for over 40% of the world’s population and over </a:t>
            </a:r>
            <a:r>
              <a:rPr lang="en-US" b="1" u="sng" dirty="0">
                <a:latin typeface="freight-sans-pro"/>
              </a:rPr>
              <a:t>30% of the globe's gross domestic product</a:t>
            </a:r>
          </a:p>
          <a:p>
            <a:pPr fontAlgn="t"/>
            <a:endParaRPr lang="en-US" b="1" u="sng" dirty="0">
              <a:latin typeface="freight-sans-pro"/>
            </a:endParaRPr>
          </a:p>
          <a:p>
            <a:pPr fontAlgn="t"/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Trade among SCO members had risen to </a:t>
            </a:r>
            <a:r>
              <a:rPr lang="en-US" b="1" u="sng" dirty="0">
                <a:latin typeface="freight-sans-pro"/>
              </a:rPr>
              <a:t>US$6 trillion</a:t>
            </a: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 in 2020 from US$667 billion when the group was founded in 2001. 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4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SCO</a:t>
            </a:r>
            <a:r>
              <a:rPr lang="en-US" sz="3200" dirty="0"/>
              <a:t>-Members, Observers, Dialogue Partners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2438400" cy="4980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400" dirty="0">
                <a:solidFill>
                  <a:schemeClr val="tx1"/>
                </a:solidFill>
              </a:rPr>
              <a:t>member states</a:t>
            </a:r>
            <a:endParaRPr lang="en-US" sz="2400" dirty="0"/>
          </a:p>
          <a:p>
            <a:pPr fontAlgn="t"/>
            <a:endParaRPr lang="en-US" sz="2400" dirty="0"/>
          </a:p>
          <a:p>
            <a:pPr lvl="1" fontAlgn="t"/>
            <a:r>
              <a:rPr lang="en-US" sz="2400" dirty="0"/>
              <a:t>China,</a:t>
            </a:r>
          </a:p>
          <a:p>
            <a:pPr lvl="1" fontAlgn="t"/>
            <a:r>
              <a:rPr lang="en-US" sz="2400" dirty="0"/>
              <a:t>India, </a:t>
            </a:r>
          </a:p>
          <a:p>
            <a:pPr lvl="1" fontAlgn="t"/>
            <a:r>
              <a:rPr lang="en-US" sz="2400" dirty="0"/>
              <a:t>Kazakhstan, </a:t>
            </a:r>
          </a:p>
          <a:p>
            <a:pPr lvl="1" fontAlgn="t"/>
            <a:r>
              <a:rPr lang="en-US" sz="2400" dirty="0" err="1"/>
              <a:t>Kyrgyzistan</a:t>
            </a:r>
            <a:r>
              <a:rPr lang="en-US" sz="2400" dirty="0"/>
              <a:t> </a:t>
            </a:r>
          </a:p>
          <a:p>
            <a:pPr lvl="1" fontAlgn="t"/>
            <a:r>
              <a:rPr lang="en-US" sz="2400" dirty="0"/>
              <a:t>Pakistan, </a:t>
            </a:r>
          </a:p>
          <a:p>
            <a:pPr lvl="1" fontAlgn="t"/>
            <a:r>
              <a:rPr lang="en-US" sz="2400" dirty="0"/>
              <a:t>Russia</a:t>
            </a:r>
          </a:p>
          <a:p>
            <a:pPr lvl="1" fontAlgn="t"/>
            <a:r>
              <a:rPr lang="en-US" sz="2400" dirty="0"/>
              <a:t>Tajikistan</a:t>
            </a:r>
          </a:p>
          <a:p>
            <a:pPr lvl="1" fontAlgn="t"/>
            <a:r>
              <a:rPr lang="en-US" sz="2400" dirty="0"/>
              <a:t>Uzbekistan</a:t>
            </a:r>
          </a:p>
          <a:p>
            <a:pPr lvl="1" fontAlgn="t"/>
            <a:r>
              <a:rPr lang="en-US" sz="2400" b="1" dirty="0">
                <a:solidFill>
                  <a:srgbClr val="FFFF00"/>
                </a:solidFill>
              </a:rPr>
              <a:t>Iran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1371600"/>
            <a:ext cx="2438400" cy="4980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400" dirty="0">
                <a:solidFill>
                  <a:schemeClr val="tx1"/>
                </a:solidFill>
              </a:rPr>
              <a:t>observer states</a:t>
            </a:r>
          </a:p>
          <a:p>
            <a:pPr algn="ctr" fontAlgn="t"/>
            <a:endParaRPr lang="en-US" sz="2400" dirty="0"/>
          </a:p>
          <a:p>
            <a:pPr fontAlgn="t"/>
            <a:endParaRPr lang="en-US" sz="2800" dirty="0"/>
          </a:p>
          <a:p>
            <a:pPr lvl="1" fontAlgn="t"/>
            <a:r>
              <a:rPr lang="en-US" sz="2800" dirty="0"/>
              <a:t>Afghanistan, </a:t>
            </a:r>
          </a:p>
          <a:p>
            <a:pPr lvl="1" fontAlgn="t"/>
            <a:r>
              <a:rPr lang="en-US" sz="2800" dirty="0"/>
              <a:t>Belarus, </a:t>
            </a:r>
          </a:p>
          <a:p>
            <a:pPr lvl="1" fontAlgn="t"/>
            <a:r>
              <a:rPr lang="en-US" sz="2800" dirty="0"/>
              <a:t>and </a:t>
            </a:r>
          </a:p>
          <a:p>
            <a:pPr lvl="1" fontAlgn="t"/>
            <a:r>
              <a:rPr lang="en-US" sz="2800" dirty="0"/>
              <a:t>Mongolia</a:t>
            </a:r>
          </a:p>
          <a:p>
            <a:pPr lvl="1" fontAlgn="t"/>
            <a:endParaRPr lang="en-US" sz="2800" dirty="0"/>
          </a:p>
          <a:p>
            <a:pPr lvl="1" fontAlgn="t"/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867400" y="1375407"/>
            <a:ext cx="2667000" cy="4949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400">
                <a:solidFill>
                  <a:schemeClr val="tx1"/>
                </a:solidFill>
              </a:rPr>
              <a:t>dialogue </a:t>
            </a:r>
            <a:r>
              <a:rPr lang="en-US" sz="2400" dirty="0">
                <a:solidFill>
                  <a:schemeClr val="tx1"/>
                </a:solidFill>
              </a:rPr>
              <a:t>partners</a:t>
            </a:r>
          </a:p>
          <a:p>
            <a:pPr algn="ctr" fontAlgn="t"/>
            <a:endParaRPr lang="en-US" sz="2400" dirty="0">
              <a:solidFill>
                <a:schemeClr val="tx1"/>
              </a:solidFill>
            </a:endParaRPr>
          </a:p>
          <a:p>
            <a:pPr algn="ctr" fontAlgn="t"/>
            <a:endParaRPr lang="en-US" sz="2400" dirty="0">
              <a:solidFill>
                <a:schemeClr val="tx1"/>
              </a:solidFill>
            </a:endParaRPr>
          </a:p>
          <a:p>
            <a:pPr lvl="1" fontAlgn="t"/>
            <a:r>
              <a:rPr lang="en-US" sz="2800" dirty="0"/>
              <a:t>Azerbaijan, </a:t>
            </a:r>
          </a:p>
          <a:p>
            <a:pPr lvl="1" fontAlgn="t"/>
            <a:r>
              <a:rPr lang="en-US" sz="2800" dirty="0"/>
              <a:t>Armenia, </a:t>
            </a:r>
          </a:p>
          <a:p>
            <a:pPr lvl="1" fontAlgn="t"/>
            <a:r>
              <a:rPr lang="en-US" sz="2800" dirty="0"/>
              <a:t>Cambodia, </a:t>
            </a:r>
          </a:p>
          <a:p>
            <a:pPr lvl="1" fontAlgn="t"/>
            <a:r>
              <a:rPr lang="en-US" sz="2800" dirty="0"/>
              <a:t>Nepal, </a:t>
            </a:r>
          </a:p>
          <a:p>
            <a:pPr lvl="1" fontAlgn="t"/>
            <a:r>
              <a:rPr lang="en-US" sz="2800" dirty="0"/>
              <a:t>Turkey, and</a:t>
            </a:r>
          </a:p>
          <a:p>
            <a:pPr lvl="1" fontAlgn="t"/>
            <a:r>
              <a:rPr lang="en-US" sz="2800" dirty="0"/>
              <a:t> Sri Lanka.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Study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err="1"/>
              <a:t>NOA</a:t>
            </a:r>
            <a:r>
              <a:rPr lang="en-US" dirty="0"/>
              <a:t> Current Affairs Book by </a:t>
            </a:r>
            <a:r>
              <a:rPr lang="en-US" dirty="0" err="1"/>
              <a:t>Fareed</a:t>
            </a:r>
            <a:r>
              <a:rPr lang="en-US" dirty="0"/>
              <a:t> Khan</a:t>
            </a:r>
          </a:p>
          <a:p>
            <a:r>
              <a:rPr lang="en-US" dirty="0" err="1"/>
              <a:t>NOA</a:t>
            </a:r>
            <a:r>
              <a:rPr lang="en-US" dirty="0"/>
              <a:t> Pakistan Affairs Book </a:t>
            </a:r>
          </a:p>
          <a:p>
            <a:r>
              <a:rPr lang="en-US" dirty="0"/>
              <a:t>My Lectures</a:t>
            </a:r>
          </a:p>
          <a:p>
            <a:r>
              <a:rPr lang="en-US" dirty="0"/>
              <a:t>Official Websites of these Organizations</a:t>
            </a:r>
          </a:p>
          <a:p>
            <a:r>
              <a:rPr lang="en-US" dirty="0" err="1"/>
              <a:t>CSS</a:t>
            </a:r>
            <a:r>
              <a:rPr lang="en-US" dirty="0"/>
              <a:t> Five Year Papers</a:t>
            </a:r>
          </a:p>
          <a:p>
            <a:r>
              <a:rPr lang="en-US" dirty="0"/>
              <a:t>Watch BBC ‘Outside Source’, </a:t>
            </a:r>
            <a:r>
              <a:rPr lang="en-US" dirty="0" err="1"/>
              <a:t>Aljazera</a:t>
            </a:r>
            <a:r>
              <a:rPr lang="en-US" dirty="0"/>
              <a:t> and </a:t>
            </a:r>
            <a:r>
              <a:rPr lang="en-US" dirty="0" err="1"/>
              <a:t>DW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20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43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SCO</a:t>
            </a:r>
            <a:r>
              <a:rPr lang="en-US" dirty="0"/>
              <a:t>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7500" lnSpcReduction="20000"/>
          </a:bodyPr>
          <a:lstStyle/>
          <a:p>
            <a:pPr marL="0" indent="0" fontAlgn="t">
              <a:buNone/>
            </a:pPr>
            <a:r>
              <a:rPr lang="en-US" dirty="0"/>
              <a:t>The </a:t>
            </a:r>
            <a:r>
              <a:rPr lang="en-US" dirty="0" err="1"/>
              <a:t>SCO's</a:t>
            </a:r>
            <a:r>
              <a:rPr lang="en-US" dirty="0"/>
              <a:t> main goals are;</a:t>
            </a:r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Strengthening Mutual Trust </a:t>
            </a:r>
            <a:r>
              <a:rPr lang="en-US" dirty="0"/>
              <a:t>Among The Member States;</a:t>
            </a:r>
          </a:p>
          <a:p>
            <a:pPr marL="971550" lvl="1" indent="-514350" fontAlgn="t">
              <a:buFont typeface="+mj-lt"/>
              <a:buAutoNum type="arabicPeriod"/>
            </a:pPr>
            <a:endParaRPr lang="en-US" dirty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/>
              <a:t>Promoting Their </a:t>
            </a:r>
            <a:r>
              <a:rPr lang="en-US" dirty="0">
                <a:solidFill>
                  <a:srgbClr val="0070C0"/>
                </a:solidFill>
              </a:rPr>
              <a:t>Effective Cooperation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 Politics, Trade, The Economy, And Other Areas; </a:t>
            </a:r>
          </a:p>
          <a:p>
            <a:pPr marL="971550" lvl="1" indent="-514350" fontAlgn="t">
              <a:buFont typeface="+mj-lt"/>
              <a:buAutoNum type="arabicPeriod"/>
            </a:pPr>
            <a:endParaRPr lang="en-US" dirty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/>
              <a:t>Making Joint Efforts To </a:t>
            </a:r>
            <a:r>
              <a:rPr lang="en-US" dirty="0">
                <a:solidFill>
                  <a:srgbClr val="00B050"/>
                </a:solidFill>
              </a:rPr>
              <a:t>Maintain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Ensure</a:t>
            </a:r>
            <a:r>
              <a:rPr lang="en-US" dirty="0">
                <a:solidFill>
                  <a:srgbClr val="FF0000"/>
                </a:solidFill>
              </a:rPr>
              <a:t> Peace, Security And Stability</a:t>
            </a:r>
            <a:r>
              <a:rPr lang="en-US" dirty="0"/>
              <a:t> In The Region; and </a:t>
            </a:r>
          </a:p>
          <a:p>
            <a:pPr marL="971550" lvl="1" indent="-514350" fontAlgn="t">
              <a:buFont typeface="+mj-lt"/>
              <a:buAutoNum type="arabicPeriod"/>
            </a:pPr>
            <a:endParaRPr lang="en-US" dirty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/>
              <a:t>Combating three evils-terrorism, separatism, and extremism</a:t>
            </a:r>
          </a:p>
          <a:p>
            <a:pPr marL="971550" lvl="1" indent="-514350" fontAlgn="t">
              <a:buFont typeface="+mj-lt"/>
              <a:buAutoNum type="arabicPeriod"/>
            </a:pPr>
            <a:endParaRPr lang="en-US" dirty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/>
              <a:t>Regional economic linkages</a:t>
            </a:r>
          </a:p>
          <a:p>
            <a:pPr marL="971550" lvl="1" indent="-514350" fontAlgn="t">
              <a:buFont typeface="+mj-lt"/>
              <a:buAutoNum type="arabicPeriod"/>
            </a:pPr>
            <a:endParaRPr lang="en-US" dirty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/>
              <a:t>Establishment Of A Democratic, Fair And Rational </a:t>
            </a:r>
            <a:r>
              <a:rPr lang="en-US" b="1" i="1" u="sng" dirty="0">
                <a:solidFill>
                  <a:srgbClr val="FF0000"/>
                </a:solidFill>
              </a:rPr>
              <a:t>New International Political And Economic Order</a:t>
            </a:r>
            <a:r>
              <a:rPr lang="en-US" i="1" u="sng" dirty="0"/>
              <a:t>.</a:t>
            </a:r>
          </a:p>
          <a:p>
            <a:pPr fontAlgn="t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13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</a:t>
            </a:r>
            <a:r>
              <a:rPr lang="en-US" dirty="0"/>
              <a:t>-Structure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fontAlgn="t">
              <a:buFont typeface="+mj-lt"/>
              <a:buAutoNum type="arabicPeriod"/>
            </a:pPr>
            <a:r>
              <a:rPr lang="en-US" u="sng" dirty="0">
                <a:solidFill>
                  <a:srgbClr val="002060"/>
                </a:solidFill>
              </a:rPr>
              <a:t>The Heads of States Council </a:t>
            </a:r>
            <a:r>
              <a:rPr lang="en-US" dirty="0"/>
              <a:t>(</a:t>
            </a:r>
            <a:r>
              <a:rPr lang="en-US" dirty="0" err="1"/>
              <a:t>HSC</a:t>
            </a:r>
            <a:r>
              <a:rPr lang="en-US" dirty="0"/>
              <a:t>) is the supreme decision-making body in the </a:t>
            </a:r>
            <a:r>
              <a:rPr lang="en-US" dirty="0" err="1"/>
              <a:t>SCO</a:t>
            </a:r>
            <a:r>
              <a:rPr lang="en-US" dirty="0"/>
              <a:t>.</a:t>
            </a:r>
          </a:p>
          <a:p>
            <a:pPr marL="457200" lvl="1" indent="0" fontAlgn="t">
              <a:buNone/>
            </a:pPr>
            <a:r>
              <a:rPr lang="en-US" dirty="0"/>
              <a:t>	 It meets once a year and adopts decisions and guidelines on all important matters of the organization. </a:t>
            </a:r>
          </a:p>
          <a:p>
            <a:pPr marL="514350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Heads of Government Council </a:t>
            </a:r>
            <a:r>
              <a:rPr lang="en-US" dirty="0"/>
              <a:t>(</a:t>
            </a:r>
            <a:r>
              <a:rPr lang="en-US" dirty="0" err="1"/>
              <a:t>HGC</a:t>
            </a:r>
            <a:r>
              <a:rPr lang="en-US" dirty="0"/>
              <a:t>) </a:t>
            </a:r>
          </a:p>
          <a:p>
            <a:pPr marL="857250" lvl="1" indent="-457200" fontAlgn="t"/>
            <a:r>
              <a:rPr lang="en-US" dirty="0"/>
              <a:t>meets once a year to discuss the organization's multilateral cooperation and priority areas, to resolve current important economic and other issues</a:t>
            </a:r>
          </a:p>
          <a:p>
            <a:pPr marL="857250" lvl="1" indent="-457200" fontAlgn="t"/>
            <a:r>
              <a:rPr lang="en-US" dirty="0"/>
              <a:t>	approve the organization's annual budget. </a:t>
            </a:r>
          </a:p>
          <a:p>
            <a:pPr marL="0" indent="0" fontAlgn="t">
              <a:buNone/>
            </a:pPr>
            <a:r>
              <a:rPr lang="en-US" dirty="0">
                <a:solidFill>
                  <a:srgbClr val="00B050"/>
                </a:solidFill>
              </a:rPr>
              <a:t>3. </a:t>
            </a:r>
            <a:r>
              <a:rPr lang="en-US" dirty="0" err="1">
                <a:solidFill>
                  <a:srgbClr val="00B050"/>
                </a:solidFill>
              </a:rPr>
              <a:t>SCO</a:t>
            </a:r>
            <a:r>
              <a:rPr lang="en-US" dirty="0">
                <a:solidFill>
                  <a:srgbClr val="00B050"/>
                </a:solidFill>
              </a:rPr>
              <a:t> Foreign </a:t>
            </a:r>
            <a:r>
              <a:rPr lang="en-US" dirty="0" err="1">
                <a:solidFill>
                  <a:srgbClr val="00B050"/>
                </a:solidFill>
              </a:rPr>
              <a:t>Minisaters</a:t>
            </a:r>
            <a:r>
              <a:rPr lang="en-US" dirty="0">
                <a:solidFill>
                  <a:srgbClr val="00B050"/>
                </a:solidFill>
              </a:rPr>
              <a:t> Council</a:t>
            </a:r>
          </a:p>
          <a:p>
            <a:pPr marL="514350" indent="-514350" fontAlgn="t">
              <a:buFont typeface="+mj-lt"/>
              <a:buAutoNum type="arabicPeriod"/>
            </a:pPr>
            <a:endParaRPr lang="en-US" dirty="0"/>
          </a:p>
          <a:p>
            <a:pPr marL="0" indent="0" fontAlgn="t">
              <a:buNone/>
            </a:pPr>
            <a:r>
              <a:rPr lang="en-US" dirty="0">
                <a:solidFill>
                  <a:srgbClr val="7030A0"/>
                </a:solidFill>
              </a:rPr>
              <a:t>4. The Council of National Coordinators </a:t>
            </a:r>
            <a:r>
              <a:rPr lang="en-US" dirty="0"/>
              <a:t>of </a:t>
            </a:r>
            <a:r>
              <a:rPr lang="en-US" dirty="0" err="1"/>
              <a:t>SCO</a:t>
            </a:r>
            <a:r>
              <a:rPr lang="en-US" dirty="0"/>
              <a:t> Member States (</a:t>
            </a:r>
            <a:r>
              <a:rPr lang="en-US" dirty="0" err="1"/>
              <a:t>CNC</a:t>
            </a:r>
            <a:r>
              <a:rPr lang="en-US" dirty="0"/>
              <a:t>) </a:t>
            </a:r>
          </a:p>
          <a:p>
            <a:pPr marL="857250" lvl="1" indent="-457200" fontAlgn="t"/>
            <a:r>
              <a:rPr lang="en-US" dirty="0"/>
              <a:t>acts as the </a:t>
            </a:r>
            <a:r>
              <a:rPr lang="en-US" dirty="0" err="1"/>
              <a:t>SCO</a:t>
            </a:r>
            <a:r>
              <a:rPr lang="en-US" dirty="0"/>
              <a:t> coordination mechanism.</a:t>
            </a:r>
          </a:p>
          <a:p>
            <a:pPr marL="514350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6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696200" cy="4800600"/>
          </a:xfrm>
        </p:spPr>
        <p:txBody>
          <a:bodyPr>
            <a:normAutofit lnSpcReduction="10000"/>
          </a:bodyPr>
          <a:lstStyle/>
          <a:p>
            <a:pPr marL="0" indent="0" fontAlgn="t">
              <a:buNone/>
            </a:pPr>
            <a:r>
              <a:rPr lang="en-US" dirty="0">
                <a:solidFill>
                  <a:srgbClr val="002060"/>
                </a:solidFill>
              </a:rPr>
              <a:t>4. the </a:t>
            </a:r>
            <a:r>
              <a:rPr lang="en-US" dirty="0" err="1">
                <a:solidFill>
                  <a:srgbClr val="002060"/>
                </a:solidFill>
              </a:rPr>
              <a:t>SCO</a:t>
            </a:r>
            <a:r>
              <a:rPr lang="en-US" dirty="0">
                <a:solidFill>
                  <a:srgbClr val="002060"/>
                </a:solidFill>
              </a:rPr>
              <a:t> Secretariat</a:t>
            </a:r>
            <a:r>
              <a:rPr lang="en-US" dirty="0"/>
              <a:t> based in Beijing</a:t>
            </a:r>
          </a:p>
          <a:p>
            <a:pPr marL="0" indent="0" fontAlgn="t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en-US" dirty="0">
                <a:solidFill>
                  <a:srgbClr val="002060"/>
                </a:solidFill>
              </a:rPr>
              <a:t>5. </a:t>
            </a:r>
            <a:r>
              <a:rPr lang="en-US" dirty="0"/>
              <a:t>the Executive Committee of</a:t>
            </a:r>
            <a:r>
              <a:rPr lang="en-US" dirty="0">
                <a:solidFill>
                  <a:srgbClr val="002060"/>
                </a:solidFill>
              </a:rPr>
              <a:t> the Regional Anti-Terrorist Structure (RATS)</a:t>
            </a:r>
            <a:r>
              <a:rPr lang="en-US" dirty="0"/>
              <a:t> based in Tashkent. </a:t>
            </a:r>
          </a:p>
          <a:p>
            <a:pPr fontAlgn="t"/>
            <a:endParaRPr lang="en-US" dirty="0"/>
          </a:p>
          <a:p>
            <a:pPr fontAlgn="t"/>
            <a:endParaRPr lang="en-US" sz="2400" dirty="0"/>
          </a:p>
          <a:p>
            <a:pPr fontAlgn="t"/>
            <a:r>
              <a:rPr lang="en-US" sz="2400" dirty="0"/>
              <a:t>The </a:t>
            </a:r>
            <a:r>
              <a:rPr lang="en-US" sz="2400" dirty="0" err="1"/>
              <a:t>SCO</a:t>
            </a:r>
            <a:r>
              <a:rPr lang="en-US" sz="2400" dirty="0"/>
              <a:t> Secretary-General and the Director of the Executive Committee of the </a:t>
            </a:r>
            <a:r>
              <a:rPr lang="en-US" sz="2400" dirty="0" err="1"/>
              <a:t>SCO</a:t>
            </a:r>
            <a:r>
              <a:rPr lang="en-US" sz="2400" dirty="0"/>
              <a:t> RATS are appointed by the Council of Heads of State for a term of three years.</a:t>
            </a:r>
          </a:p>
          <a:p>
            <a:pPr fontAlgn="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7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56963624-3018-40D0-818D-4EB9EF8D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analysis</a:t>
            </a:r>
            <a:endParaRPr lang="x-non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986F330-2315-438B-84AD-7514177D5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</a:t>
            </a:r>
            <a:endParaRPr lang="x-non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E0E097-B240-4604-9EB0-DE41DA8B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799309-CD42-4115-B7BA-42BFFFA0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7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219200"/>
            <a:ext cx="7772400" cy="1362075"/>
          </a:xfrm>
        </p:spPr>
        <p:txBody>
          <a:bodyPr>
            <a:noAutofit/>
          </a:bodyPr>
          <a:lstStyle/>
          <a:p>
            <a:r>
              <a:rPr lang="en-US" sz="3200" dirty="0" err="1"/>
              <a:t>Sco</a:t>
            </a:r>
            <a:r>
              <a:rPr lang="en-US" sz="3200" dirty="0"/>
              <a:t> and the rise of </a:t>
            </a:r>
            <a:r>
              <a:rPr lang="en-US" sz="3200" dirty="0" err="1"/>
              <a:t>china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Counterbalancing US Influence 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Economic Infrastructure Diplomacy &amp; Strategic Alliances</a:t>
            </a:r>
            <a:br>
              <a:rPr lang="en-US" sz="3200" dirty="0"/>
            </a:br>
            <a:r>
              <a:rPr lang="en-US" sz="3200" dirty="0"/>
              <a:t>	Central Asia</a:t>
            </a:r>
            <a:br>
              <a:rPr lang="en-US" sz="3200" dirty="0"/>
            </a:br>
            <a:r>
              <a:rPr lang="en-US" sz="3200" dirty="0"/>
              <a:t>	South Asia</a:t>
            </a:r>
            <a:br>
              <a:rPr lang="en-US" sz="3200" dirty="0"/>
            </a:br>
            <a:r>
              <a:rPr lang="en-US" sz="3200" dirty="0"/>
              <a:t>	East Asia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88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DC420-0FCB-224D-A2C5-A1CF9810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108" y="112711"/>
            <a:ext cx="6683765" cy="885713"/>
          </a:xfrm>
        </p:spPr>
        <p:txBody>
          <a:bodyPr/>
          <a:lstStyle/>
          <a:p>
            <a:pPr algn="ctr"/>
            <a:r>
              <a:rPr lang="en-US" b="1" dirty="0"/>
              <a:t>Old Silk Route Map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AA120D9-204F-F64A-97F7-BD825BC5C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838200"/>
            <a:ext cx="7095083" cy="5943599"/>
          </a:xfrm>
        </p:spPr>
      </p:pic>
    </p:spTree>
    <p:extLst>
      <p:ext uri="{BB962C8B-B14F-4D97-AF65-F5344CB8AC3E}">
        <p14:creationId xmlns:p14="http://schemas.microsoft.com/office/powerpoint/2010/main" val="3634257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DC420-0FCB-224D-A2C5-A1CF9810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0989"/>
            <a:ext cx="8153400" cy="885713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Regional Connectivity: Belt and Road Initiative Map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C6763B2-40E9-7441-BFBC-F1C7C2B3F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936703"/>
            <a:ext cx="7167446" cy="545294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0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19200"/>
            <a:ext cx="6629400" cy="527231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9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48</a:t>
            </a:fld>
            <a:endParaRPr lang="en-US"/>
          </a:p>
        </p:txBody>
      </p:sp>
      <p:pic>
        <p:nvPicPr>
          <p:cNvPr id="1026" name="Picture 2" descr="E:\NOA-Misc\lectrs-org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274638"/>
            <a:ext cx="7696200" cy="57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433789" y="2057400"/>
            <a:ext cx="1116300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7200" y="2362201"/>
            <a:ext cx="430161" cy="914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276600" y="914400"/>
            <a:ext cx="1371599" cy="13438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77000" y="2667000"/>
            <a:ext cx="16168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5753100" y="3924300"/>
            <a:ext cx="1066800" cy="228600"/>
          </a:xfrm>
          <a:prstGeom prst="curvedConnector3">
            <a:avLst>
              <a:gd name="adj1" fmla="val 4090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477000" y="1447800"/>
            <a:ext cx="495300" cy="810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3238502" y="914400"/>
            <a:ext cx="2311587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576455" y="942110"/>
            <a:ext cx="880152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505200" y="2514601"/>
            <a:ext cx="146144" cy="1371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03867" y="2258292"/>
            <a:ext cx="268433" cy="40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B9D15A4-2030-47E3-8D78-8994717CFCEA}"/>
              </a:ext>
            </a:extLst>
          </p:cNvPr>
          <p:cNvSpPr/>
          <p:nvPr/>
        </p:nvSpPr>
        <p:spPr>
          <a:xfrm>
            <a:off x="4267200" y="1676400"/>
            <a:ext cx="950767" cy="7342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46D02A9-782B-4344-9B8C-CC5008AE774C}"/>
              </a:ext>
            </a:extLst>
          </p:cNvPr>
          <p:cNvSpPr/>
          <p:nvPr/>
        </p:nvSpPr>
        <p:spPr>
          <a:xfrm>
            <a:off x="4688033" y="2209800"/>
            <a:ext cx="950767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D89CD63-8BE9-4330-826D-4D9A7A79111D}"/>
              </a:ext>
            </a:extLst>
          </p:cNvPr>
          <p:cNvSpPr/>
          <p:nvPr/>
        </p:nvSpPr>
        <p:spPr>
          <a:xfrm>
            <a:off x="6021533" y="3604816"/>
            <a:ext cx="1446067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30206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838200"/>
            <a:ext cx="6661785" cy="475070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49</a:t>
            </a:fld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5334000" y="838200"/>
            <a:ext cx="381000" cy="237535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4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Talking Points/ Food for thought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143000"/>
            <a:ext cx="7391400" cy="4953000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Globalism &amp; Regionalism</a:t>
            </a:r>
          </a:p>
          <a:p>
            <a:pPr lvl="1"/>
            <a:r>
              <a:rPr lang="en-GB" sz="3000" dirty="0"/>
              <a:t>Internalization and the notion of ‘Collective Security’ and shard future</a:t>
            </a:r>
          </a:p>
          <a:p>
            <a:endParaRPr lang="en-GB" sz="3200" dirty="0"/>
          </a:p>
          <a:p>
            <a:r>
              <a:rPr lang="en-GB" sz="3200" dirty="0"/>
              <a:t>Nationalism </a:t>
            </a:r>
            <a:r>
              <a:rPr lang="en-GB" dirty="0" err="1"/>
              <a:t>Vs</a:t>
            </a:r>
            <a:r>
              <a:rPr lang="en-GB" sz="3200" dirty="0"/>
              <a:t> Super-nationalism</a:t>
            </a:r>
          </a:p>
          <a:p>
            <a:endParaRPr lang="en-GB" sz="3200" dirty="0"/>
          </a:p>
          <a:p>
            <a:pPr lvl="1"/>
            <a:r>
              <a:rPr lang="en-GB" dirty="0"/>
              <a:t>Which is more important?</a:t>
            </a:r>
          </a:p>
          <a:p>
            <a:pPr algn="just"/>
            <a:endParaRPr lang="en-GB" sz="3200" dirty="0"/>
          </a:p>
          <a:p>
            <a:pPr algn="just"/>
            <a:r>
              <a:rPr lang="en-GB" sz="3200" dirty="0"/>
              <a:t>If both are important at the same time, whom to accord priority to?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4428-0282-4DD7-8CCB-D2F40AD9A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43" y="347730"/>
            <a:ext cx="8722217" cy="602731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010400" y="228600"/>
            <a:ext cx="1066800" cy="281940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2ECEBFD-3ABC-45E1-A98F-C58A49FC2BF6}"/>
              </a:ext>
            </a:extLst>
          </p:cNvPr>
          <p:cNvSpPr/>
          <p:nvPr/>
        </p:nvSpPr>
        <p:spPr>
          <a:xfrm>
            <a:off x="4648200" y="4648200"/>
            <a:ext cx="3810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4672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6" y="231820"/>
            <a:ext cx="8625626" cy="64651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FF1AFE72-DC08-4C6A-907B-141BEE944C2B}"/>
              </a:ext>
            </a:extLst>
          </p:cNvPr>
          <p:cNvSpPr/>
          <p:nvPr/>
        </p:nvSpPr>
        <p:spPr>
          <a:xfrm>
            <a:off x="1752600" y="4572000"/>
            <a:ext cx="14478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66129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52</a:t>
            </a:fld>
            <a:endParaRPr lang="en-US"/>
          </a:p>
        </p:txBody>
      </p:sp>
      <p:pic>
        <p:nvPicPr>
          <p:cNvPr id="1026" name="Picture 2" descr="E:\NOA-Misc\lectrs-org\lctrz-ppt\WhatsApp Image 2020-09-12 at 02.39.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16957"/>
            <a:ext cx="4448175" cy="60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NOA-Misc\lectrs-org\lctrz-ppt\WhatsApp Image 2020-09-12 at 02.39.29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5533"/>
            <a:ext cx="4448175" cy="62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92F2FC-CB38-46C8-86F7-3CC7EF59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SCO Summit 2022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7415C4-4EA0-40B2-9574-44BB6B16E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i="0" dirty="0">
                <a:effectLst/>
                <a:latin typeface="Franklin Gothic Book" panose="020B0503020102020204" pitchFamily="34" charset="0"/>
              </a:rPr>
              <a:t>15-16 Sep. the 22nd Summit of SCO</a:t>
            </a:r>
            <a:endParaRPr lang="en-US" dirty="0">
              <a:latin typeface="Franklin Gothic Book" panose="020B0503020102020204" pitchFamily="34" charset="0"/>
            </a:endParaRPr>
          </a:p>
          <a:p>
            <a:pPr lvl="1"/>
            <a:r>
              <a:rPr lang="en-US" i="0" dirty="0">
                <a:effectLst/>
                <a:latin typeface="Franklin Gothic Book" panose="020B0503020102020204" pitchFamily="34" charset="0"/>
              </a:rPr>
              <a:t> Samarkand, Uzbekistan </a:t>
            </a:r>
          </a:p>
          <a:p>
            <a:pPr lvl="1"/>
            <a:r>
              <a:rPr lang="en-US" i="0" dirty="0">
                <a:effectLst/>
                <a:latin typeface="Franklin Gothic Book" panose="020B0503020102020204" pitchFamily="34" charset="0"/>
              </a:rPr>
              <a:t>To discuss geopolitical and economic uncertainty</a:t>
            </a:r>
          </a:p>
          <a:p>
            <a:pPr lvl="1"/>
            <a:r>
              <a:rPr lang="en-US" i="0" dirty="0">
                <a:effectLst/>
                <a:latin typeface="Franklin Gothic Book" panose="020B0503020102020204" pitchFamily="34" charset="0"/>
              </a:rPr>
              <a:t>to discuss mutual security concerns, such as Afghanistan</a:t>
            </a:r>
          </a:p>
          <a:p>
            <a:pPr lvl="1"/>
            <a:r>
              <a:rPr lang="en-US" i="0" dirty="0">
                <a:effectLst/>
                <a:latin typeface="Franklin Gothic Book" panose="020B0503020102020204" pitchFamily="34" charset="0"/>
              </a:rPr>
              <a:t>China commit to train 2,000 law enforcement personnel for SCO member states in the next five years</a:t>
            </a:r>
            <a:endParaRPr lang="x-none" dirty="0">
              <a:latin typeface="Franklin Gothic Book" panose="020B05030201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913B45-C0C4-4B68-9EDC-3FC11E4E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68FE25-BDFC-4390-8B11-C83DAA7F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095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3E1D1F-37E1-4337-A4B3-FAC06F48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freight-sans-pro"/>
              </a:rPr>
              <a:t>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freight-sans-pro"/>
              </a:rPr>
              <a:t>nalysts were interested in the following themes:</a:t>
            </a:r>
            <a:endParaRPr lang="x-non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7E78F4-51EF-466D-8702-12571A5F5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76033"/>
            <a:ext cx="7467600" cy="4467567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China’s expanding national security narrative and SCO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freight-sans-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economic opportunities and risks through infrastructure development and trade.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freight-sans-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significance of an Iran-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reight-sans-pro"/>
              </a:rPr>
              <a:t>Turkiye</a:t>
            </a: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-China-Russia SCO alliance, and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freight-sans-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why the SCO shouldn’t simply be viewed as an anti-Western alliance?</a:t>
            </a:r>
          </a:p>
          <a:p>
            <a:endParaRPr lang="x-none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EEC628-842E-41C8-997B-E65E6C64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CBA5B1-3972-4607-BA36-36497B85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34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D618F-70E4-48D3-9C51-E7483843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DED541-EDA1-4401-B903-0D69190A9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The role of Iran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reight-sans-pro"/>
              </a:rPr>
              <a:t>Turkiye</a:t>
            </a: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 at the Samarkand summit was of much greater importance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with Iran signing a membership agreement to become a permanent SCO member and </a:t>
            </a:r>
          </a:p>
          <a:p>
            <a:pPr lvl="1"/>
            <a:r>
              <a:rPr lang="en-US" b="0" i="0" dirty="0" err="1">
                <a:solidFill>
                  <a:srgbClr val="000000"/>
                </a:solidFill>
                <a:effectLst/>
                <a:latin typeface="freight-sans-pro"/>
              </a:rPr>
              <a:t>Turkiye</a:t>
            </a: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 announcing its bid for permanent membership.</a:t>
            </a:r>
            <a:endParaRPr lang="x-non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F86815-EDCC-4A7F-B834-FB7265A4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E0EA2-4505-410F-B133-727BCD56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785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</a:t>
            </a:r>
            <a:r>
              <a:rPr lang="en-US" dirty="0"/>
              <a:t> and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830763"/>
          </a:xfrm>
        </p:spPr>
        <p:txBody>
          <a:bodyPr/>
          <a:lstStyle/>
          <a:p>
            <a:r>
              <a:rPr lang="en-US" dirty="0"/>
              <a:t>Pakistan was an Observer from 2005 to 2017</a:t>
            </a:r>
          </a:p>
          <a:p>
            <a:endParaRPr lang="en-US" dirty="0"/>
          </a:p>
          <a:p>
            <a:r>
              <a:rPr lang="en-US" dirty="0"/>
              <a:t>The meeting of the Heads of State Council was held on 8-9 June 2017 in Astana. </a:t>
            </a:r>
          </a:p>
          <a:p>
            <a:endParaRPr lang="en-US" dirty="0"/>
          </a:p>
          <a:p>
            <a:r>
              <a:rPr lang="en-US" dirty="0"/>
              <a:t>Status of a full member of the Organization was granted to India and Pakistan.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947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SCO</a:t>
            </a:r>
            <a:r>
              <a:rPr lang="en-US" dirty="0"/>
              <a:t>: Advantages for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400" dirty="0" err="1"/>
              <a:t>SCO</a:t>
            </a:r>
            <a:r>
              <a:rPr lang="en-US" sz="2400" dirty="0"/>
              <a:t> has become a matter of significance for Pakistan</a:t>
            </a:r>
          </a:p>
          <a:p>
            <a:endParaRPr lang="en-US" sz="2400" dirty="0"/>
          </a:p>
          <a:p>
            <a:r>
              <a:rPr lang="en-US" sz="2400" dirty="0"/>
              <a:t>SCO and Geo-Strategic and Geo-Economic  Benefits for Pakistan</a:t>
            </a:r>
          </a:p>
          <a:p>
            <a:endParaRPr lang="en-US" sz="2400" dirty="0"/>
          </a:p>
          <a:p>
            <a:r>
              <a:rPr lang="en-US" sz="2400" dirty="0"/>
              <a:t>Pakistan to become a hub of regional connectivity. </a:t>
            </a:r>
          </a:p>
          <a:p>
            <a:endParaRPr lang="en-US" sz="2400" dirty="0"/>
          </a:p>
          <a:p>
            <a:pPr lvl="1"/>
            <a:r>
              <a:rPr lang="en-US" sz="2000" dirty="0"/>
              <a:t>SCO can achieve its objectives of security and connectivity with the participation of Pakistan.</a:t>
            </a:r>
          </a:p>
          <a:p>
            <a:r>
              <a:rPr lang="en-US" sz="2400" dirty="0"/>
              <a:t>In terms of SCO, based on Pakistan's experience, the country can offer consultation in anti-terror policies for the success of RATS.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17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813"/>
          </a:xfrm>
        </p:spPr>
        <p:txBody>
          <a:bodyPr/>
          <a:lstStyle/>
          <a:p>
            <a:r>
              <a:rPr lang="en-US" dirty="0" err="1"/>
              <a:t>SCO</a:t>
            </a:r>
            <a:r>
              <a:rPr lang="en-US" dirty="0"/>
              <a:t>: Advantages for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417638"/>
            <a:ext cx="7391400" cy="47085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Relations with China and Russia strengthened</a:t>
            </a:r>
          </a:p>
          <a:p>
            <a:endParaRPr lang="en-US" dirty="0"/>
          </a:p>
          <a:p>
            <a:r>
              <a:rPr lang="en-US" dirty="0"/>
              <a:t>Pakistan has not been isolated diplomatically</a:t>
            </a:r>
          </a:p>
          <a:p>
            <a:endParaRPr lang="en-US" dirty="0"/>
          </a:p>
          <a:p>
            <a:r>
              <a:rPr lang="en-US" dirty="0"/>
              <a:t>Pakistan can get security, trade and economic benefits from </a:t>
            </a:r>
            <a:r>
              <a:rPr lang="en-US" dirty="0" err="1"/>
              <a:t>SCO</a:t>
            </a:r>
            <a:r>
              <a:rPr lang="en-US" dirty="0"/>
              <a:t> and ECO </a:t>
            </a:r>
          </a:p>
          <a:p>
            <a:endParaRPr lang="en-US" dirty="0"/>
          </a:p>
          <a:p>
            <a:r>
              <a:rPr lang="en-US" dirty="0"/>
              <a:t>Establishing a balance between China and US- a real challenge</a:t>
            </a:r>
          </a:p>
          <a:p>
            <a:endParaRPr lang="en-US" dirty="0"/>
          </a:p>
          <a:p>
            <a:r>
              <a:rPr lang="en-US" dirty="0"/>
              <a:t>Improving Pakistan’s image- a difficult task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18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43800" cy="52895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While reviewing the 'Modern Great Game', the SCO is emerging significantly to contain US influence in Central and South Asian region.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China is building political and strategic capital in the region</a:t>
            </a:r>
            <a:endParaRPr lang="en-US" dirty="0"/>
          </a:p>
          <a:p>
            <a:r>
              <a:rPr lang="en-US" dirty="0"/>
              <a:t>The Cold War 2.0 with containment of China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Central Asia</a:t>
            </a:r>
          </a:p>
          <a:p>
            <a:pPr lvl="1"/>
            <a:r>
              <a:rPr lang="en-US" sz="3600" dirty="0">
                <a:solidFill>
                  <a:srgbClr val="0070C0"/>
                </a:solidFill>
              </a:rPr>
              <a:t>South Asia 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</a:rPr>
              <a:t>East Asia</a:t>
            </a:r>
          </a:p>
          <a:p>
            <a:r>
              <a:rPr lang="en-US" dirty="0"/>
              <a:t>Therefore, US seriously monitoring the activities of the SCO.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As many observers label the SCO merely as an anti-NATO bloc 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An Iran-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reight-sans-pro"/>
              </a:rPr>
              <a:t>Turkiye</a:t>
            </a:r>
            <a:r>
              <a:rPr lang="en-US" b="0" i="0" dirty="0">
                <a:solidFill>
                  <a:srgbClr val="000000"/>
                </a:solidFill>
                <a:effectLst/>
                <a:latin typeface="freight-sans-pro"/>
              </a:rPr>
              <a:t>-China-Russia coalition has the potential to be a powerful alliance against the Western liberal order.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National Security </a:t>
            </a:r>
            <a:r>
              <a:rPr lang="en-US" sz="3600" dirty="0" err="1"/>
              <a:t>Vs</a:t>
            </a:r>
            <a:r>
              <a:rPr lang="en-US" sz="3600" dirty="0"/>
              <a:t> Collective Security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962400" cy="4590288"/>
          </a:xfrm>
        </p:spPr>
        <p:txBody>
          <a:bodyPr/>
          <a:lstStyle/>
          <a:p>
            <a:r>
              <a:rPr lang="en-US" dirty="0"/>
              <a:t>What is national security?</a:t>
            </a:r>
          </a:p>
          <a:p>
            <a:endParaRPr lang="en-US" dirty="0"/>
          </a:p>
          <a:p>
            <a:r>
              <a:rPr lang="en-US" dirty="0"/>
              <a:t>Who is responsible for national security?</a:t>
            </a:r>
          </a:p>
          <a:p>
            <a:endParaRPr lang="en-US" dirty="0"/>
          </a:p>
          <a:p>
            <a:r>
              <a:rPr lang="en-US" dirty="0"/>
              <a:t>What is ‘Self Defense’? (Article 51 of UN)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What is International Security?</a:t>
            </a:r>
          </a:p>
          <a:p>
            <a:endParaRPr lang="en-GB" dirty="0"/>
          </a:p>
          <a:p>
            <a:r>
              <a:rPr lang="en-GB" dirty="0"/>
              <a:t>Who’s responsible for Int. Security?</a:t>
            </a:r>
          </a:p>
          <a:p>
            <a:endParaRPr lang="en-GB" dirty="0"/>
          </a:p>
          <a:p>
            <a:r>
              <a:rPr lang="en-GB" dirty="0"/>
              <a:t>What is ‘Collective Security’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4428-0282-4DD7-8CCB-D2F40AD9A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5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CSS</a:t>
            </a:r>
            <a:r>
              <a:rPr lang="en-US" dirty="0"/>
              <a:t> Questions: </a:t>
            </a:r>
            <a:r>
              <a:rPr lang="en-US" dirty="0" err="1"/>
              <a:t>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China, Pakistan-Russia cooperation will find suitable support mechanism in Shanghai Cooperation Organization (SCO). Elaborate.  2020</a:t>
            </a:r>
          </a:p>
          <a:p>
            <a:r>
              <a:rPr lang="en-US" dirty="0"/>
              <a:t>What are the opportunities and challenges for Pakistan as one of the new members of the Shanghai Cooperation Organization (</a:t>
            </a:r>
            <a:r>
              <a:rPr lang="en-US" dirty="0" err="1"/>
              <a:t>SCO</a:t>
            </a:r>
            <a:r>
              <a:rPr lang="en-US" dirty="0"/>
              <a:t>)? CSS-2018</a:t>
            </a:r>
          </a:p>
          <a:p>
            <a:r>
              <a:rPr lang="en-US" dirty="0"/>
              <a:t>Q. No. 5. Explore the significance of </a:t>
            </a:r>
            <a:r>
              <a:rPr lang="en-US" dirty="0" err="1"/>
              <a:t>Shinghai</a:t>
            </a:r>
            <a:r>
              <a:rPr lang="en-US" dirty="0"/>
              <a:t> Cooperation Organization (</a:t>
            </a:r>
            <a:r>
              <a:rPr lang="en-US" dirty="0" err="1"/>
              <a:t>SCO</a:t>
            </a:r>
            <a:r>
              <a:rPr lang="en-US" dirty="0"/>
              <a:t>) for Pakistan. CSS-2017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740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 Cooperation Organization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10668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http://eco.int/index.php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794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NOA-Misc\ECO_websitr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NOA-Misc\eco-fla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89916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40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Economic Cooperation Organization (ECO)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An inter-governmental regional organization encompassing countries from </a:t>
            </a:r>
          </a:p>
          <a:p>
            <a:pPr lvl="1"/>
            <a:r>
              <a:rPr lang="en-US" dirty="0"/>
              <a:t>Europe, </a:t>
            </a:r>
          </a:p>
          <a:p>
            <a:pPr lvl="1"/>
            <a:r>
              <a:rPr lang="en-US" dirty="0"/>
              <a:t>Central Asia, and </a:t>
            </a:r>
          </a:p>
          <a:p>
            <a:pPr lvl="1"/>
            <a:r>
              <a:rPr lang="en-US" dirty="0"/>
              <a:t>South Asia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The overall objective</a:t>
            </a:r>
            <a:r>
              <a:rPr lang="en-US" dirty="0"/>
              <a:t> of the organization is the </a:t>
            </a:r>
            <a:r>
              <a:rPr lang="en-US" dirty="0">
                <a:solidFill>
                  <a:srgbClr val="002060"/>
                </a:solidFill>
              </a:rPr>
              <a:t>sustainable economic development</a:t>
            </a:r>
            <a:r>
              <a:rPr lang="en-US" dirty="0"/>
              <a:t> of its member states and the region as a whole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44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Established as Regional Cooperation for Development (</a:t>
            </a:r>
            <a:r>
              <a:rPr lang="en-US" sz="3200" dirty="0" err="1"/>
              <a:t>RCD</a:t>
            </a:r>
            <a:r>
              <a:rPr lang="en-US" sz="3200" dirty="0"/>
              <a:t>) in 1964 by Iran, Pakistan and Turkey</a:t>
            </a:r>
          </a:p>
          <a:p>
            <a:r>
              <a:rPr lang="en-US" sz="3200" dirty="0"/>
              <a:t>Renamed as “ECO” in 1985.</a:t>
            </a:r>
          </a:p>
          <a:p>
            <a:r>
              <a:rPr lang="en-US" sz="3200" dirty="0"/>
              <a:t>The </a:t>
            </a:r>
            <a:r>
              <a:rPr lang="en-US" sz="3200" dirty="0" err="1"/>
              <a:t>ECO's</a:t>
            </a:r>
            <a:r>
              <a:rPr lang="en-US" sz="3200" dirty="0"/>
              <a:t> secretariat in Iran</a:t>
            </a:r>
          </a:p>
          <a:p>
            <a:r>
              <a:rPr lang="en-US" sz="3200" dirty="0"/>
              <a:t>its economic bureau is in Turkey</a:t>
            </a:r>
          </a:p>
          <a:p>
            <a:r>
              <a:rPr lang="en-US" sz="3200" dirty="0"/>
              <a:t>its scientific bureau is in Pakistan.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3074" name="Picture 2" descr="E:\NOA-Misc\ECO-pi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419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231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/>
              <a:t>Objectives &amp; Principles of Cooperation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990600"/>
            <a:ext cx="7315200" cy="5105400"/>
          </a:xfrm>
        </p:spPr>
        <p:txBody>
          <a:bodyPr>
            <a:noAutofit/>
          </a:bodyPr>
          <a:lstStyle/>
          <a:p>
            <a:r>
              <a:rPr lang="en-US" sz="2500" dirty="0"/>
              <a:t>To promote sustainable economic development</a:t>
            </a:r>
          </a:p>
          <a:p>
            <a:r>
              <a:rPr lang="en-US" sz="2500" dirty="0"/>
              <a:t>progressive removal of trade barriers for expansion of trade</a:t>
            </a:r>
          </a:p>
          <a:p>
            <a:r>
              <a:rPr lang="en-US" sz="2500" dirty="0"/>
              <a:t>increased economic cooperation and</a:t>
            </a:r>
            <a:r>
              <a:rPr lang="en-US" sz="1600" dirty="0"/>
              <a:t> g</a:t>
            </a:r>
            <a:r>
              <a:rPr lang="en-US" sz="2500" dirty="0"/>
              <a:t>radual integration with the world economy;</a:t>
            </a:r>
          </a:p>
          <a:p>
            <a:r>
              <a:rPr lang="en-US" sz="2500" dirty="0"/>
              <a:t>Development of transport &amp; communications infrastructure</a:t>
            </a:r>
          </a:p>
          <a:p>
            <a:r>
              <a:rPr lang="en-US" sz="2500" dirty="0"/>
              <a:t>Effective utilization of the agricultural and industrial potentials with environmental protection</a:t>
            </a:r>
          </a:p>
          <a:p>
            <a:r>
              <a:rPr lang="en-US" sz="2500" dirty="0"/>
              <a:t>Exchanges in educational, scientific, technical and cultural fields</a:t>
            </a:r>
          </a:p>
          <a:p>
            <a:r>
              <a:rPr lang="en-US" sz="2500" dirty="0"/>
              <a:t>Effective cooperation with other regional and international organizations </a:t>
            </a:r>
          </a:p>
          <a:p>
            <a:endParaRPr lang="en-US" sz="25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354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66</a:t>
            </a:fld>
            <a:endParaRPr lang="en-US"/>
          </a:p>
        </p:txBody>
      </p:sp>
      <p:pic>
        <p:nvPicPr>
          <p:cNvPr id="1026" name="Picture 2" descr="E:\NOA-Misc\lectrs-org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96200" cy="57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433789" y="2057400"/>
            <a:ext cx="1142666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7200" y="2362201"/>
            <a:ext cx="430161" cy="914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276602" y="838201"/>
            <a:ext cx="1420759" cy="152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77000" y="2667000"/>
            <a:ext cx="16168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5753100" y="3924300"/>
            <a:ext cx="1066800" cy="228600"/>
          </a:xfrm>
          <a:prstGeom prst="curvedConnector3">
            <a:avLst>
              <a:gd name="adj1" fmla="val 4090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477000" y="1447800"/>
            <a:ext cx="495300" cy="810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3238502" y="914400"/>
            <a:ext cx="2311587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576455" y="942110"/>
            <a:ext cx="880152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505200" y="2514601"/>
            <a:ext cx="146144" cy="1371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03867" y="2258292"/>
            <a:ext cx="268433" cy="40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617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According to the Article XIII of the Treaty Of Izmir </a:t>
            </a:r>
            <a:r>
              <a:rPr lang="en-US" sz="2000" dirty="0"/>
              <a:t>(1977, 1990, and 1996)</a:t>
            </a:r>
          </a:p>
          <a:p>
            <a:pPr lvl="1"/>
            <a:r>
              <a:rPr lang="en-US" i="1" dirty="0"/>
              <a:t>“Any State enjoying geographical contiguity with the ECO region and/or sharing the objectives and principles of ECO may apply to become a member of the Organization.” </a:t>
            </a:r>
          </a:p>
          <a:p>
            <a:r>
              <a:rPr lang="en-US" dirty="0"/>
              <a:t>Currently ten countries from West and South Asia, Caucasus and Central Asia are Members of the Organization: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895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1992 Afghanistan and six Central Asian Republics, also joined</a:t>
            </a:r>
          </a:p>
          <a:p>
            <a:endParaRPr lang="en-US" dirty="0"/>
          </a:p>
        </p:txBody>
      </p:sp>
      <p:pic>
        <p:nvPicPr>
          <p:cNvPr id="4" name="Picture 3" descr="E:\NOA-Misc\ECO-mb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7075"/>
            <a:ext cx="89916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01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ECO 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059363"/>
          </a:xfrm>
        </p:spPr>
        <p:txBody>
          <a:bodyPr>
            <a:normAutofit/>
          </a:bodyPr>
          <a:lstStyle/>
          <a:p>
            <a:r>
              <a:rPr lang="en-US" dirty="0"/>
              <a:t>The ECO functions through its intergovernmental machinery, Secretariat and specialized agencies and regional institutions.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3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Regional Integration and Regionalism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dirty="0"/>
              <a:t>Regionalism</a:t>
            </a:r>
          </a:p>
          <a:p>
            <a:pPr lvl="1"/>
            <a:r>
              <a:rPr lang="en-US" dirty="0"/>
              <a:t>The theory and practice of regional rather than national systems of administration or economic, or socio-cultural, or political affiliation.</a:t>
            </a:r>
          </a:p>
          <a:p>
            <a:r>
              <a:rPr lang="en-US" dirty="0"/>
              <a:t>Regional Cooperation Organizations and Role of Pakistan</a:t>
            </a:r>
          </a:p>
          <a:p>
            <a:pPr lvl="1"/>
            <a:r>
              <a:rPr lang="en-US" dirty="0" err="1"/>
              <a:t>SAARC</a:t>
            </a:r>
            <a:endParaRPr lang="en-US" dirty="0"/>
          </a:p>
          <a:p>
            <a:pPr lvl="1"/>
            <a:r>
              <a:rPr lang="en-US" dirty="0"/>
              <a:t>ECO</a:t>
            </a:r>
          </a:p>
          <a:p>
            <a:pPr lvl="1"/>
            <a:r>
              <a:rPr lang="en-US" dirty="0" err="1"/>
              <a:t>SCO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668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ORGANIZATIONAL STRUCTURE OF ECO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shall be, </a:t>
            </a:r>
          </a:p>
          <a:p>
            <a:pPr lvl="1"/>
            <a:r>
              <a:rPr lang="en-US" dirty="0"/>
              <a:t>ECO Summit</a:t>
            </a:r>
          </a:p>
          <a:p>
            <a:pPr lvl="1"/>
            <a:r>
              <a:rPr lang="en-US" dirty="0"/>
              <a:t>a Council of Ministers, </a:t>
            </a:r>
          </a:p>
          <a:p>
            <a:pPr lvl="1"/>
            <a:r>
              <a:rPr lang="en-US" dirty="0"/>
              <a:t>a Council of Permanent Representatives, </a:t>
            </a:r>
          </a:p>
          <a:p>
            <a:pPr lvl="1"/>
            <a:r>
              <a:rPr lang="en-US" dirty="0"/>
              <a:t>a Secretariat, and </a:t>
            </a:r>
          </a:p>
          <a:p>
            <a:pPr lvl="1"/>
            <a:r>
              <a:rPr lang="en-US" dirty="0"/>
              <a:t>Specialized Agencies in specific fields of cooperation. </a:t>
            </a:r>
          </a:p>
          <a:p>
            <a:pPr lvl="1"/>
            <a:r>
              <a:rPr lang="en-US" dirty="0"/>
              <a:t>a Regional Planning Council,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56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1. ECO-Summit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0866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the Article IV of the Treaty of Izmir</a:t>
            </a:r>
          </a:p>
          <a:p>
            <a:pPr lvl="1"/>
            <a:r>
              <a:rPr lang="en-US" b="1" dirty="0"/>
              <a:t>the Heads of State/Government meet biennially or more often if considered necessary.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The Summit meetings review the objective conditions and progress in implementation of ECO </a:t>
            </a:r>
            <a:r>
              <a:rPr lang="en-US" b="1" dirty="0" err="1"/>
              <a:t>programmes</a:t>
            </a:r>
            <a:r>
              <a:rPr lang="en-US" b="1" dirty="0"/>
              <a:t> and projects </a:t>
            </a:r>
          </a:p>
          <a:p>
            <a:endParaRPr lang="en-US" b="1" dirty="0"/>
          </a:p>
          <a:p>
            <a:r>
              <a:rPr lang="en-US" b="1" dirty="0"/>
              <a:t>exchanging views on regional and global issues of common interest to the ECO region.</a:t>
            </a:r>
            <a:br>
              <a:rPr lang="en-US" b="1" dirty="0"/>
            </a:br>
            <a:endParaRPr lang="en-US" b="1" dirty="0"/>
          </a:p>
          <a:p>
            <a:r>
              <a:rPr lang="en-US" b="1" i="0" dirty="0">
                <a:effectLst/>
              </a:rPr>
              <a:t>Since ECO enlargement in 1992, 15 Summit meetings have been held. </a:t>
            </a:r>
          </a:p>
          <a:p>
            <a:endParaRPr lang="en-US" b="1" dirty="0"/>
          </a:p>
          <a:p>
            <a:r>
              <a:rPr lang="en-US" b="1" i="0" dirty="0">
                <a:effectLst/>
              </a:rPr>
              <a:t>The last meeting, 15th ECO Summit, was held on November 28, 2021 in Ashgabat, </a:t>
            </a:r>
            <a:r>
              <a:rPr lang="en-US" b="1" i="0" dirty="0" err="1">
                <a:effectLst/>
              </a:rPr>
              <a:t>Turkmanistan</a:t>
            </a:r>
            <a:r>
              <a:rPr lang="en-US" b="1" i="0" dirty="0">
                <a:effectLst/>
              </a:rPr>
              <a:t>.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482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NOA-Misc\eco-summit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-20782"/>
            <a:ext cx="8589818" cy="631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3235" y="228600"/>
            <a:ext cx="411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Summits Held So Far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3234" y="6096000"/>
            <a:ext cx="8118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:Turkey organized the 14th ECO Summit virtually on March 4, 2021</a:t>
            </a:r>
          </a:p>
        </p:txBody>
      </p:sp>
    </p:spTree>
    <p:extLst>
      <p:ext uri="{BB962C8B-B14F-4D97-AF65-F5344CB8AC3E}">
        <p14:creationId xmlns:p14="http://schemas.microsoft.com/office/powerpoint/2010/main" val="32985106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2. COUNCIL OF MINISTERS </a:t>
            </a:r>
          </a:p>
          <a:p>
            <a:pPr lvl="1"/>
            <a:r>
              <a:rPr lang="en-US" dirty="0"/>
              <a:t>the policy and decision-making body that approves annual workplan </a:t>
            </a:r>
            <a:r>
              <a:rPr lang="en-US"/>
              <a:t>and programs</a:t>
            </a:r>
            <a:endParaRPr lang="en-US" dirty="0"/>
          </a:p>
          <a:p>
            <a:pPr lvl="1"/>
            <a:r>
              <a:rPr lang="en-US" dirty="0"/>
              <a:t>It comprises the Ministers of Foreign Affairs or any other representatives of full ministerial rank as may be nominated by the governments </a:t>
            </a:r>
          </a:p>
          <a:p>
            <a:pPr lvl="1"/>
            <a:r>
              <a:rPr lang="en-US" dirty="0"/>
              <a:t>responsible for decision on/approval of policies, strategies, and work programs</a:t>
            </a:r>
          </a:p>
          <a:p>
            <a:r>
              <a:rPr lang="en-US" dirty="0"/>
              <a:t>3. SECRETARIAT </a:t>
            </a:r>
          </a:p>
          <a:p>
            <a:pPr lvl="1"/>
            <a:r>
              <a:rPr lang="en-US" dirty="0"/>
              <a:t>comprises a Secretary-General and staff </a:t>
            </a:r>
          </a:p>
          <a:p>
            <a:pPr lvl="1"/>
            <a:r>
              <a:rPr lang="en-US" dirty="0"/>
              <a:t>its Headquarters in Tehran </a:t>
            </a:r>
          </a:p>
          <a:p>
            <a:pPr lvl="1"/>
            <a:r>
              <a:rPr lang="en-US" dirty="0"/>
              <a:t>The Secretary-General is elected and appointed by</a:t>
            </a:r>
          </a:p>
          <a:p>
            <a:pPr lvl="2"/>
            <a:r>
              <a:rPr lang="en-US" dirty="0"/>
              <a:t> the Council of Ministers </a:t>
            </a:r>
          </a:p>
          <a:p>
            <a:pPr lvl="2"/>
            <a:r>
              <a:rPr lang="en-US" dirty="0"/>
              <a:t>for a non-renewable term of three years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331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4.The Regional Planning Council (RPC)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Regional Planning Council (RPC) is the main technical planning body within ECO which comprises the heads of the Planning Organizations of the Member States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044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CDDF5-1E60-4A14-A41C-1DAC0478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ECO Vision 2025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7AD433-B6C8-494E-95AB-79E45FC6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838200"/>
            <a:ext cx="6629400" cy="53657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A-Vision Statement</a:t>
            </a:r>
          </a:p>
          <a:p>
            <a:pPr marL="0" indent="0" algn="ctr">
              <a:buNone/>
            </a:pPr>
            <a:r>
              <a:rPr lang="en-US" dirty="0"/>
              <a:t>	"ECO will pave the way to a territory of integrated and sustainable economies as well as free trade area achieved by highly educated societies and improved governance through enhanced cooperation“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B-Key Areas of Cooperation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Trade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Transport and Connectivity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Energy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Tourism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Economic Growth and Productivity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Social Welfare and Environment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C- Principles of Cooperation</a:t>
            </a:r>
          </a:p>
          <a:p>
            <a:r>
              <a:rPr lang="en-US" dirty="0"/>
              <a:t>Sustainability</a:t>
            </a:r>
          </a:p>
          <a:p>
            <a:r>
              <a:rPr lang="en-US" dirty="0"/>
              <a:t>Integration</a:t>
            </a:r>
          </a:p>
          <a:p>
            <a:r>
              <a:rPr lang="en-US" dirty="0"/>
              <a:t>Conducive Environment</a:t>
            </a:r>
          </a:p>
          <a:p>
            <a:pPr marL="457200" indent="-457200"/>
            <a:endParaRPr lang="x-non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653978-38C2-4DE2-89BC-697C0ED1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7899DC-4504-4F83-B1D9-CDD46935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84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Critical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2999"/>
          </a:xfrm>
        </p:spPr>
        <p:txBody>
          <a:bodyPr>
            <a:noAutofit/>
          </a:bodyPr>
          <a:lstStyle/>
          <a:p>
            <a:r>
              <a:rPr lang="en-US" sz="2800" dirty="0"/>
              <a:t>it is a trade bloc for the member states connected to </a:t>
            </a:r>
          </a:p>
          <a:p>
            <a:pPr lvl="1"/>
            <a:r>
              <a:rPr lang="en-US" dirty="0"/>
              <a:t>The Mediterranean through Turkey</a:t>
            </a:r>
          </a:p>
          <a:p>
            <a:pPr lvl="1"/>
            <a:r>
              <a:rPr lang="en-US" dirty="0"/>
              <a:t>The Persian Gulf via Iran, and </a:t>
            </a:r>
          </a:p>
          <a:p>
            <a:pPr lvl="1"/>
            <a:r>
              <a:rPr lang="en-US" dirty="0"/>
              <a:t>The Arabian sea via Pakistan</a:t>
            </a:r>
          </a:p>
          <a:p>
            <a:r>
              <a:rPr lang="en-US" sz="2800" dirty="0"/>
              <a:t>It provides a platform to improve socio-economic development </a:t>
            </a:r>
          </a:p>
          <a:p>
            <a:r>
              <a:rPr lang="en-US" sz="2800" dirty="0"/>
              <a:t>promotes trade and investment opportunities.</a:t>
            </a:r>
          </a:p>
          <a:p>
            <a:r>
              <a:rPr lang="en-US" sz="2800" dirty="0"/>
              <a:t>The dream is to establish a single market for goods and services, much like ASEAN or the EU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107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r>
              <a:rPr lang="en-US" sz="2800" dirty="0"/>
              <a:t>Terrorism and extremism: a common challenge for all the ECO members</a:t>
            </a:r>
          </a:p>
          <a:p>
            <a:r>
              <a:rPr lang="en-US" sz="2800" dirty="0"/>
              <a:t>Peace in Afghanistan and the Middle East: a key to ECO success</a:t>
            </a:r>
          </a:p>
          <a:p>
            <a:r>
              <a:rPr lang="en-US" sz="2800" dirty="0"/>
              <a:t>Iran and Saudi Arabia: Rivalry over Middle Eastern politics and options for Pakistan</a:t>
            </a:r>
          </a:p>
          <a:p>
            <a:r>
              <a:rPr lang="en-US" sz="2800" dirty="0"/>
              <a:t>Iran under US sanctions and options for Pakistan</a:t>
            </a:r>
          </a:p>
          <a:p>
            <a:pPr lvl="1"/>
            <a:r>
              <a:rPr lang="en-US" dirty="0"/>
              <a:t>the Iran–Pakistan-India (</a:t>
            </a:r>
            <a:r>
              <a:rPr lang="en-US" dirty="0" err="1"/>
              <a:t>IPI</a:t>
            </a:r>
            <a:r>
              <a:rPr lang="en-US" dirty="0"/>
              <a:t>)gas pipeline, as well as a Turkmenistan–Afghanistan–Pakistan-India (</a:t>
            </a:r>
            <a:r>
              <a:rPr lang="en-US" dirty="0" err="1"/>
              <a:t>TAPI</a:t>
            </a:r>
            <a:r>
              <a:rPr lang="en-US" dirty="0"/>
              <a:t>) pipeline</a:t>
            </a:r>
          </a:p>
          <a:p>
            <a:pPr lvl="1"/>
            <a:r>
              <a:rPr lang="en-US" dirty="0"/>
              <a:t>Indian influence in Iran and Afghanistan</a:t>
            </a:r>
          </a:p>
          <a:p>
            <a:endParaRPr lang="en-US" sz="2800" dirty="0"/>
          </a:p>
          <a:p>
            <a:r>
              <a:rPr lang="en-US" sz="2800" dirty="0"/>
              <a:t>CPEC as a nodal point for regional connectivity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64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E2CEF7-5500-4667-9104-DE60DB57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23-24 Jan. 2023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943082-BBD8-44E8-BA27-4F9DAD192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</a:t>
            </a:r>
            <a:r>
              <a:rPr lang="en-US" baseline="30000" dirty="0"/>
              <a:t>th</a:t>
            </a:r>
            <a:r>
              <a:rPr lang="en-US" dirty="0"/>
              <a:t> ECO Council of Foreign Ministers Meeting</a:t>
            </a:r>
          </a:p>
          <a:p>
            <a:pPr lvl="1"/>
            <a:r>
              <a:rPr lang="en-US" dirty="0"/>
              <a:t>Tashkent, Uzbekistan</a:t>
            </a:r>
          </a:p>
          <a:p>
            <a:pPr lvl="1"/>
            <a:r>
              <a:rPr lang="en-US" dirty="0"/>
              <a:t>The theme is- “Year of Strengthening Connectivity”</a:t>
            </a:r>
            <a:endParaRPr lang="x-non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8D8A59-3366-41B4-8B80-4C8485D2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F60218-6B7E-4E9C-94B0-59EBDF59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618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772400" cy="1362075"/>
          </a:xfrm>
        </p:spPr>
        <p:txBody>
          <a:bodyPr/>
          <a:lstStyle/>
          <a:p>
            <a:r>
              <a:rPr lang="en-US" dirty="0" err="1"/>
              <a:t>SCO</a:t>
            </a:r>
            <a:r>
              <a:rPr lang="en-US" dirty="0"/>
              <a:t>-</a:t>
            </a:r>
            <a:r>
              <a:rPr lang="en-US" dirty="0" err="1"/>
              <a:t>SAARC</a:t>
            </a:r>
            <a:r>
              <a:rPr lang="en-US" dirty="0"/>
              <a:t>-ECO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CHANGING REGIONAL DYNAMICS &amp; FORMATION OF NEW ALIGNMENTS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dirty="0"/>
              <a:t>Factors that contribute in Power Politics &amp; Competition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148" y="1447800"/>
            <a:ext cx="4040188" cy="639762"/>
          </a:xfrm>
        </p:spPr>
        <p:txBody>
          <a:bodyPr/>
          <a:lstStyle/>
          <a:p>
            <a:r>
              <a:rPr lang="en-US" dirty="0"/>
              <a:t>Tangible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Strong Economy</a:t>
            </a:r>
          </a:p>
          <a:p>
            <a:r>
              <a:rPr lang="en-US" dirty="0"/>
              <a:t>Modern Technology</a:t>
            </a:r>
          </a:p>
          <a:p>
            <a:r>
              <a:rPr lang="en-US" dirty="0"/>
              <a:t>Political Stability</a:t>
            </a:r>
          </a:p>
          <a:p>
            <a:r>
              <a:rPr lang="en-US" dirty="0"/>
              <a:t>Geography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39762"/>
          </a:xfrm>
        </p:spPr>
        <p:txBody>
          <a:bodyPr/>
          <a:lstStyle/>
          <a:p>
            <a:r>
              <a:rPr lang="en-US" dirty="0"/>
              <a:t>Intangible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  <a:p>
            <a:r>
              <a:rPr lang="en-US" dirty="0"/>
              <a:t>Social Cohesion</a:t>
            </a:r>
          </a:p>
          <a:p>
            <a:r>
              <a:rPr lang="en-US" dirty="0"/>
              <a:t>Population Quality</a:t>
            </a:r>
          </a:p>
          <a:p>
            <a:r>
              <a:rPr lang="en-US" dirty="0"/>
              <a:t>Diplomacy</a:t>
            </a:r>
          </a:p>
          <a:p>
            <a:r>
              <a:rPr lang="en-US" dirty="0"/>
              <a:t>National Identity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78486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On the basis of these factors certain countries start playing defining and leading role in the regional organizations they are member of. </a:t>
            </a:r>
          </a:p>
        </p:txBody>
      </p:sp>
    </p:spTree>
    <p:extLst>
      <p:ext uri="{BB962C8B-B14F-4D97-AF65-F5344CB8AC3E}">
        <p14:creationId xmlns:p14="http://schemas.microsoft.com/office/powerpoint/2010/main" val="181281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/>
              <a:t>The Changing regional Dynamics of South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/>
              <a:t>Dividends of Afghan Peace Process for Pakistan and the Region</a:t>
            </a:r>
          </a:p>
          <a:p>
            <a:pPr lvl="1"/>
            <a:r>
              <a:rPr lang="en-US" sz="2000" b="1" dirty="0"/>
              <a:t>India has been sidelined in this peace process</a:t>
            </a:r>
          </a:p>
          <a:p>
            <a:r>
              <a:rPr lang="en-US" sz="2400" b="1" dirty="0"/>
              <a:t>Iran Drops India From </a:t>
            </a:r>
            <a:r>
              <a:rPr lang="en-US" sz="2400" b="1" dirty="0" err="1"/>
              <a:t>Chabahar</a:t>
            </a:r>
            <a:r>
              <a:rPr lang="en-US" sz="2400" b="1" dirty="0"/>
              <a:t> Project</a:t>
            </a:r>
          </a:p>
          <a:p>
            <a:pPr lvl="1"/>
            <a:r>
              <a:rPr lang="en-US" sz="2000" b="1" dirty="0"/>
              <a:t>Delay In Funding from India</a:t>
            </a:r>
          </a:p>
          <a:p>
            <a:pPr lvl="1"/>
            <a:r>
              <a:rPr lang="en-US" sz="2000" b="1" dirty="0"/>
              <a:t>India gradually reduced its oil imports from Iran since 2017</a:t>
            </a:r>
          </a:p>
          <a:p>
            <a:pPr lvl="1"/>
            <a:r>
              <a:rPr lang="en-US" sz="2000" b="1" dirty="0"/>
              <a:t> China signed a ten year $400 </a:t>
            </a:r>
            <a:r>
              <a:rPr lang="en-US" sz="2000" b="1" dirty="0" err="1"/>
              <a:t>Bil</a:t>
            </a:r>
            <a:r>
              <a:rPr lang="en-US" sz="2000" b="1" dirty="0"/>
              <a:t>. investment deal with Iran for oil</a:t>
            </a:r>
          </a:p>
          <a:p>
            <a:pPr lvl="1"/>
            <a:r>
              <a:rPr lang="en-US" sz="2000" b="1" dirty="0"/>
              <a:t>India has been sidelined in Iran</a:t>
            </a:r>
          </a:p>
          <a:p>
            <a:pPr lvl="1"/>
            <a:r>
              <a:rPr lang="en-US" sz="2000" b="1" dirty="0"/>
              <a:t>India is moving to US camp---India to be a pivot for the US new containment policy</a:t>
            </a:r>
          </a:p>
          <a:p>
            <a:r>
              <a:rPr lang="en-US" sz="2400" b="1" dirty="0"/>
              <a:t>Russia improving ties with Pakistan and Afghanistan</a:t>
            </a:r>
          </a:p>
          <a:p>
            <a:pPr lvl="1"/>
            <a:r>
              <a:rPr lang="en-US" sz="2000" b="1" dirty="0"/>
              <a:t>Iran already has closed ties with Russia</a:t>
            </a:r>
          </a:p>
          <a:p>
            <a:pPr lvl="1"/>
            <a:r>
              <a:rPr lang="en-US" sz="2000" b="1" dirty="0"/>
              <a:t>The New Great Game and emerging realignments of regional powers</a:t>
            </a:r>
          </a:p>
          <a:p>
            <a:r>
              <a:rPr lang="en-US" sz="2400" b="1" dirty="0"/>
              <a:t>Repercussions for </a:t>
            </a:r>
            <a:r>
              <a:rPr lang="en-US" sz="2400" b="1" dirty="0" err="1"/>
              <a:t>SCO</a:t>
            </a:r>
            <a:r>
              <a:rPr lang="en-US" sz="2400" b="1" dirty="0"/>
              <a:t>-</a:t>
            </a:r>
            <a:r>
              <a:rPr lang="en-US" sz="2400" b="1" dirty="0" err="1"/>
              <a:t>SAARC</a:t>
            </a:r>
            <a:r>
              <a:rPr lang="en-US" sz="2400" b="1" dirty="0"/>
              <a:t>-ECO</a:t>
            </a:r>
          </a:p>
          <a:p>
            <a:r>
              <a:rPr lang="en-US" sz="2400" b="1" dirty="0"/>
              <a:t>The questions will be???</a:t>
            </a:r>
          </a:p>
          <a:p>
            <a:pPr lvl="1"/>
            <a:r>
              <a:rPr lang="en-US" sz="2000" b="1" dirty="0"/>
              <a:t>Should we isolate India in the region or bring her back from the US camp?</a:t>
            </a:r>
          </a:p>
          <a:p>
            <a:pPr lvl="1"/>
            <a:r>
              <a:rPr lang="en-US" sz="2000" b="1" dirty="0"/>
              <a:t>What policy options India have in the </a:t>
            </a:r>
            <a:r>
              <a:rPr lang="en-US" sz="2000" b="1" dirty="0" err="1"/>
              <a:t>SCO</a:t>
            </a:r>
            <a:r>
              <a:rPr lang="en-US" sz="2000" b="1" dirty="0"/>
              <a:t>-</a:t>
            </a:r>
            <a:r>
              <a:rPr lang="en-US" sz="2000" b="1" dirty="0" err="1"/>
              <a:t>SAARC</a:t>
            </a:r>
            <a:r>
              <a:rPr lang="en-US" sz="2000" b="1" dirty="0"/>
              <a:t>-ECO region?</a:t>
            </a:r>
          </a:p>
          <a:p>
            <a:pPr lvl="2"/>
            <a:r>
              <a:rPr lang="en-US" sz="1600" b="1" dirty="0"/>
              <a:t>India’s ‘Look East Policy’- ASEAN and APEC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2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Background </a:t>
            </a:r>
          </a:p>
          <a:p>
            <a:pPr lvl="1"/>
            <a:r>
              <a:rPr lang="en-US" dirty="0"/>
              <a:t>Brief History (Genesis)</a:t>
            </a:r>
          </a:p>
          <a:p>
            <a:pPr lvl="1"/>
            <a:r>
              <a:rPr lang="en-US" dirty="0"/>
              <a:t>Members (and membership criteria)</a:t>
            </a:r>
          </a:p>
          <a:p>
            <a:r>
              <a:rPr lang="en-US" dirty="0"/>
              <a:t>Charter, Objectives, Principles</a:t>
            </a:r>
          </a:p>
          <a:p>
            <a:r>
              <a:rPr lang="en-US" dirty="0"/>
              <a:t>Structure</a:t>
            </a:r>
          </a:p>
          <a:p>
            <a:r>
              <a:rPr lang="en-US" dirty="0"/>
              <a:t>Functions</a:t>
            </a:r>
          </a:p>
          <a:p>
            <a:r>
              <a:rPr lang="en-US" dirty="0"/>
              <a:t>Issues and Challenges</a:t>
            </a:r>
          </a:p>
          <a:p>
            <a:pPr lvl="1"/>
            <a:r>
              <a:rPr lang="en-US" dirty="0"/>
              <a:t>Geo-Strategic, Geo-Economic, ideological, trade, cultural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Latest/current developments</a:t>
            </a:r>
          </a:p>
          <a:p>
            <a:r>
              <a:rPr lang="en-US" dirty="0"/>
              <a:t>Future Prospects</a:t>
            </a:r>
          </a:p>
          <a:p>
            <a:r>
              <a:rPr lang="en-US" dirty="0"/>
              <a:t>Recommendations (if required)</a:t>
            </a:r>
          </a:p>
          <a:p>
            <a:r>
              <a:rPr lang="en-US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NOA-Sarfraz Hussain Ansari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4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18442</TotalTime>
  <Words>2793</Words>
  <Application>Microsoft Office PowerPoint</Application>
  <PresentationFormat>On-screen Show (4:3)</PresentationFormat>
  <Paragraphs>756</Paragraphs>
  <Slides>80</Slides>
  <Notes>14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Book Antiqua</vt:lpstr>
      <vt:lpstr>Calibri</vt:lpstr>
      <vt:lpstr>Franklin Gothic Book</vt:lpstr>
      <vt:lpstr>freight-sans-pro</vt:lpstr>
      <vt:lpstr>Office Theme</vt:lpstr>
      <vt:lpstr>Pakistan and Regional Organizations</vt:lpstr>
      <vt:lpstr>Regional &amp; global organizations</vt:lpstr>
      <vt:lpstr>Multilateralism for Regional &amp; Global Cooperation</vt:lpstr>
      <vt:lpstr>Sources of Study</vt:lpstr>
      <vt:lpstr>Talking Points/ Food for thought</vt:lpstr>
      <vt:lpstr>National Security Vs Collective Security</vt:lpstr>
      <vt:lpstr>Regional Integration and Regionalism</vt:lpstr>
      <vt:lpstr>Factors that contribute in Power Politics &amp; Competition</vt:lpstr>
      <vt:lpstr>Outline </vt:lpstr>
      <vt:lpstr>SAARC</vt:lpstr>
      <vt:lpstr>PowerPoint Presentation</vt:lpstr>
      <vt:lpstr>Historical Background (Why SAARC)</vt:lpstr>
      <vt:lpstr>PowerPoint Presentation</vt:lpstr>
      <vt:lpstr>PowerPoint Presentation</vt:lpstr>
      <vt:lpstr> Article I- SAARC OBJECTIVES </vt:lpstr>
      <vt:lpstr>Article II-PRINCIPLES (Values)</vt:lpstr>
      <vt:lpstr>SAARC-Institutional framework</vt:lpstr>
      <vt:lpstr>PowerPoint Presentation</vt:lpstr>
      <vt:lpstr>PowerPoint Presentation</vt:lpstr>
      <vt:lpstr>PowerPoint Presentation</vt:lpstr>
      <vt:lpstr>SAARC-A Critical Analysis</vt:lpstr>
      <vt:lpstr>SAARC-geo politics</vt:lpstr>
      <vt:lpstr>SAARC- Regional Power Politics</vt:lpstr>
      <vt:lpstr>SAARC-Critical Analysis  …conti</vt:lpstr>
      <vt:lpstr>The Geo-Strategic Region Claimed by Pakistan, China and India  </vt:lpstr>
      <vt:lpstr>PowerPoint Presentation</vt:lpstr>
      <vt:lpstr>Energy Corridors and Importance of Pakistan</vt:lpstr>
      <vt:lpstr>PowerPoint Presentation</vt:lpstr>
      <vt:lpstr>SARC: Successes </vt:lpstr>
      <vt:lpstr>Hurdles in SAARC Integration </vt:lpstr>
      <vt:lpstr>SAARC-Free Trade Area</vt:lpstr>
      <vt:lpstr>Future Scenarios </vt:lpstr>
      <vt:lpstr>SAARC: Conclusion</vt:lpstr>
      <vt:lpstr>SAARC COVID Response</vt:lpstr>
      <vt:lpstr>and  the emerging ‘Asian order’   It’s an attempt to counter US influence in Asia </vt:lpstr>
      <vt:lpstr>PowerPoint Presentation</vt:lpstr>
      <vt:lpstr>The Shanghai Cooperation Organization (SCO)</vt:lpstr>
      <vt:lpstr>PowerPoint Presentation</vt:lpstr>
      <vt:lpstr>SCO-Members, Observers, Dialogue Partners</vt:lpstr>
      <vt:lpstr>The SCO Goals</vt:lpstr>
      <vt:lpstr>SCO-Structure</vt:lpstr>
      <vt:lpstr>PowerPoint Presentation</vt:lpstr>
      <vt:lpstr>Critical analysis</vt:lpstr>
      <vt:lpstr>Sco and the rise of china Counterbalancing US Influence   Economic Infrastructure Diplomacy &amp; Strategic Alliances  Central Asia  South Asia  East Asia</vt:lpstr>
      <vt:lpstr>Old Silk Route Map </vt:lpstr>
      <vt:lpstr>Regional Connectivity: Belt and Road Initiative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 Summit 2022</vt:lpstr>
      <vt:lpstr>Analysts were interested in the following themes:</vt:lpstr>
      <vt:lpstr>PowerPoint Presentation</vt:lpstr>
      <vt:lpstr>SCO and Pakistan</vt:lpstr>
      <vt:lpstr>SCO: Advantages for Pakistan</vt:lpstr>
      <vt:lpstr>SCO: Advantages for Pakistan</vt:lpstr>
      <vt:lpstr>Conclusion </vt:lpstr>
      <vt:lpstr>CSS Questions: SCO</vt:lpstr>
      <vt:lpstr>ECO</vt:lpstr>
      <vt:lpstr>PowerPoint Presentation</vt:lpstr>
      <vt:lpstr>Economic Cooperation Organization (ECO)</vt:lpstr>
      <vt:lpstr>Background</vt:lpstr>
      <vt:lpstr>Objectives &amp; Principles of Cooperation</vt:lpstr>
      <vt:lpstr>PowerPoint Presentation</vt:lpstr>
      <vt:lpstr>Membership</vt:lpstr>
      <vt:lpstr>Member States</vt:lpstr>
      <vt:lpstr>ECO Organs</vt:lpstr>
      <vt:lpstr>ORGANIZATIONAL STRUCTURE OF ECO</vt:lpstr>
      <vt:lpstr>1. ECO-Summit</vt:lpstr>
      <vt:lpstr>PowerPoint Presentation</vt:lpstr>
      <vt:lpstr>PowerPoint Presentation</vt:lpstr>
      <vt:lpstr>4.The Regional Planning Council (RPC)</vt:lpstr>
      <vt:lpstr>ECO Vision 2025</vt:lpstr>
      <vt:lpstr>Critical Evaluation</vt:lpstr>
      <vt:lpstr>PowerPoint Presentation</vt:lpstr>
      <vt:lpstr>23-24 Jan. 2023</vt:lpstr>
      <vt:lpstr>SCO-SAARC-ECO</vt:lpstr>
      <vt:lpstr>The Changing regional Dynamics of South Asia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Pakistan Affairs</dc:title>
  <dc:creator>sarfraz ansari</dc:creator>
  <cp:lastModifiedBy>OC</cp:lastModifiedBy>
  <cp:revision>294</cp:revision>
  <dcterms:created xsi:type="dcterms:W3CDTF">2019-02-07T18:20:07Z</dcterms:created>
  <dcterms:modified xsi:type="dcterms:W3CDTF">2023-08-23T15:39:30Z</dcterms:modified>
</cp:coreProperties>
</file>