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85" r:id="rId4"/>
    <p:sldId id="258" r:id="rId5"/>
    <p:sldId id="259" r:id="rId6"/>
    <p:sldId id="286" r:id="rId7"/>
    <p:sldId id="287" r:id="rId8"/>
    <p:sldId id="260" r:id="rId9"/>
    <p:sldId id="284" r:id="rId10"/>
    <p:sldId id="261" r:id="rId11"/>
    <p:sldId id="262" r:id="rId12"/>
    <p:sldId id="263" r:id="rId13"/>
    <p:sldId id="264" r:id="rId14"/>
    <p:sldId id="265" r:id="rId15"/>
    <p:sldId id="266" r:id="rId16"/>
    <p:sldId id="267" r:id="rId17"/>
    <p:sldId id="268" r:id="rId18"/>
    <p:sldId id="288" r:id="rId19"/>
    <p:sldId id="269" r:id="rId20"/>
    <p:sldId id="270" r:id="rId21"/>
    <p:sldId id="271" r:id="rId22"/>
    <p:sldId id="272" r:id="rId23"/>
    <p:sldId id="273" r:id="rId24"/>
    <p:sldId id="289" r:id="rId25"/>
    <p:sldId id="274" r:id="rId26"/>
    <p:sldId id="290" r:id="rId27"/>
    <p:sldId id="275" r:id="rId28"/>
    <p:sldId id="278" r:id="rId29"/>
    <p:sldId id="279" r:id="rId30"/>
    <p:sldId id="276" r:id="rId31"/>
    <p:sldId id="277" r:id="rId32"/>
    <p:sldId id="280" r:id="rId33"/>
    <p:sldId id="281" r:id="rId34"/>
    <p:sldId id="282" r:id="rId35"/>
    <p:sldId id="291" r:id="rId36"/>
    <p:sldId id="28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2" d="100"/>
          <a:sy n="72" d="100"/>
        </p:scale>
        <p:origin x="66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39787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392654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94590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1892804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6198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1441291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4104103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425846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4465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52547-9590-418C-B052-EA95FBF59DA9}" type="datetimeFigureOut">
              <a:rPr lang="en-US" smtClean="0"/>
              <a:t>8/13/2023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879057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252547-9590-418C-B052-EA95FBF59DA9}" type="datetimeFigureOut">
              <a:rPr lang="en-US" smtClean="0"/>
              <a:t>8/13/2023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5665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252547-9590-418C-B052-EA95FBF59DA9}" type="datetimeFigureOut">
              <a:rPr lang="en-US" smtClean="0"/>
              <a:t>8/13/2023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51116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252547-9590-418C-B052-EA95FBF59DA9}" type="datetimeFigureOut">
              <a:rPr lang="en-US" smtClean="0"/>
              <a:t>8/13/2023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55117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2547-9590-418C-B052-EA95FBF59DA9}" type="datetimeFigureOut">
              <a:rPr lang="en-US" smtClean="0"/>
              <a:t>8/13/2023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195667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252547-9590-418C-B052-EA95FBF59DA9}" type="datetimeFigureOut">
              <a:rPr lang="en-US" smtClean="0"/>
              <a:t>8/13/2023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25047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252547-9590-418C-B052-EA95FBF59DA9}" type="datetimeFigureOut">
              <a:rPr lang="en-US" smtClean="0"/>
              <a:t>8/13/2023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0E1C7B-4DD0-42C2-8B1F-86865FC943E9}" type="slidenum">
              <a:rPr lang="en-US" smtClean="0"/>
              <a:t>‹#›</a:t>
            </a:fld>
            <a:endParaRPr lang="en-US"/>
          </a:p>
        </p:txBody>
      </p:sp>
    </p:spTree>
    <p:extLst>
      <p:ext uri="{BB962C8B-B14F-4D97-AF65-F5344CB8AC3E}">
        <p14:creationId xmlns:p14="http://schemas.microsoft.com/office/powerpoint/2010/main" val="292512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252547-9590-418C-B052-EA95FBF59DA9}" type="datetimeFigureOut">
              <a:rPr lang="en-US" smtClean="0"/>
              <a:t>8/13/2023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0E1C7B-4DD0-42C2-8B1F-86865FC943E9}" type="slidenum">
              <a:rPr lang="en-US" smtClean="0"/>
              <a:t>‹#›</a:t>
            </a:fld>
            <a:endParaRPr lang="en-US"/>
          </a:p>
        </p:txBody>
      </p:sp>
    </p:spTree>
    <p:extLst>
      <p:ext uri="{BB962C8B-B14F-4D97-AF65-F5344CB8AC3E}">
        <p14:creationId xmlns:p14="http://schemas.microsoft.com/office/powerpoint/2010/main" val="394467239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7671" y="1367971"/>
            <a:ext cx="8915399" cy="2262781"/>
          </a:xfrm>
        </p:spPr>
        <p:txBody>
          <a:bodyPr/>
          <a:lstStyle/>
          <a:p>
            <a:r>
              <a:rPr lang="en-US" b="1" dirty="0" smtClean="0">
                <a:latin typeface="Times New Roman" panose="02020603050405020304" pitchFamily="18" charset="0"/>
                <a:cs typeface="Times New Roman" panose="02020603050405020304" pitchFamily="18" charset="0"/>
              </a:rPr>
              <a:t>FEMINIST MOVEMENTS</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721327" y="5372465"/>
            <a:ext cx="8915399" cy="1126283"/>
          </a:xfrm>
        </p:spPr>
        <p:txBody>
          <a:bodyPr>
            <a:noAutofit/>
          </a:bodyPr>
          <a:lstStyle/>
          <a:p>
            <a:r>
              <a:rPr lang="en-US" sz="3600" b="1" dirty="0" smtClean="0">
                <a:latin typeface="Times New Roman" panose="02020603050405020304" pitchFamily="18" charset="0"/>
                <a:cs typeface="Times New Roman" panose="02020603050405020304" pitchFamily="18" charset="0"/>
              </a:rPr>
              <a:t>LECTURE 3</a:t>
            </a:r>
          </a:p>
          <a:p>
            <a:r>
              <a:rPr lang="en-US" sz="3600" b="1" dirty="0" smtClean="0">
                <a:latin typeface="Times New Roman" panose="02020603050405020304" pitchFamily="18" charset="0"/>
                <a:cs typeface="Times New Roman" panose="02020603050405020304" pitchFamily="18" charset="0"/>
              </a:rPr>
              <a:t>BY: Farhat Abbas Sial</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756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latin typeface="Times New Roman" panose="02020603050405020304" pitchFamily="18" charset="0"/>
                <a:cs typeface="Times New Roman" panose="02020603050405020304" pitchFamily="18" charset="0"/>
              </a:rPr>
              <a:t>Major achievements/ Success of First wave</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2000" dirty="0" smtClean="0">
                <a:latin typeface="Times New Roman" panose="02020603050405020304" pitchFamily="18" charset="0"/>
                <a:cs typeface="Times New Roman" panose="02020603050405020304" pitchFamily="18" charset="0"/>
              </a:rPr>
              <a:t>The higher education opened up for women along with the reforms in girls secondary school system</a:t>
            </a:r>
          </a:p>
          <a:p>
            <a:r>
              <a:rPr lang="en-US" sz="2000" dirty="0" smtClean="0">
                <a:latin typeface="Times New Roman" panose="02020603050405020304" pitchFamily="18" charset="0"/>
                <a:cs typeface="Times New Roman" panose="02020603050405020304" pitchFamily="18" charset="0"/>
              </a:rPr>
              <a:t>Women participation in formal national examination</a:t>
            </a:r>
          </a:p>
          <a:p>
            <a:r>
              <a:rPr lang="en-US" sz="2000" dirty="0" smtClean="0">
                <a:latin typeface="Times New Roman" panose="02020603050405020304" pitchFamily="18" charset="0"/>
                <a:cs typeface="Times New Roman" panose="02020603050405020304" pitchFamily="18" charset="0"/>
              </a:rPr>
              <a:t>“</a:t>
            </a:r>
            <a:r>
              <a:rPr lang="en-US" sz="2000" dirty="0" smtClean="0">
                <a:solidFill>
                  <a:srgbClr val="C00000"/>
                </a:solidFill>
                <a:latin typeface="Times New Roman" panose="02020603050405020304" pitchFamily="18" charset="0"/>
                <a:cs typeface="Times New Roman" panose="02020603050405020304" pitchFamily="18" charset="0"/>
              </a:rPr>
              <a:t>Married Women’s Properties Act”-  1870 UK</a:t>
            </a:r>
          </a:p>
          <a:p>
            <a:r>
              <a:rPr lang="en-US" sz="2000" dirty="0">
                <a:latin typeface="Times New Roman" panose="02020603050405020304" pitchFamily="18" charset="0"/>
                <a:cs typeface="Times New Roman" panose="02020603050405020304" pitchFamily="18" charset="0"/>
              </a:rPr>
              <a:t>In </a:t>
            </a:r>
            <a:r>
              <a:rPr lang="en-US" sz="2000" b="1" dirty="0" smtClean="0">
                <a:latin typeface="Times New Roman" panose="02020603050405020304" pitchFamily="18" charset="0"/>
                <a:cs typeface="Times New Roman" panose="02020603050405020304" pitchFamily="18" charset="0"/>
              </a:rPr>
              <a:t>1893</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women were given the right to vote in New Zealand and in </a:t>
            </a:r>
            <a:r>
              <a:rPr lang="en-US" sz="2000" b="1" dirty="0" smtClean="0">
                <a:latin typeface="Times New Roman" panose="02020603050405020304" pitchFamily="18" charset="0"/>
                <a:cs typeface="Times New Roman" panose="02020603050405020304" pitchFamily="18" charset="0"/>
              </a:rPr>
              <a:t>1900 </a:t>
            </a:r>
            <a:r>
              <a:rPr lang="en-US" sz="2000" dirty="0">
                <a:latin typeface="Times New Roman" panose="02020603050405020304" pitchFamily="18" charset="0"/>
                <a:cs typeface="Times New Roman" panose="02020603050405020304" pitchFamily="18" charset="0"/>
              </a:rPr>
              <a:t>women were given right to vote in Australia. </a:t>
            </a:r>
            <a:endParaRPr lang="en-US" sz="2000" dirty="0" smtClean="0">
              <a:latin typeface="Times New Roman" panose="02020603050405020304" pitchFamily="18" charset="0"/>
              <a:cs typeface="Times New Roman" panose="02020603050405020304" pitchFamily="18" charset="0"/>
            </a:endParaRPr>
          </a:p>
          <a:p>
            <a:r>
              <a:rPr lang="en-US" sz="2000" dirty="0" smtClean="0">
                <a:solidFill>
                  <a:schemeClr val="tx1"/>
                </a:solidFill>
                <a:latin typeface="Times New Roman" panose="02020603050405020304" pitchFamily="18" charset="0"/>
                <a:cs typeface="Times New Roman" panose="02020603050405020304" pitchFamily="18" charset="0"/>
              </a:rPr>
              <a:t>1920- Suffrage Bill was passed in the US </a:t>
            </a:r>
            <a:r>
              <a:rPr lang="en-US" sz="2000" dirty="0" smtClean="0">
                <a:solidFill>
                  <a:srgbClr val="C00000"/>
                </a:solidFill>
                <a:latin typeface="Times New Roman" panose="02020603050405020304" pitchFamily="18" charset="0"/>
                <a:cs typeface="Times New Roman" panose="02020603050405020304" pitchFamily="18" charset="0"/>
              </a:rPr>
              <a:t>( 19</a:t>
            </a:r>
            <a:r>
              <a:rPr lang="en-US" sz="2000" baseline="30000" dirty="0" smtClean="0">
                <a:solidFill>
                  <a:srgbClr val="C00000"/>
                </a:solidFill>
                <a:latin typeface="Times New Roman" panose="02020603050405020304" pitchFamily="18" charset="0"/>
                <a:cs typeface="Times New Roman" panose="02020603050405020304" pitchFamily="18" charset="0"/>
              </a:rPr>
              <a:t>th</a:t>
            </a:r>
            <a:r>
              <a:rPr lang="en-US" sz="2000" dirty="0" smtClean="0">
                <a:solidFill>
                  <a:srgbClr val="C00000"/>
                </a:solidFill>
                <a:latin typeface="Times New Roman" panose="02020603050405020304" pitchFamily="18" charset="0"/>
                <a:cs typeface="Times New Roman" panose="02020603050405020304" pitchFamily="18" charset="0"/>
              </a:rPr>
              <a:t> Amendment ) </a:t>
            </a:r>
            <a:r>
              <a:rPr lang="en-US" sz="2000" dirty="0" smtClean="0">
                <a:solidFill>
                  <a:schemeClr val="tx1"/>
                </a:solidFill>
                <a:latin typeface="Times New Roman" panose="02020603050405020304" pitchFamily="18" charset="0"/>
                <a:cs typeface="Times New Roman" panose="02020603050405020304" pitchFamily="18" charset="0"/>
              </a:rPr>
              <a:t>and women were given their due right to vote</a:t>
            </a:r>
          </a:p>
          <a:p>
            <a:endParaRPr lang="en-US" sz="2000"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340195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latin typeface="Times New Roman" panose="02020603050405020304" pitchFamily="18" charset="0"/>
                <a:cs typeface="Times New Roman" panose="02020603050405020304" pitchFamily="18" charset="0"/>
              </a:rPr>
              <a:t>Events contributed to the Progression of the First Wave</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63651" y="2133600"/>
            <a:ext cx="9340961" cy="4447504"/>
          </a:xfrm>
        </p:spPr>
        <p:txBody>
          <a:bodyPr>
            <a:noAutofit/>
          </a:bodyPr>
          <a:lstStyle/>
          <a:p>
            <a:r>
              <a:rPr lang="en-US" sz="2000" i="1" dirty="0">
                <a:latin typeface="Times New Roman" panose="02020603050405020304" pitchFamily="18" charset="0"/>
                <a:cs typeface="Times New Roman" panose="02020603050405020304" pitchFamily="18" charset="0"/>
              </a:rPr>
              <a:t>The black Rights Movement </a:t>
            </a:r>
            <a:r>
              <a:rPr lang="en-US" sz="2000" b="1" i="1" dirty="0">
                <a:latin typeface="Times New Roman" panose="02020603050405020304" pitchFamily="18" charset="0"/>
                <a:cs typeface="Times New Roman" panose="02020603050405020304" pitchFamily="18" charset="0"/>
              </a:rPr>
              <a:t>(1850 onwards)</a:t>
            </a:r>
            <a:r>
              <a:rPr lang="en-US" sz="2000" i="1"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(The abolitionist movement </a:t>
            </a:r>
            <a:r>
              <a:rPr lang="en-US" sz="2000" i="1" dirty="0">
                <a:latin typeface="Times New Roman" panose="02020603050405020304" pitchFamily="18" charset="0"/>
                <a:cs typeface="Times New Roman" panose="02020603050405020304" pitchFamily="18" charset="0"/>
              </a:rPr>
              <a:t>was </a:t>
            </a:r>
            <a:r>
              <a:rPr lang="en-US" sz="2000" i="1" dirty="0" smtClean="0">
                <a:latin typeface="Times New Roman" panose="02020603050405020304" pitchFamily="18" charset="0"/>
                <a:cs typeface="Times New Roman" panose="02020603050405020304" pitchFamily="18" charset="0"/>
              </a:rPr>
              <a:t> at </a:t>
            </a:r>
            <a:r>
              <a:rPr lang="en-US" sz="2000" i="1" dirty="0">
                <a:latin typeface="Times New Roman" panose="02020603050405020304" pitchFamily="18" charset="0"/>
                <a:cs typeface="Times New Roman" panose="02020603050405020304" pitchFamily="18" charset="0"/>
              </a:rPr>
              <a:t>it’s peak in USA </a:t>
            </a:r>
            <a:r>
              <a:rPr lang="en-US" sz="2000" i="1" dirty="0" smtClean="0">
                <a:latin typeface="Times New Roman" panose="02020603050405020304" pitchFamily="18" charset="0"/>
                <a:cs typeface="Times New Roman" panose="02020603050405020304" pitchFamily="18" charset="0"/>
              </a:rPr>
              <a:t>)</a:t>
            </a:r>
            <a:endParaRPr lang="en-US" sz="2000" i="1" dirty="0">
              <a:latin typeface="Times New Roman" panose="02020603050405020304" pitchFamily="18" charset="0"/>
              <a:cs typeface="Times New Roman" panose="02020603050405020304" pitchFamily="18" charset="0"/>
            </a:endParaRPr>
          </a:p>
          <a:p>
            <a:r>
              <a:rPr lang="en-US" sz="2000" i="1" dirty="0" smtClean="0">
                <a:latin typeface="Times New Roman" panose="02020603050405020304" pitchFamily="18" charset="0"/>
                <a:cs typeface="Times New Roman" panose="02020603050405020304" pitchFamily="18" charset="0"/>
              </a:rPr>
              <a:t>The </a:t>
            </a:r>
            <a:r>
              <a:rPr lang="en-US" sz="2000" i="1" dirty="0">
                <a:latin typeface="Times New Roman" panose="02020603050405020304" pitchFamily="18" charset="0"/>
                <a:cs typeface="Times New Roman" panose="02020603050405020304" pitchFamily="18" charset="0"/>
              </a:rPr>
              <a:t>progressive era </a:t>
            </a:r>
            <a:r>
              <a:rPr lang="en-US" sz="2000" b="1" i="1" dirty="0">
                <a:latin typeface="Times New Roman" panose="02020603050405020304" pitchFamily="18" charset="0"/>
                <a:cs typeface="Times New Roman" panose="02020603050405020304" pitchFamily="18" charset="0"/>
              </a:rPr>
              <a:t>(1890)</a:t>
            </a:r>
          </a:p>
          <a:p>
            <a:r>
              <a:rPr lang="en-US" sz="2000" i="1" dirty="0" smtClean="0">
                <a:latin typeface="Times New Roman" panose="02020603050405020304" pitchFamily="18" charset="0"/>
                <a:cs typeface="Times New Roman" panose="02020603050405020304" pitchFamily="18" charset="0"/>
              </a:rPr>
              <a:t>Liberal </a:t>
            </a:r>
            <a:r>
              <a:rPr lang="en-US" sz="2000" i="1" dirty="0">
                <a:latin typeface="Times New Roman" panose="02020603050405020304" pitchFamily="18" charset="0"/>
                <a:cs typeface="Times New Roman" panose="02020603050405020304" pitchFamily="18" charset="0"/>
              </a:rPr>
              <a:t>feminists played an important role by writing articles, </a:t>
            </a:r>
            <a:r>
              <a:rPr lang="en-US" sz="2000" i="1" dirty="0" smtClean="0">
                <a:latin typeface="Times New Roman" panose="02020603050405020304" pitchFamily="18" charset="0"/>
                <a:cs typeface="Times New Roman" panose="02020603050405020304" pitchFamily="18" charset="0"/>
              </a:rPr>
              <a:t>holding conventions </a:t>
            </a:r>
            <a:r>
              <a:rPr lang="en-US" sz="2000" i="1" dirty="0">
                <a:latin typeface="Times New Roman" panose="02020603050405020304" pitchFamily="18" charset="0"/>
                <a:cs typeface="Times New Roman" panose="02020603050405020304" pitchFamily="18" charset="0"/>
              </a:rPr>
              <a:t>etc</a:t>
            </a:r>
            <a:r>
              <a:rPr lang="en-US" sz="2000" i="1" dirty="0" smtClean="0">
                <a:latin typeface="Times New Roman" panose="02020603050405020304" pitchFamily="18" charset="0"/>
                <a:cs typeface="Times New Roman" panose="02020603050405020304" pitchFamily="18" charset="0"/>
              </a:rPr>
              <a:t>.</a:t>
            </a:r>
          </a:p>
          <a:p>
            <a:endParaRPr lang="en-US" sz="2000" i="1" dirty="0">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NOTABLE FEMINISTS:</a:t>
            </a:r>
          </a:p>
          <a:p>
            <a:r>
              <a:rPr lang="en-US" sz="2000" b="1" i="1" dirty="0" smtClean="0">
                <a:latin typeface="Times New Roman" panose="02020603050405020304" pitchFamily="18" charset="0"/>
                <a:cs typeface="Times New Roman" panose="02020603050405020304" pitchFamily="18" charset="0"/>
              </a:rPr>
              <a:t>Abigail Adam:  </a:t>
            </a:r>
            <a:r>
              <a:rPr lang="en-US" sz="2000" i="1" dirty="0" smtClean="0">
                <a:latin typeface="Times New Roman" panose="02020603050405020304" pitchFamily="18" charset="0"/>
                <a:cs typeface="Times New Roman" panose="02020603050405020304" pitchFamily="18" charset="0"/>
              </a:rPr>
              <a:t>Worked for educational rights( remember women while writing the constitution)</a:t>
            </a:r>
          </a:p>
          <a:p>
            <a:r>
              <a:rPr lang="en-US" sz="2000" b="1" i="1" dirty="0" smtClean="0">
                <a:latin typeface="Times New Roman" panose="02020603050405020304" pitchFamily="18" charset="0"/>
                <a:cs typeface="Times New Roman" panose="02020603050405020304" pitchFamily="18" charset="0"/>
              </a:rPr>
              <a:t>Mary Wollstonecraft: </a:t>
            </a:r>
            <a:r>
              <a:rPr lang="en-US" sz="2000" i="1" dirty="0" smtClean="0">
                <a:latin typeface="Times New Roman" panose="02020603050405020304" pitchFamily="18" charset="0"/>
                <a:cs typeface="Times New Roman" panose="02020603050405020304" pitchFamily="18" charset="0"/>
              </a:rPr>
              <a:t>Vindication of the rights of women</a:t>
            </a:r>
          </a:p>
          <a:p>
            <a:r>
              <a:rPr lang="en-US" sz="2000" b="1" i="1" dirty="0" smtClean="0">
                <a:latin typeface="Times New Roman" panose="02020603050405020304" pitchFamily="18" charset="0"/>
                <a:cs typeface="Times New Roman" panose="02020603050405020304" pitchFamily="18" charset="0"/>
              </a:rPr>
              <a:t>Francis Right:  </a:t>
            </a:r>
            <a:r>
              <a:rPr lang="en-US" sz="2000" i="1" dirty="0" smtClean="0">
                <a:latin typeface="Times New Roman" panose="02020603050405020304" pitchFamily="18" charset="0"/>
                <a:cs typeface="Times New Roman" panose="02020603050405020304" pitchFamily="18" charset="0"/>
              </a:rPr>
              <a:t>Views of society and manners in America</a:t>
            </a:r>
          </a:p>
          <a:p>
            <a:r>
              <a:rPr lang="en-US" sz="2000" b="1" i="1" dirty="0">
                <a:latin typeface="Times New Roman" panose="02020603050405020304" pitchFamily="18" charset="0"/>
                <a:cs typeface="Times New Roman" panose="02020603050405020304" pitchFamily="18" charset="0"/>
              </a:rPr>
              <a:t>Alice Paul: </a:t>
            </a:r>
            <a:r>
              <a:rPr lang="en-US" sz="2000" i="1" dirty="0">
                <a:latin typeface="Times New Roman" panose="02020603050405020304" pitchFamily="18" charset="0"/>
                <a:cs typeface="Times New Roman" panose="02020603050405020304" pitchFamily="18" charset="0"/>
              </a:rPr>
              <a:t>She campaigned for the 19th </a:t>
            </a:r>
            <a:r>
              <a:rPr lang="en-US" sz="2000" i="1" dirty="0" smtClean="0">
                <a:latin typeface="Times New Roman" panose="02020603050405020304" pitchFamily="18" charset="0"/>
                <a:cs typeface="Times New Roman" panose="02020603050405020304" pitchFamily="18" charset="0"/>
              </a:rPr>
              <a:t>Amendment</a:t>
            </a:r>
          </a:p>
          <a:p>
            <a:r>
              <a:rPr lang="en-US" sz="2000" b="1" i="1" dirty="0" smtClean="0">
                <a:latin typeface="Times New Roman" panose="02020603050405020304" pitchFamily="18" charset="0"/>
                <a:cs typeface="Times New Roman" panose="02020603050405020304" pitchFamily="18" charset="0"/>
              </a:rPr>
              <a:t>The Grimke Sister</a:t>
            </a: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569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Criticism or Failure</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endParaRPr lang="en-US" sz="2000" b="1" dirty="0" smtClean="0"/>
          </a:p>
          <a:p>
            <a:r>
              <a:rPr lang="en-US" sz="2000" b="1" dirty="0" smtClean="0">
                <a:latin typeface="Times New Roman" panose="02020603050405020304" pitchFamily="18" charset="0"/>
                <a:cs typeface="Times New Roman" panose="02020603050405020304" pitchFamily="18" charset="0"/>
              </a:rPr>
              <a:t>The basic purpose was to ensure the suffrage right which was given as the movement ended. Some even argued that the right was given after the wave came to an end e.g. Right to vote was given in 1920 in the US</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621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Suffrage Movement</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2000" dirty="0" smtClean="0">
                <a:latin typeface="Times New Roman" panose="02020603050405020304" pitchFamily="18" charset="0"/>
                <a:cs typeface="Times New Roman" panose="02020603050405020304" pitchFamily="18" charset="0"/>
              </a:rPr>
              <a:t>The women Suffrage movement was the struggle for the right of women to vote side by side men.</a:t>
            </a:r>
          </a:p>
          <a:p>
            <a:r>
              <a:rPr lang="en-US" sz="2000" dirty="0">
                <a:latin typeface="Times New Roman" panose="02020603050405020304" pitchFamily="18" charset="0"/>
                <a:cs typeface="Times New Roman" panose="02020603050405020304" pitchFamily="18" charset="0"/>
              </a:rPr>
              <a:t>Began in </a:t>
            </a:r>
            <a:r>
              <a:rPr lang="en-US" sz="2000" dirty="0" smtClean="0">
                <a:latin typeface="Times New Roman" panose="02020603050405020304" pitchFamily="18" charset="0"/>
                <a:cs typeface="Times New Roman" panose="02020603050405020304" pitchFamily="18" charset="0"/>
              </a:rPr>
              <a:t>1860’s.</a:t>
            </a:r>
          </a:p>
          <a:p>
            <a:r>
              <a:rPr lang="en-US" sz="2000" dirty="0">
                <a:latin typeface="Times New Roman" panose="02020603050405020304" pitchFamily="18" charset="0"/>
                <a:cs typeface="Times New Roman" panose="02020603050405020304" pitchFamily="18" charset="0"/>
              </a:rPr>
              <a:t>Due to difference in tactics two societies were formed</a:t>
            </a:r>
            <a:r>
              <a:rPr lang="en-US" sz="2000" dirty="0" smtClean="0">
                <a:latin typeface="Times New Roman" panose="02020603050405020304" pitchFamily="18" charset="0"/>
                <a:cs typeface="Times New Roman" panose="02020603050405020304" pitchFamily="18" charset="0"/>
              </a:rPr>
              <a:t>;</a:t>
            </a:r>
          </a:p>
          <a:p>
            <a:r>
              <a:rPr lang="en-US" sz="2000" b="1" i="1" dirty="0">
                <a:latin typeface="Times New Roman" panose="02020603050405020304" pitchFamily="18" charset="0"/>
                <a:cs typeface="Times New Roman" panose="02020603050405020304" pitchFamily="18" charset="0"/>
              </a:rPr>
              <a:t>The National Union of Women’s Suffrage Societies formed in 1897, with Millicent Fawcett as the President, consisting of mainly well-connected middle-class women. </a:t>
            </a:r>
            <a:endParaRPr lang="en-US" sz="2000" b="1" i="1" dirty="0" smtClean="0">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The </a:t>
            </a:r>
            <a:r>
              <a:rPr lang="en-US" sz="2000" b="1" i="1" dirty="0">
                <a:latin typeface="Times New Roman" panose="02020603050405020304" pitchFamily="18" charset="0"/>
                <a:cs typeface="Times New Roman" panose="02020603050405020304" pitchFamily="18" charset="0"/>
              </a:rPr>
              <a:t>Women’s Social and Political Union formed in 1903, by the Pankhurst </a:t>
            </a:r>
            <a:r>
              <a:rPr lang="en-US" sz="2000" b="1" i="1" dirty="0" smtClean="0">
                <a:latin typeface="Times New Roman" panose="02020603050405020304" pitchFamily="18" charset="0"/>
                <a:cs typeface="Times New Roman" panose="02020603050405020304" pitchFamily="18" charset="0"/>
              </a:rPr>
              <a:t>   sisters</a:t>
            </a:r>
            <a:r>
              <a:rPr lang="en-US" sz="2000" b="1" i="1" dirty="0">
                <a:latin typeface="Times New Roman" panose="02020603050405020304" pitchFamily="18" charset="0"/>
                <a:cs typeface="Times New Roman" panose="02020603050405020304" pitchFamily="18" charset="0"/>
              </a:rPr>
              <a:t>. It employed more militant tactics. Resultantly thousands of suffragettes were imprisoned; many went on hunger strike and were subjected to force feeding.</a:t>
            </a:r>
          </a:p>
        </p:txBody>
      </p:sp>
    </p:spTree>
    <p:extLst>
      <p:ext uri="{BB962C8B-B14F-4D97-AF65-F5344CB8AC3E}">
        <p14:creationId xmlns:p14="http://schemas.microsoft.com/office/powerpoint/2010/main" val="874682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Suffrage movement</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37893" y="1519707"/>
            <a:ext cx="9366719" cy="4391515"/>
          </a:xfrm>
        </p:spPr>
        <p:txBody>
          <a:bodyPr>
            <a:normAutofit/>
          </a:bodyPr>
          <a:lstStyle/>
          <a:p>
            <a:r>
              <a:rPr lang="en-US" sz="2000" b="1" dirty="0" smtClean="0">
                <a:latin typeface="Times New Roman" panose="02020603050405020304" pitchFamily="18" charset="0"/>
                <a:cs typeface="Times New Roman" panose="02020603050405020304" pitchFamily="18" charset="0"/>
              </a:rPr>
              <a:t>Significance of WWI </a:t>
            </a:r>
            <a:r>
              <a:rPr lang="en-US" sz="2000" b="1" dirty="0" smtClean="0">
                <a:solidFill>
                  <a:srgbClr val="FF0000"/>
                </a:solidFill>
                <a:latin typeface="Times New Roman" panose="02020603050405020304" pitchFamily="18" charset="0"/>
                <a:cs typeface="Times New Roman" panose="02020603050405020304" pitchFamily="18" charset="0"/>
              </a:rPr>
              <a:t>(1914-1918)</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outbreak of World War One in </a:t>
            </a:r>
            <a:r>
              <a:rPr lang="en-US" sz="2000" dirty="0">
                <a:solidFill>
                  <a:srgbClr val="C00000"/>
                </a:solidFill>
                <a:latin typeface="Times New Roman" panose="02020603050405020304" pitchFamily="18" charset="0"/>
                <a:cs typeface="Times New Roman" panose="02020603050405020304" pitchFamily="18" charset="0"/>
              </a:rPr>
              <a:t>1914</a:t>
            </a:r>
            <a:r>
              <a:rPr lang="en-US" sz="2000" dirty="0">
                <a:latin typeface="Times New Roman" panose="02020603050405020304" pitchFamily="18" charset="0"/>
                <a:cs typeface="Times New Roman" panose="02020603050405020304" pitchFamily="18" charset="0"/>
              </a:rPr>
              <a:t> ended militant activities of the </a:t>
            </a:r>
            <a:r>
              <a:rPr lang="en-US" sz="2000" dirty="0" smtClean="0">
                <a:latin typeface="Times New Roman" panose="02020603050405020304" pitchFamily="18" charset="0"/>
                <a:cs typeface="Times New Roman" panose="02020603050405020304" pitchFamily="18" charset="0"/>
              </a:rPr>
              <a:t>suffragettes</a:t>
            </a:r>
          </a:p>
          <a:p>
            <a:r>
              <a:rPr lang="en-US" sz="2000" dirty="0">
                <a:latin typeface="Times New Roman" panose="02020603050405020304" pitchFamily="18" charset="0"/>
                <a:cs typeface="Times New Roman" panose="02020603050405020304" pitchFamily="18" charset="0"/>
              </a:rPr>
              <a:t>The war itself broke down many traditionally held views about women. Women joined the </a:t>
            </a:r>
            <a:r>
              <a:rPr lang="en-US" sz="2000" dirty="0" smtClean="0">
                <a:latin typeface="Times New Roman" panose="02020603050405020304" pitchFamily="18" charset="0"/>
                <a:cs typeface="Times New Roman" panose="02020603050405020304" pitchFamily="18" charset="0"/>
              </a:rPr>
              <a:t>labor </a:t>
            </a:r>
            <a:r>
              <a:rPr lang="en-US" sz="2000" dirty="0">
                <a:latin typeface="Times New Roman" panose="02020603050405020304" pitchFamily="18" charset="0"/>
                <a:cs typeface="Times New Roman" panose="02020603050405020304" pitchFamily="18" charset="0"/>
              </a:rPr>
              <a:t>force as replacements for the absent men. So the end of WWI led to expectations for change in many spheres of </a:t>
            </a:r>
            <a:r>
              <a:rPr lang="en-US" sz="2000" dirty="0" smtClean="0">
                <a:latin typeface="Times New Roman" panose="02020603050405020304" pitchFamily="18" charset="0"/>
                <a:cs typeface="Times New Roman" panose="02020603050405020304" pitchFamily="18" charset="0"/>
              </a:rPr>
              <a:t>life</a:t>
            </a:r>
          </a:p>
          <a:p>
            <a:r>
              <a:rPr lang="en-US" sz="2000" dirty="0">
                <a:latin typeface="Times New Roman" panose="02020603050405020304" pitchFamily="18" charset="0"/>
                <a:cs typeface="Times New Roman" panose="02020603050405020304" pitchFamily="18" charset="0"/>
              </a:rPr>
              <a:t>In </a:t>
            </a:r>
            <a:r>
              <a:rPr lang="en-US" sz="2000" dirty="0">
                <a:solidFill>
                  <a:srgbClr val="C00000"/>
                </a:solidFill>
                <a:latin typeface="Times New Roman" panose="02020603050405020304" pitchFamily="18" charset="0"/>
                <a:cs typeface="Times New Roman" panose="02020603050405020304" pitchFamily="18" charset="0"/>
              </a:rPr>
              <a:t>1918,</a:t>
            </a:r>
            <a:r>
              <a:rPr lang="en-US" sz="2000" dirty="0">
                <a:latin typeface="Times New Roman" panose="02020603050405020304" pitchFamily="18" charset="0"/>
                <a:cs typeface="Times New Roman" panose="02020603050405020304" pitchFamily="18" charset="0"/>
              </a:rPr>
              <a:t> the Representation of the People Act allowed the right to vote for all men over 21 and women over 30 who were householders, or the wives of householders or had been to university.</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892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Global Women Suffrage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41482" y="1669960"/>
            <a:ext cx="8915400" cy="3777622"/>
          </a:xfrm>
        </p:spPr>
        <p:txBody>
          <a:bodyPr>
            <a:noAutofit/>
          </a:bodyPr>
          <a:lstStyle/>
          <a:p>
            <a:r>
              <a:rPr lang="en-US" sz="2000" b="1" dirty="0" smtClean="0">
                <a:latin typeface="Times New Roman" panose="02020603050405020304" pitchFamily="18" charset="0"/>
                <a:cs typeface="Times New Roman" panose="02020603050405020304" pitchFamily="18" charset="0"/>
              </a:rPr>
              <a:t>Women Suffrage in Europe</a:t>
            </a:r>
          </a:p>
          <a:p>
            <a:r>
              <a:rPr lang="en-US" sz="2000" dirty="0" smtClean="0">
                <a:latin typeface="Times New Roman" panose="02020603050405020304" pitchFamily="18" charset="0"/>
                <a:cs typeface="Times New Roman" panose="02020603050405020304" pitchFamily="18" charset="0"/>
              </a:rPr>
              <a:t>1893- New Zealand was the first country to grant women right to vote</a:t>
            </a:r>
          </a:p>
          <a:p>
            <a:r>
              <a:rPr lang="en-US" sz="2000" dirty="0" smtClean="0">
                <a:latin typeface="Times New Roman" panose="02020603050405020304" pitchFamily="18" charset="0"/>
                <a:cs typeface="Times New Roman" panose="02020603050405020304" pitchFamily="18" charset="0"/>
              </a:rPr>
              <a:t>1894- Australia- Women standing in Parliament</a:t>
            </a:r>
          </a:p>
          <a:p>
            <a:r>
              <a:rPr lang="en-US" sz="2000" dirty="0" smtClean="0">
                <a:latin typeface="Times New Roman" panose="02020603050405020304" pitchFamily="18" charset="0"/>
                <a:cs typeface="Times New Roman" panose="02020603050405020304" pitchFamily="18" charset="0"/>
              </a:rPr>
              <a:t>1917- Russia gave voting rights to women</a:t>
            </a:r>
          </a:p>
          <a:p>
            <a:r>
              <a:rPr lang="en-US" sz="2000" dirty="0" smtClean="0">
                <a:latin typeface="Times New Roman" panose="02020603050405020304" pitchFamily="18" charset="0"/>
                <a:cs typeface="Times New Roman" panose="02020603050405020304" pitchFamily="18" charset="0"/>
              </a:rPr>
              <a:t>1918- Britain Parliament passed “</a:t>
            </a:r>
            <a:r>
              <a:rPr lang="en-US" sz="2000" dirty="0" smtClean="0">
                <a:solidFill>
                  <a:srgbClr val="C00000"/>
                </a:solidFill>
                <a:latin typeface="Times New Roman" panose="02020603050405020304" pitchFamily="18" charset="0"/>
                <a:cs typeface="Times New Roman" panose="02020603050405020304" pitchFamily="18" charset="0"/>
              </a:rPr>
              <a:t>Eligibility of Women Act</a:t>
            </a:r>
            <a:r>
              <a:rPr lang="en-US" sz="2000" dirty="0" smtClean="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Women Suffrage in America</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Begun with Seneca Falls</a:t>
            </a:r>
          </a:p>
          <a:p>
            <a:r>
              <a:rPr lang="en-US" sz="2000" dirty="0" smtClean="0">
                <a:latin typeface="Times New Roman" panose="02020603050405020304" pitchFamily="18" charset="0"/>
                <a:cs typeface="Times New Roman" panose="02020603050405020304" pitchFamily="18" charset="0"/>
              </a:rPr>
              <a:t>Support </a:t>
            </a:r>
            <a:r>
              <a:rPr lang="en-US" sz="2000" b="1" dirty="0" smtClean="0">
                <a:latin typeface="Times New Roman" panose="02020603050405020304" pitchFamily="18" charset="0"/>
                <a:cs typeface="Times New Roman" panose="02020603050405020304" pitchFamily="18" charset="0"/>
              </a:rPr>
              <a:t>13</a:t>
            </a:r>
            <a:r>
              <a:rPr lang="en-US" sz="2000" b="1" baseline="30000" dirty="0" smtClean="0">
                <a:latin typeface="Times New Roman" panose="02020603050405020304" pitchFamily="18" charset="0"/>
                <a:cs typeface="Times New Roman" panose="02020603050405020304" pitchFamily="18" charset="0"/>
              </a:rPr>
              <a:t>th</a:t>
            </a:r>
            <a:r>
              <a:rPr lang="en-US" sz="2000" b="1" dirty="0" smtClean="0">
                <a:latin typeface="Times New Roman" panose="02020603050405020304" pitchFamily="18" charset="0"/>
                <a:cs typeface="Times New Roman" panose="02020603050405020304" pitchFamily="18" charset="0"/>
              </a:rPr>
              <a:t> amendment </a:t>
            </a:r>
            <a:r>
              <a:rPr lang="en-US" sz="2000" dirty="0" smtClean="0">
                <a:latin typeface="Times New Roman" panose="02020603050405020304" pitchFamily="18" charset="0"/>
                <a:cs typeface="Times New Roman" panose="02020603050405020304" pitchFamily="18" charset="0"/>
              </a:rPr>
              <a:t>to abolish slavery and provision of full citizenship to Blacks and Women</a:t>
            </a:r>
          </a:p>
          <a:p>
            <a:r>
              <a:rPr lang="en-US" sz="2000" b="1" dirty="0" smtClean="0">
                <a:latin typeface="Times New Roman" panose="02020603050405020304" pitchFamily="18" charset="0"/>
                <a:cs typeface="Times New Roman" panose="02020603050405020304" pitchFamily="18" charset="0"/>
              </a:rPr>
              <a:t>The National Women Suffrage Association (NAWSA) </a:t>
            </a:r>
            <a:r>
              <a:rPr lang="en-US" sz="2000" dirty="0" smtClean="0">
                <a:latin typeface="Times New Roman" panose="02020603050405020304" pitchFamily="18" charset="0"/>
                <a:cs typeface="Times New Roman" panose="02020603050405020304" pitchFamily="18" charset="0"/>
              </a:rPr>
              <a:t>by Susan and Caddy</a:t>
            </a:r>
          </a:p>
          <a:p>
            <a:r>
              <a:rPr lang="en-US" sz="2000" dirty="0" smtClean="0">
                <a:latin typeface="Times New Roman" panose="02020603050405020304" pitchFamily="18" charset="0"/>
                <a:cs typeface="Times New Roman" panose="02020603050405020304" pitchFamily="18" charset="0"/>
              </a:rPr>
              <a:t>1920- Suffrage bill was Passed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476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Women Suffrage in Pakistan</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W</a:t>
            </a:r>
            <a:r>
              <a:rPr lang="en-US" sz="2000" dirty="0" smtClean="0">
                <a:latin typeface="Times New Roman" panose="02020603050405020304" pitchFamily="18" charset="0"/>
                <a:cs typeface="Times New Roman" panose="02020603050405020304" pitchFamily="18" charset="0"/>
              </a:rPr>
              <a:t>omen </a:t>
            </a:r>
            <a:r>
              <a:rPr lang="en-US" sz="2000" dirty="0">
                <a:latin typeface="Times New Roman" panose="02020603050405020304" pitchFamily="18" charset="0"/>
                <a:cs typeface="Times New Roman" panose="02020603050405020304" pitchFamily="18" charset="0"/>
              </a:rPr>
              <a:t>were granted the suffrage in </a:t>
            </a:r>
            <a:r>
              <a:rPr lang="en-US" sz="2000" dirty="0">
                <a:solidFill>
                  <a:srgbClr val="FF0000"/>
                </a:solidFill>
                <a:latin typeface="Times New Roman" panose="02020603050405020304" pitchFamily="18" charset="0"/>
                <a:cs typeface="Times New Roman" panose="02020603050405020304" pitchFamily="18" charset="0"/>
              </a:rPr>
              <a:t>1947 </a:t>
            </a:r>
            <a:r>
              <a:rPr lang="en-US" sz="2000" dirty="0">
                <a:latin typeface="Times New Roman" panose="02020603050405020304" pitchFamily="18" charset="0"/>
                <a:cs typeface="Times New Roman" panose="02020603050405020304" pitchFamily="18" charset="0"/>
              </a:rPr>
              <a:t>with provision of reserved seats in the </a:t>
            </a:r>
            <a:r>
              <a:rPr lang="en-US" sz="2000" dirty="0" smtClean="0">
                <a:latin typeface="Times New Roman" panose="02020603050405020304" pitchFamily="18" charset="0"/>
                <a:cs typeface="Times New Roman" panose="02020603050405020304" pitchFamily="18" charset="0"/>
              </a:rPr>
              <a:t>Parliament.</a:t>
            </a:r>
          </a:p>
          <a:p>
            <a:endParaRPr lang="en-US" sz="2000" dirty="0" smtClean="0">
              <a:solidFill>
                <a:srgbClr val="444444"/>
              </a:solidFill>
              <a:latin typeface="Times New Roman" panose="02020603050405020304" pitchFamily="18" charset="0"/>
              <a:cs typeface="Times New Roman" panose="02020603050405020304" pitchFamily="18" charset="0"/>
            </a:endParaRPr>
          </a:p>
          <a:p>
            <a:r>
              <a:rPr lang="en-US" sz="2000" dirty="0" smtClean="0">
                <a:solidFill>
                  <a:srgbClr val="444444"/>
                </a:solidFill>
                <a:latin typeface="Times New Roman" panose="02020603050405020304" pitchFamily="18" charset="0"/>
                <a:cs typeface="Times New Roman" panose="02020603050405020304" pitchFamily="18" charset="0"/>
              </a:rPr>
              <a:t>The right exists throughout </a:t>
            </a:r>
            <a:r>
              <a:rPr lang="en-US" sz="2000" dirty="0">
                <a:solidFill>
                  <a:srgbClr val="444444"/>
                </a:solidFill>
                <a:latin typeface="Times New Roman" panose="02020603050405020304" pitchFamily="18" charset="0"/>
                <a:cs typeface="Times New Roman" panose="02020603050405020304" pitchFamily="18" charset="0"/>
              </a:rPr>
              <a:t>the constitutional history of Pakistan from </a:t>
            </a:r>
            <a:r>
              <a:rPr lang="en-US" sz="2000" dirty="0">
                <a:solidFill>
                  <a:srgbClr val="FF0000"/>
                </a:solidFill>
                <a:latin typeface="Times New Roman" panose="02020603050405020304" pitchFamily="18" charset="0"/>
                <a:cs typeface="Times New Roman" panose="02020603050405020304" pitchFamily="18" charset="0"/>
              </a:rPr>
              <a:t>1956 </a:t>
            </a:r>
            <a:r>
              <a:rPr lang="en-US" sz="2000" dirty="0" smtClean="0">
                <a:solidFill>
                  <a:srgbClr val="444444"/>
                </a:solidFill>
                <a:latin typeface="Times New Roman" panose="02020603050405020304" pitchFamily="18" charset="0"/>
                <a:cs typeface="Times New Roman" panose="02020603050405020304" pitchFamily="18" charset="0"/>
              </a:rPr>
              <a:t>onwards.</a:t>
            </a:r>
          </a:p>
          <a:p>
            <a:r>
              <a:rPr lang="en-US" sz="2000" dirty="0" smtClean="0">
                <a:solidFill>
                  <a:srgbClr val="444444"/>
                </a:solidFill>
                <a:latin typeface="Times New Roman" panose="02020603050405020304" pitchFamily="18" charset="0"/>
                <a:cs typeface="Times New Roman" panose="02020603050405020304" pitchFamily="18" charset="0"/>
              </a:rPr>
              <a:t>2002- 17% representation of women in the legislative assemblies</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general elections of </a:t>
            </a:r>
            <a:r>
              <a:rPr lang="en-US" sz="2000" dirty="0">
                <a:solidFill>
                  <a:srgbClr val="FF0000"/>
                </a:solidFill>
                <a:latin typeface="Times New Roman" panose="02020603050405020304" pitchFamily="18" charset="0"/>
                <a:cs typeface="Times New Roman" panose="02020603050405020304" pitchFamily="18" charset="0"/>
              </a:rPr>
              <a:t>2013</a:t>
            </a:r>
            <a:r>
              <a:rPr lang="en-US" sz="2000" dirty="0">
                <a:latin typeface="Times New Roman" panose="02020603050405020304" pitchFamily="18" charset="0"/>
                <a:cs typeface="Times New Roman" panose="02020603050405020304" pitchFamily="18" charset="0"/>
              </a:rPr>
              <a:t> were unique in this regard. Many women turned out in significant numbers for the first time after getting their national identity cards for the first time</a:t>
            </a:r>
            <a:endParaRPr lang="en-US" sz="2000" dirty="0" smtClean="0">
              <a:solidFill>
                <a:srgbClr val="44444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380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741" y="275767"/>
            <a:ext cx="8911687" cy="1280890"/>
          </a:xfrm>
        </p:spPr>
        <p:txBody>
          <a:bodyPr>
            <a:normAutofit/>
          </a:bodyPr>
          <a:lstStyle/>
          <a:p>
            <a:r>
              <a:rPr lang="en-US" sz="4400" b="1" dirty="0" smtClean="0">
                <a:latin typeface="Times New Roman" panose="02020603050405020304" pitchFamily="18" charset="0"/>
                <a:cs typeface="Times New Roman" panose="02020603050405020304" pitchFamily="18" charset="0"/>
              </a:rPr>
              <a:t>Second Wave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47741" y="1442434"/>
            <a:ext cx="9456871" cy="4958366"/>
          </a:xfrm>
        </p:spPr>
        <p:txBody>
          <a:bodyPr>
            <a:noAutofit/>
          </a:bodyPr>
          <a:lstStyle/>
          <a:p>
            <a:r>
              <a:rPr lang="en-US" sz="2000" dirty="0" smtClean="0">
                <a:latin typeface="Times New Roman" panose="02020603050405020304" pitchFamily="18" charset="0"/>
                <a:cs typeface="Times New Roman" panose="02020603050405020304" pitchFamily="18" charset="0"/>
              </a:rPr>
              <a:t>Term coined by Marsha Hear</a:t>
            </a:r>
          </a:p>
          <a:p>
            <a:r>
              <a:rPr lang="en-US" sz="2000" dirty="0" smtClean="0">
                <a:latin typeface="Times New Roman" panose="02020603050405020304" pitchFamily="18" charset="0"/>
                <a:cs typeface="Times New Roman" panose="02020603050405020304" pitchFamily="18" charset="0"/>
              </a:rPr>
              <a:t>Began with Betty Friedan (Feminine Mystique) 1963</a:t>
            </a:r>
          </a:p>
          <a:p>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began in the late </a:t>
            </a:r>
            <a:r>
              <a:rPr lang="en-US" sz="2000" dirty="0" smtClean="0">
                <a:latin typeface="Times New Roman" panose="02020603050405020304" pitchFamily="18" charset="0"/>
                <a:cs typeface="Times New Roman" panose="02020603050405020304" pitchFamily="18" charset="0"/>
              </a:rPr>
              <a:t>1960’s</a:t>
            </a:r>
          </a:p>
          <a:p>
            <a:r>
              <a:rPr lang="en-US" sz="2000" dirty="0" smtClean="0">
                <a:latin typeface="Times New Roman" panose="02020603050405020304" pitchFamily="18" charset="0"/>
                <a:cs typeface="Times New Roman" panose="02020603050405020304" pitchFamily="18" charset="0"/>
              </a:rPr>
              <a:t>Slogan: The personal is political and identity politics(coined by Carol </a:t>
            </a:r>
            <a:r>
              <a:rPr lang="en-US" sz="2000" dirty="0" err="1" smtClean="0">
                <a:latin typeface="Times New Roman" panose="02020603050405020304" pitchFamily="18" charset="0"/>
                <a:cs typeface="Times New Roman" panose="02020603050405020304" pitchFamily="18" charset="0"/>
              </a:rPr>
              <a:t>Hanisch</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Strategy: made protests against Miss America</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Mary Evans </a:t>
            </a:r>
            <a:r>
              <a:rPr lang="en-US" sz="2000" dirty="0" smtClean="0">
                <a:latin typeface="Times New Roman" panose="02020603050405020304" pitchFamily="18" charset="0"/>
                <a:cs typeface="Times New Roman" panose="02020603050405020304" pitchFamily="18" charset="0"/>
              </a:rPr>
              <a:t>reflects:</a:t>
            </a:r>
          </a:p>
          <a:p>
            <a:pPr marL="0" indent="0" algn="ctr">
              <a:buNone/>
            </a:pPr>
            <a:r>
              <a:rPr lang="en-US" sz="2000" b="1" i="1" dirty="0" smtClean="0">
                <a:latin typeface="Times New Roman" panose="02020603050405020304" pitchFamily="18" charset="0"/>
                <a:cs typeface="Times New Roman" panose="02020603050405020304" pitchFamily="18" charset="0"/>
              </a:rPr>
              <a:t> ‘If </a:t>
            </a:r>
            <a:r>
              <a:rPr lang="en-US" sz="2000" b="1" i="1" dirty="0">
                <a:latin typeface="Times New Roman" panose="02020603050405020304" pitchFamily="18" charset="0"/>
                <a:cs typeface="Times New Roman" panose="02020603050405020304" pitchFamily="18" charset="0"/>
              </a:rPr>
              <a:t>every generation has to re-invent the wheel – or tends to believe that it has just invented the wheel – so feminism in the West in the </a:t>
            </a:r>
            <a:r>
              <a:rPr lang="en-US" sz="2000" b="1" i="1" dirty="0">
                <a:solidFill>
                  <a:srgbClr val="C00000"/>
                </a:solidFill>
                <a:latin typeface="Times New Roman" panose="02020603050405020304" pitchFamily="18" charset="0"/>
                <a:cs typeface="Times New Roman" panose="02020603050405020304" pitchFamily="18" charset="0"/>
              </a:rPr>
              <a:t>1960s</a:t>
            </a:r>
            <a:r>
              <a:rPr lang="en-US" sz="2000" b="1" i="1" dirty="0">
                <a:latin typeface="Times New Roman" panose="02020603050405020304" pitchFamily="18" charset="0"/>
                <a:cs typeface="Times New Roman" panose="02020603050405020304" pitchFamily="18" charset="0"/>
              </a:rPr>
              <a:t> and </a:t>
            </a:r>
            <a:r>
              <a:rPr lang="en-US" sz="2000" b="1" i="1" dirty="0">
                <a:solidFill>
                  <a:srgbClr val="C00000"/>
                </a:solidFill>
                <a:latin typeface="Times New Roman" panose="02020603050405020304" pitchFamily="18" charset="0"/>
                <a:cs typeface="Times New Roman" panose="02020603050405020304" pitchFamily="18" charset="0"/>
              </a:rPr>
              <a:t>1970s</a:t>
            </a:r>
            <a:r>
              <a:rPr lang="en-US" sz="2000" b="1" i="1" dirty="0">
                <a:latin typeface="Times New Roman" panose="02020603050405020304" pitchFamily="18" charset="0"/>
                <a:cs typeface="Times New Roman" panose="02020603050405020304" pitchFamily="18" charset="0"/>
              </a:rPr>
              <a:t> took </a:t>
            </a:r>
            <a:r>
              <a:rPr lang="en-US" sz="2000" b="1" i="1" dirty="0" smtClean="0">
                <a:latin typeface="Times New Roman" panose="02020603050405020304" pitchFamily="18" charset="0"/>
                <a:cs typeface="Times New Roman" panose="02020603050405020304" pitchFamily="18" charset="0"/>
              </a:rPr>
              <a:t>   some </a:t>
            </a:r>
            <a:r>
              <a:rPr lang="en-US" sz="2000" b="1" i="1" dirty="0">
                <a:latin typeface="Times New Roman" panose="02020603050405020304" pitchFamily="18" charset="0"/>
                <a:cs typeface="Times New Roman" panose="02020603050405020304" pitchFamily="18" charset="0"/>
              </a:rPr>
              <a:t>time before it recognized its history and the longevity of the struggle that it </a:t>
            </a:r>
            <a:r>
              <a:rPr lang="en-US" sz="2000" b="1" i="1" dirty="0" smtClean="0">
                <a:latin typeface="Times New Roman" panose="02020603050405020304" pitchFamily="18" charset="0"/>
                <a:cs typeface="Times New Roman" panose="02020603050405020304" pitchFamily="18" charset="0"/>
              </a:rPr>
              <a:t>represented”</a:t>
            </a:r>
          </a:p>
          <a:p>
            <a:pPr marL="0" indent="0">
              <a:buNone/>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378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24114"/>
            <a:ext cx="8596668" cy="1320800"/>
          </a:xfrm>
        </p:spPr>
        <p:txBody>
          <a:bodyPr/>
          <a:lstStyle/>
          <a:p>
            <a:r>
              <a:rPr lang="en-US"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am woman, hear me roar!</a:t>
            </a:r>
            <a:endParaRPr 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Background:</a:t>
            </a:r>
            <a:endParaRPr lang="en-US"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3048000" y="2551837"/>
            <a:ext cx="6096000" cy="2862322"/>
          </a:xfrm>
          <a:prstGeom prst="rect">
            <a:avLst/>
          </a:prstGeom>
        </p:spPr>
        <p:txBody>
          <a:bodyPr>
            <a:spAutoFit/>
          </a:bodyPr>
          <a:lstStyle/>
          <a:p>
            <a:pPr algn="just"/>
            <a:r>
              <a:rPr lang="en-US" sz="2000" dirty="0" smtClean="0">
                <a:latin typeface="Times New Roman" panose="02020603050405020304" pitchFamily="18" charset="0"/>
                <a:cs typeface="Times New Roman" panose="02020603050405020304" pitchFamily="18" charset="0"/>
              </a:rPr>
              <a:t>Virginia wolf wrote a letter in 1938 called ‘Three Guineas’.</a:t>
            </a:r>
          </a:p>
          <a:p>
            <a:pPr algn="just"/>
            <a:r>
              <a:rPr lang="en-US" sz="2000" dirty="0" smtClean="0">
                <a:latin typeface="Times New Roman" panose="02020603050405020304" pitchFamily="18" charset="0"/>
                <a:cs typeface="Times New Roman" panose="02020603050405020304" pitchFamily="18" charset="0"/>
              </a:rPr>
              <a:t>The major idea of the letter was women’s entry into public sphere is necessary</a:t>
            </a:r>
            <a:endParaRPr lang="en-US"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Civil rights movement during and at the end of WWII </a:t>
            </a: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1960s- Protest against the colored women who were brutally killed</a:t>
            </a: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Martin Luther protest against the American Invasion of Vietnam also provided the background </a:t>
            </a:r>
          </a:p>
        </p:txBody>
      </p:sp>
    </p:spTree>
    <p:extLst>
      <p:ext uri="{BB962C8B-B14F-4D97-AF65-F5344CB8AC3E}">
        <p14:creationId xmlns:p14="http://schemas.microsoft.com/office/powerpoint/2010/main" val="1454186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prstClr val="black">
                    <a:lumMod val="85000"/>
                    <a:lumOff val="15000"/>
                  </a:prstClr>
                </a:solidFill>
                <a:latin typeface="Times New Roman" panose="02020603050405020304" pitchFamily="18" charset="0"/>
                <a:cs typeface="Times New Roman" panose="02020603050405020304" pitchFamily="18" charset="0"/>
              </a:rPr>
              <a:t>Second Wave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feminine mystique, had created an identity crisis among American women. It was reinforced by media, education and academic </a:t>
            </a:r>
            <a:r>
              <a:rPr lang="en-US" sz="2000" dirty="0" smtClean="0">
                <a:latin typeface="Times New Roman" panose="02020603050405020304" pitchFamily="18" charset="0"/>
                <a:cs typeface="Times New Roman" panose="02020603050405020304" pitchFamily="18" charset="0"/>
              </a:rPr>
              <a:t>theory </a:t>
            </a:r>
            <a:r>
              <a:rPr lang="en-US" sz="2000" b="1" dirty="0" smtClean="0">
                <a:latin typeface="Times New Roman" panose="02020603050405020304" pitchFamily="18" charset="0"/>
                <a:cs typeface="Times New Roman" panose="02020603050405020304" pitchFamily="18" charset="0"/>
              </a:rPr>
              <a:t>Inventing/Coining </a:t>
            </a:r>
            <a:r>
              <a:rPr lang="en-US" sz="2000" b="1" dirty="0">
                <a:latin typeface="Times New Roman" panose="02020603050405020304" pitchFamily="18" charset="0"/>
                <a:cs typeface="Times New Roman" panose="02020603050405020304" pitchFamily="18" charset="0"/>
              </a:rPr>
              <a:t>the term second wave:</a:t>
            </a:r>
          </a:p>
          <a:p>
            <a:r>
              <a:rPr lang="en-US" sz="2000" dirty="0">
                <a:solidFill>
                  <a:srgbClr val="C00000"/>
                </a:solidFill>
                <a:latin typeface="Times New Roman" panose="02020603050405020304" pitchFamily="18" charset="0"/>
                <a:cs typeface="Times New Roman" panose="02020603050405020304" pitchFamily="18" charset="0"/>
              </a:rPr>
              <a:t>1962-</a:t>
            </a:r>
            <a:r>
              <a:rPr lang="en-US" sz="2000" dirty="0">
                <a:latin typeface="Times New Roman" panose="02020603050405020304" pitchFamily="18" charset="0"/>
                <a:cs typeface="Times New Roman" panose="02020603050405020304" pitchFamily="18" charset="0"/>
              </a:rPr>
              <a:t> Martha Lear published an article in the </a:t>
            </a:r>
            <a:r>
              <a:rPr lang="en-US" sz="2000" dirty="0">
                <a:solidFill>
                  <a:srgbClr val="C00000"/>
                </a:solidFill>
                <a:latin typeface="Times New Roman" panose="02020603050405020304" pitchFamily="18" charset="0"/>
                <a:cs typeface="Times New Roman" panose="02020603050405020304" pitchFamily="18" charset="0"/>
              </a:rPr>
              <a:t>“New York Times” </a:t>
            </a:r>
            <a:r>
              <a:rPr lang="en-US" sz="2000" dirty="0">
                <a:latin typeface="Times New Roman" panose="02020603050405020304" pitchFamily="18" charset="0"/>
                <a:cs typeface="Times New Roman" panose="02020603050405020304" pitchFamily="18" charset="0"/>
              </a:rPr>
              <a:t>– Till now it was the first wave but now the second wave of feminism has begun</a:t>
            </a:r>
            <a:r>
              <a:rPr lang="en-US" sz="2000" dirty="0" smtClean="0">
                <a:latin typeface="Times New Roman" panose="02020603050405020304" pitchFamily="18" charset="0"/>
                <a:cs typeface="Times New Roman" panose="02020603050405020304" pitchFamily="18" charset="0"/>
              </a:rPr>
              <a:t>.</a:t>
            </a:r>
            <a:endParaRPr lang="en-US" sz="2000"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Notable Feminists:</a:t>
            </a:r>
          </a:p>
          <a:p>
            <a:pPr>
              <a:buFont typeface="Wingdings" panose="05000000000000000000" pitchFamily="2" charset="2"/>
              <a:buChar char="Ø"/>
            </a:pPr>
            <a:r>
              <a:rPr lang="en-US" sz="2000" dirty="0">
                <a:solidFill>
                  <a:srgbClr val="FF0000"/>
                </a:solidFill>
                <a:latin typeface="Times New Roman" panose="02020603050405020304" pitchFamily="18" charset="0"/>
                <a:cs typeface="Times New Roman" panose="02020603050405020304" pitchFamily="18" charset="0"/>
              </a:rPr>
              <a:t>Simone de </a:t>
            </a:r>
            <a:r>
              <a:rPr lang="en-US" sz="2000" dirty="0" smtClean="0">
                <a:solidFill>
                  <a:srgbClr val="FF0000"/>
                </a:solidFill>
                <a:latin typeface="Times New Roman" panose="02020603050405020304" pitchFamily="18" charset="0"/>
                <a:cs typeface="Times New Roman" panose="02020603050405020304" pitchFamily="18" charset="0"/>
              </a:rPr>
              <a:t>Beauvoir ( one is not born woman but becomes one)</a:t>
            </a:r>
            <a:endParaRPr lang="en-US" sz="2000"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a:solidFill>
                  <a:srgbClr val="FF0000"/>
                </a:solidFill>
                <a:latin typeface="Times New Roman" panose="02020603050405020304" pitchFamily="18" charset="0"/>
                <a:cs typeface="Times New Roman" panose="02020603050405020304" pitchFamily="18" charset="0"/>
              </a:rPr>
              <a:t>Betty Friedan</a:t>
            </a:r>
            <a:r>
              <a:rPr lang="en-US" sz="2000" dirty="0">
                <a:latin typeface="Times New Roman" panose="02020603050405020304" pitchFamily="18" charset="0"/>
                <a:cs typeface="Times New Roman" panose="02020603050405020304" pitchFamily="18" charset="0"/>
              </a:rPr>
              <a:t>: She wrote ‘The Feminine Mystique’ published in 1963 according to which an </a:t>
            </a:r>
            <a:r>
              <a:rPr lang="en-US" sz="2000" b="1" dirty="0">
                <a:latin typeface="Times New Roman" panose="02020603050405020304" pitchFamily="18" charset="0"/>
                <a:cs typeface="Times New Roman" panose="02020603050405020304" pitchFamily="18" charset="0"/>
              </a:rPr>
              <a:t>idealized image of domestic </a:t>
            </a:r>
            <a:r>
              <a:rPr lang="en-US" sz="2000" b="1" dirty="0" smtClean="0">
                <a:latin typeface="Times New Roman" panose="02020603050405020304" pitchFamily="18" charset="0"/>
                <a:cs typeface="Times New Roman" panose="02020603050405020304" pitchFamily="18" charset="0"/>
              </a:rPr>
              <a:t>womanhood</a:t>
            </a:r>
            <a:r>
              <a:rPr lang="en-US" sz="2000" dirty="0" smtClean="0">
                <a:latin typeface="Times New Roman" panose="02020603050405020304" pitchFamily="18" charset="0"/>
                <a:cs typeface="Times New Roman" panose="02020603050405020304" pitchFamily="18" charset="0"/>
              </a:rPr>
              <a:t>. </a:t>
            </a:r>
          </a:p>
          <a:p>
            <a:pPr marL="0" indent="0">
              <a:buNone/>
            </a:pP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851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What is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1505" y="1270000"/>
            <a:ext cx="8596668" cy="3880773"/>
          </a:xfrm>
        </p:spPr>
        <p:txBody>
          <a:bodyPr>
            <a:noAutofit/>
          </a:bodyPr>
          <a:lstStyle/>
          <a:p>
            <a:pPr marL="0" indent="0">
              <a:buNone/>
            </a:pPr>
            <a:r>
              <a:rPr lang="en-US" sz="2000" b="1" dirty="0" smtClean="0">
                <a:solidFill>
                  <a:schemeClr val="tx1"/>
                </a:solidFill>
                <a:latin typeface="Times New Roman" panose="02020603050405020304" pitchFamily="18" charset="0"/>
                <a:cs typeface="Times New Roman" panose="02020603050405020304" pitchFamily="18" charset="0"/>
              </a:rPr>
              <a:t>Who is feminist?</a:t>
            </a:r>
          </a:p>
          <a:p>
            <a:r>
              <a:rPr lang="en-US" sz="2000" dirty="0" smtClean="0">
                <a:latin typeface="Times New Roman" panose="02020603050405020304" pitchFamily="18" charset="0"/>
                <a:cs typeface="Times New Roman" panose="02020603050405020304" pitchFamily="18" charset="0"/>
              </a:rPr>
              <a:t>The Oxford English Dictionary defines ‘a feminist’ simply as ‘</a:t>
            </a:r>
            <a:r>
              <a:rPr lang="en-US" sz="2000" dirty="0" smtClean="0">
                <a:solidFill>
                  <a:srgbClr val="C00000"/>
                </a:solidFill>
                <a:latin typeface="Times New Roman" panose="02020603050405020304" pitchFamily="18" charset="0"/>
                <a:cs typeface="Times New Roman" panose="02020603050405020304" pitchFamily="18" charset="0"/>
              </a:rPr>
              <a:t>An advocate or supporter of the rights and equality of women’</a:t>
            </a:r>
          </a:p>
          <a:p>
            <a:r>
              <a:rPr lang="en-US" sz="2000" dirty="0" smtClean="0">
                <a:latin typeface="Times New Roman" panose="02020603050405020304" pitchFamily="18" charset="0"/>
                <a:cs typeface="Times New Roman" panose="02020603050405020304" pitchFamily="18" charset="0"/>
              </a:rPr>
              <a:t>19th-century women’s rights movements – French </a:t>
            </a:r>
            <a:r>
              <a:rPr lang="en-US" sz="2000" i="1" dirty="0" err="1" smtClean="0">
                <a:latin typeface="Times New Roman" panose="02020603050405020304" pitchFamily="18" charset="0"/>
                <a:cs typeface="Times New Roman" panose="02020603050405020304" pitchFamily="18" charset="0"/>
              </a:rPr>
              <a:t>féministe</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C00000"/>
                </a:solidFill>
                <a:latin typeface="Times New Roman" panose="02020603050405020304" pitchFamily="18" charset="0"/>
                <a:cs typeface="Times New Roman" panose="02020603050405020304" pitchFamily="18" charset="0"/>
              </a:rPr>
              <a:t>(1872)</a:t>
            </a:r>
          </a:p>
          <a:p>
            <a:r>
              <a:rPr lang="en-US" sz="2000" b="1" dirty="0" smtClean="0">
                <a:solidFill>
                  <a:schemeClr val="tx1"/>
                </a:solidFill>
                <a:latin typeface="Times New Roman" panose="02020603050405020304" pitchFamily="18" charset="0"/>
                <a:cs typeface="Times New Roman" panose="02020603050405020304" pitchFamily="18" charset="0"/>
              </a:rPr>
              <a:t>What is feminism?</a:t>
            </a:r>
          </a:p>
          <a:p>
            <a:r>
              <a:rPr lang="en-US" sz="2000" dirty="0" smtClean="0">
                <a:latin typeface="Times New Roman" panose="02020603050405020304" pitchFamily="18" charset="0"/>
                <a:cs typeface="Times New Roman" panose="02020603050405020304" pitchFamily="18" charset="0"/>
              </a:rPr>
              <a:t>The term feminism refers to the feminist activities that are done for promotion of women’s interest and rights.</a:t>
            </a:r>
          </a:p>
          <a:p>
            <a:r>
              <a:rPr lang="en-US" sz="2000" dirty="0" smtClean="0">
                <a:latin typeface="Times New Roman" panose="02020603050405020304" pitchFamily="18" charset="0"/>
                <a:cs typeface="Times New Roman" panose="02020603050405020304" pitchFamily="18" charset="0"/>
              </a:rPr>
              <a:t>It can be defined as political, economical or cultural movement aimed at establishing equal rights and legal protection for women. It involves sociological and psychological theories that addresses the issue of gender differences and movement that campaigned for the promotion of women rights and interests.</a:t>
            </a:r>
          </a:p>
        </p:txBody>
      </p:sp>
    </p:spTree>
    <p:extLst>
      <p:ext uri="{BB962C8B-B14F-4D97-AF65-F5344CB8AC3E}">
        <p14:creationId xmlns:p14="http://schemas.microsoft.com/office/powerpoint/2010/main" val="1730229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prstClr val="black">
                    <a:lumMod val="85000"/>
                    <a:lumOff val="15000"/>
                  </a:prstClr>
                </a:solidFill>
                <a:latin typeface="Times New Roman" panose="02020603050405020304" pitchFamily="18" charset="0"/>
                <a:cs typeface="Times New Roman" panose="02020603050405020304" pitchFamily="18" charset="0"/>
              </a:rPr>
              <a:t>Second Wave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Objectives/ Purposes of Second Wave:</a:t>
            </a:r>
          </a:p>
          <a:p>
            <a:r>
              <a:rPr lang="en-US" sz="2000" dirty="0" smtClean="0">
                <a:latin typeface="Times New Roman" panose="02020603050405020304" pitchFamily="18" charset="0"/>
                <a:cs typeface="Times New Roman" panose="02020603050405020304" pitchFamily="18" charset="0"/>
              </a:rPr>
              <a:t> Sexual </a:t>
            </a:r>
            <a:r>
              <a:rPr lang="en-US" sz="2000" dirty="0">
                <a:latin typeface="Times New Roman" panose="02020603050405020304" pitchFamily="18" charset="0"/>
                <a:cs typeface="Times New Roman" panose="02020603050405020304" pitchFamily="18" charset="0"/>
              </a:rPr>
              <a:t>Freedom (Reproductive rights and right to abortion)</a:t>
            </a:r>
          </a:p>
          <a:p>
            <a:r>
              <a:rPr lang="en-US" sz="2000" dirty="0" smtClean="0">
                <a:latin typeface="Times New Roman" panose="02020603050405020304" pitchFamily="18" charset="0"/>
                <a:cs typeface="Times New Roman" panose="02020603050405020304" pitchFamily="18" charset="0"/>
              </a:rPr>
              <a:t> Intersextualization (Legalizing </a:t>
            </a:r>
            <a:r>
              <a:rPr lang="en-US" sz="2000" dirty="0">
                <a:latin typeface="Times New Roman" panose="02020603050405020304" pitchFamily="18" charset="0"/>
                <a:cs typeface="Times New Roman" panose="02020603050405020304" pitchFamily="18" charset="0"/>
              </a:rPr>
              <a:t>and ensuring rights to </a:t>
            </a:r>
            <a:r>
              <a:rPr lang="en-US" sz="2000" dirty="0" smtClean="0">
                <a:latin typeface="Times New Roman" panose="02020603050405020304" pitchFamily="18" charset="0"/>
                <a:cs typeface="Times New Roman" panose="02020603050405020304" pitchFamily="18" charset="0"/>
              </a:rPr>
              <a:t>LGBT community </a:t>
            </a:r>
            <a:r>
              <a:rPr lang="en-US" sz="2000" dirty="0">
                <a:latin typeface="Times New Roman" panose="02020603050405020304" pitchFamily="18" charset="0"/>
                <a:cs typeface="Times New Roman" panose="02020603050405020304" pitchFamily="18" charset="0"/>
              </a:rPr>
              <a:t>and safety and equal opportunity to them)</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Equality (Overcome gender based discrimination)</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Empowerment of women</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Integration of women into the workforce</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Equal funding to women from banks.</a:t>
            </a:r>
          </a:p>
        </p:txBody>
      </p:sp>
    </p:spTree>
    <p:extLst>
      <p:ext uri="{BB962C8B-B14F-4D97-AF65-F5344CB8AC3E}">
        <p14:creationId xmlns:p14="http://schemas.microsoft.com/office/powerpoint/2010/main" val="696867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Impacts/ Success</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Title </a:t>
            </a:r>
            <a:r>
              <a:rPr lang="en-US" sz="2000" dirty="0" smtClean="0">
                <a:solidFill>
                  <a:srgbClr val="FF0000"/>
                </a:solidFill>
                <a:latin typeface="Times New Roman" panose="02020603050405020304" pitchFamily="18" charset="0"/>
                <a:cs typeface="Times New Roman" panose="02020603050405020304" pitchFamily="18" charset="0"/>
              </a:rPr>
              <a:t>VII</a:t>
            </a:r>
            <a:r>
              <a:rPr lang="en-US" sz="2000" dirty="0" smtClean="0">
                <a:latin typeface="Times New Roman" panose="02020603050405020304" pitchFamily="18" charset="0"/>
                <a:cs typeface="Times New Roman" panose="02020603050405020304" pitchFamily="18" charset="0"/>
              </a:rPr>
              <a:t> of the </a:t>
            </a:r>
            <a:r>
              <a:rPr lang="en-US" sz="2000" dirty="0" smtClean="0">
                <a:solidFill>
                  <a:srgbClr val="C00000"/>
                </a:solidFill>
                <a:latin typeface="Times New Roman" panose="02020603050405020304" pitchFamily="18" charset="0"/>
                <a:cs typeface="Times New Roman" panose="02020603050405020304" pitchFamily="18" charset="0"/>
              </a:rPr>
              <a:t>Civil Right Act 1964</a:t>
            </a:r>
            <a:r>
              <a:rPr lang="en-US" sz="2000" dirty="0" smtClean="0">
                <a:latin typeface="Times New Roman" panose="02020603050405020304" pitchFamily="18" charset="0"/>
                <a:cs typeface="Times New Roman" panose="02020603050405020304" pitchFamily="18" charset="0"/>
              </a:rPr>
              <a:t>- prohibits employs from discriminating against employees on the basis of sex, race, caste and religion.</a:t>
            </a:r>
          </a:p>
          <a:p>
            <a:r>
              <a:rPr lang="en-US" sz="2000" dirty="0">
                <a:latin typeface="Times New Roman" panose="02020603050405020304" pitchFamily="18" charset="0"/>
                <a:cs typeface="Times New Roman" panose="02020603050405020304" pitchFamily="18" charset="0"/>
              </a:rPr>
              <a:t>First </a:t>
            </a:r>
            <a:r>
              <a:rPr lang="en-US" sz="2000" dirty="0" smtClean="0">
                <a:latin typeface="Times New Roman" panose="02020603050405020304" pitchFamily="18" charset="0"/>
                <a:cs typeface="Times New Roman" panose="02020603050405020304" pitchFamily="18" charset="0"/>
              </a:rPr>
              <a:t>Women’s </a:t>
            </a:r>
            <a:r>
              <a:rPr lang="en-US" sz="2000" dirty="0">
                <a:latin typeface="Times New Roman" panose="02020603050405020304" pitchFamily="18" charset="0"/>
                <a:cs typeface="Times New Roman" panose="02020603050405020304" pitchFamily="18" charset="0"/>
              </a:rPr>
              <a:t>Studies course was introduced in </a:t>
            </a:r>
            <a:r>
              <a:rPr lang="en-US" sz="2000" dirty="0">
                <a:solidFill>
                  <a:srgbClr val="C00000"/>
                </a:solidFill>
                <a:latin typeface="Times New Roman" panose="02020603050405020304" pitchFamily="18" charset="0"/>
                <a:cs typeface="Times New Roman" panose="02020603050405020304" pitchFamily="18" charset="0"/>
              </a:rPr>
              <a:t>1969 at Cornell </a:t>
            </a:r>
            <a:r>
              <a:rPr lang="en-US" sz="2000" dirty="0">
                <a:latin typeface="Times New Roman" panose="02020603050405020304" pitchFamily="18" charset="0"/>
                <a:cs typeface="Times New Roman" panose="02020603050405020304" pitchFamily="18" charset="0"/>
              </a:rPr>
              <a:t>and in </a:t>
            </a:r>
            <a:r>
              <a:rPr lang="en-US" sz="2000" dirty="0">
                <a:solidFill>
                  <a:srgbClr val="FF0000"/>
                </a:solidFill>
                <a:latin typeface="Times New Roman" panose="02020603050405020304" pitchFamily="18" charset="0"/>
                <a:cs typeface="Times New Roman" panose="02020603050405020304" pitchFamily="18" charset="0"/>
              </a:rPr>
              <a:t>1990’s</a:t>
            </a:r>
            <a:r>
              <a:rPr lang="en-US" sz="2000" dirty="0">
                <a:latin typeface="Times New Roman" panose="02020603050405020304" pitchFamily="18" charset="0"/>
                <a:cs typeface="Times New Roman" panose="02020603050405020304" pitchFamily="18" charset="0"/>
              </a:rPr>
              <a:t> the subject was widened to </a:t>
            </a:r>
            <a:r>
              <a:rPr lang="en-US" sz="2000" b="1" dirty="0">
                <a:latin typeface="Times New Roman" panose="02020603050405020304" pitchFamily="18" charset="0"/>
                <a:cs typeface="Times New Roman" panose="02020603050405020304" pitchFamily="18" charset="0"/>
              </a:rPr>
              <a:t>“Gender Studies</a:t>
            </a:r>
            <a:r>
              <a:rPr lang="en-US" sz="2000" b="1"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Led to a mass </a:t>
            </a:r>
            <a:r>
              <a:rPr lang="en-US" sz="2000" dirty="0" smtClean="0">
                <a:latin typeface="Times New Roman" panose="02020603050405020304" pitchFamily="18" charset="0"/>
                <a:cs typeface="Times New Roman" panose="02020603050405020304" pitchFamily="18" charset="0"/>
              </a:rPr>
              <a:t>realization </a:t>
            </a:r>
            <a:r>
              <a:rPr lang="en-US" sz="2000" dirty="0">
                <a:latin typeface="Times New Roman" panose="02020603050405020304" pitchFamily="18" charset="0"/>
                <a:cs typeface="Times New Roman" panose="02020603050405020304" pitchFamily="18" charset="0"/>
              </a:rPr>
              <a:t>of gender inequality. First World Conference on Women held by UNO in </a:t>
            </a:r>
            <a:r>
              <a:rPr lang="en-US" sz="2000" dirty="0" smtClean="0">
                <a:latin typeface="Times New Roman" panose="02020603050405020304" pitchFamily="18" charset="0"/>
                <a:cs typeface="Times New Roman" panose="02020603050405020304" pitchFamily="18" charset="0"/>
              </a:rPr>
              <a:t>Mexico </a:t>
            </a:r>
            <a:r>
              <a:rPr lang="en-US" sz="2000" dirty="0">
                <a:latin typeface="Times New Roman" panose="02020603050405020304" pitchFamily="18" charset="0"/>
                <a:cs typeface="Times New Roman" panose="02020603050405020304" pitchFamily="18" charset="0"/>
              </a:rPr>
              <a:t>City in </a:t>
            </a:r>
            <a:r>
              <a:rPr lang="en-US" sz="2000" dirty="0">
                <a:solidFill>
                  <a:srgbClr val="C00000"/>
                </a:solidFill>
                <a:latin typeface="Times New Roman" panose="02020603050405020304" pitchFamily="18" charset="0"/>
                <a:cs typeface="Times New Roman" panose="02020603050405020304" pitchFamily="18" charset="0"/>
              </a:rPr>
              <a:t>1975</a:t>
            </a:r>
            <a:r>
              <a:rPr lang="en-US" sz="2000" dirty="0" smtClean="0">
                <a:latin typeface="Times New Roman" panose="02020603050405020304" pitchFamily="18" charset="0"/>
                <a:cs typeface="Times New Roman" panose="02020603050405020304" pitchFamily="18" charset="0"/>
              </a:rPr>
              <a:t>.</a:t>
            </a:r>
          </a:p>
          <a:p>
            <a:r>
              <a:rPr lang="en-US" sz="2000" b="1" dirty="0" smtClean="0">
                <a:latin typeface="Times New Roman" panose="02020603050405020304" pitchFamily="18" charset="0"/>
                <a:cs typeface="Times New Roman" panose="02020603050405020304" pitchFamily="18" charset="0"/>
              </a:rPr>
              <a:t>Education Amendment of </a:t>
            </a:r>
            <a:r>
              <a:rPr lang="en-US" sz="2000" dirty="0" smtClean="0">
                <a:latin typeface="Times New Roman" panose="02020603050405020304" pitchFamily="18" charset="0"/>
                <a:cs typeface="Times New Roman" panose="02020603050405020304" pitchFamily="18" charset="0"/>
              </a:rPr>
              <a:t>1972-prohibits discrimination on the basis of sex in any federally funded education program or activity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801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Criticism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Did not address the concerns of a large number of women</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black women participation is not active</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Split into different interest rather than specifying areas of convergence( Not a unified movement) </a:t>
            </a:r>
          </a:p>
          <a:p>
            <a:r>
              <a:rPr lang="en-US" sz="2000" dirty="0" smtClean="0">
                <a:latin typeface="Times New Roman" panose="02020603050405020304" pitchFamily="18" charset="0"/>
                <a:cs typeface="Times New Roman" panose="02020603050405020304" pitchFamily="18" charset="0"/>
              </a:rPr>
              <a:t>Varied from highly published activism to protests against the Miss America beauty contest 1968</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771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Third Wave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2000" dirty="0">
                <a:latin typeface="Times New Roman" panose="02020603050405020304" pitchFamily="18" charset="0"/>
                <a:cs typeface="Times New Roman" panose="02020603050405020304" pitchFamily="18" charset="0"/>
              </a:rPr>
              <a:t>It is the feminism of a younger generation of women who acknowledge the legacy of the second wave of </a:t>
            </a:r>
            <a:r>
              <a:rPr lang="en-US" sz="2000" dirty="0" smtClean="0">
                <a:latin typeface="Times New Roman" panose="02020603050405020304" pitchFamily="18" charset="0"/>
                <a:cs typeface="Times New Roman" panose="02020603050405020304" pitchFamily="18" charset="0"/>
              </a:rPr>
              <a:t>feminism.</a:t>
            </a:r>
          </a:p>
          <a:p>
            <a:r>
              <a:rPr lang="en-US" sz="2000" dirty="0" smtClean="0">
                <a:latin typeface="Times New Roman" panose="02020603050405020304" pitchFamily="18" charset="0"/>
                <a:cs typeface="Times New Roman" panose="02020603050405020304" pitchFamily="18" charset="0"/>
              </a:rPr>
              <a:t> Identifies  2</a:t>
            </a:r>
            <a:r>
              <a:rPr lang="en-US" sz="2000" baseline="30000" dirty="0" smtClean="0">
                <a:latin typeface="Times New Roman" panose="02020603050405020304" pitchFamily="18" charset="0"/>
                <a:cs typeface="Times New Roman" panose="02020603050405020304" pitchFamily="18" charset="0"/>
              </a:rPr>
              <a:t>nd</a:t>
            </a:r>
            <a:r>
              <a:rPr lang="en-US" sz="2000" dirty="0" smtClean="0">
                <a:latin typeface="Times New Roman" panose="02020603050405020304" pitchFamily="18" charset="0"/>
                <a:cs typeface="Times New Roman" panose="02020603050405020304" pitchFamily="18" charset="0"/>
              </a:rPr>
              <a:t> wave’s limitations </a:t>
            </a:r>
            <a:r>
              <a:rPr lang="en-US" sz="2000" dirty="0">
                <a:latin typeface="Times New Roman" panose="02020603050405020304" pitchFamily="18" charset="0"/>
                <a:cs typeface="Times New Roman" panose="02020603050405020304" pitchFamily="18" charset="0"/>
              </a:rPr>
              <a:t>such as the fact that it remained too white and middle class oriented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It emerged in mid </a:t>
            </a:r>
            <a:r>
              <a:rPr lang="en-US" sz="2000" b="1" dirty="0" smtClean="0">
                <a:latin typeface="Times New Roman" panose="02020603050405020304" pitchFamily="18" charset="0"/>
                <a:cs typeface="Times New Roman" panose="02020603050405020304" pitchFamily="18" charset="0"/>
              </a:rPr>
              <a:t>1990s (Anita Hill case)</a:t>
            </a:r>
          </a:p>
          <a:p>
            <a:r>
              <a:rPr lang="en-US" sz="2000" dirty="0" smtClean="0">
                <a:latin typeface="Times New Roman" panose="02020603050405020304" pitchFamily="18" charset="0"/>
                <a:cs typeface="Times New Roman" panose="02020603050405020304" pitchFamily="18" charset="0"/>
              </a:rPr>
              <a:t>If Second Wave started with protests against Miss America pageant protest, Third wave began with the 1991 Anita Hill case</a:t>
            </a:r>
          </a:p>
          <a:p>
            <a:r>
              <a:rPr lang="en-US" sz="2000" dirty="0" smtClean="0">
                <a:latin typeface="Times New Roman" panose="02020603050405020304" pitchFamily="18" charset="0"/>
                <a:cs typeface="Times New Roman" panose="02020603050405020304" pitchFamily="18" charset="0"/>
              </a:rPr>
              <a:t>Clarence Thomas was accused of sexual </a:t>
            </a:r>
            <a:r>
              <a:rPr lang="en-US" sz="2000" dirty="0" smtClean="0">
                <a:latin typeface="Times New Roman" panose="02020603050405020304" pitchFamily="18" charset="0"/>
                <a:cs typeface="Times New Roman" panose="02020603050405020304" pitchFamily="18" charset="0"/>
              </a:rPr>
              <a:t>harassment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(SC nominee)</a:t>
            </a:r>
          </a:p>
          <a:p>
            <a:r>
              <a:rPr lang="en-US" sz="2000" dirty="0" smtClean="0">
                <a:latin typeface="Times New Roman" panose="02020603050405020304" pitchFamily="18" charset="0"/>
                <a:cs typeface="Times New Roman" panose="02020603050405020304" pitchFamily="18" charset="0"/>
              </a:rPr>
              <a:t>He was chair of Equal Employment Opportunity Commission</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14 member Senate committee elevated Thomas to SC.</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134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Music and Riot </a:t>
            </a:r>
            <a:r>
              <a:rPr lang="en-US" b="1" dirty="0" err="1" smtClean="0">
                <a:latin typeface="Times New Roman" panose="02020603050405020304" pitchFamily="18" charset="0"/>
                <a:cs typeface="Times New Roman" panose="02020603050405020304" pitchFamily="18" charset="0"/>
              </a:rPr>
              <a:t>Grrl</a:t>
            </a:r>
            <a:r>
              <a:rPr lang="en-US" b="1" dirty="0" smtClean="0">
                <a:latin typeface="Times New Roman" panose="02020603050405020304" pitchFamily="18" charset="0"/>
                <a:cs typeface="Times New Roman" panose="02020603050405020304" pitchFamily="18" charset="0"/>
              </a:rPr>
              <a:t> groups</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1088572" y="2536095"/>
            <a:ext cx="6096000" cy="4062651"/>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Slogan: pleasurable is political as </a:t>
            </a:r>
            <a:r>
              <a:rPr lang="en-US" sz="2000" b="1" dirty="0" smtClean="0">
                <a:latin typeface="Times New Roman" panose="02020603050405020304" pitchFamily="18" charset="0"/>
                <a:cs typeface="Times New Roman" panose="02020603050405020304" pitchFamily="18" charset="0"/>
              </a:rPr>
              <a:t>well</a:t>
            </a:r>
          </a:p>
          <a:p>
            <a:endParaRPr lang="en-US" sz="2000"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Third wave is also accredited to </a:t>
            </a:r>
            <a:r>
              <a:rPr lang="en-US" dirty="0">
                <a:solidFill>
                  <a:srgbClr val="C00000"/>
                </a:solidFill>
                <a:latin typeface="Times New Roman" panose="02020603050405020304" pitchFamily="18" charset="0"/>
                <a:cs typeface="Times New Roman" panose="02020603050405020304" pitchFamily="18" charset="0"/>
              </a:rPr>
              <a:t>Rebecca Walker </a:t>
            </a:r>
            <a:r>
              <a:rPr lang="en-US" dirty="0">
                <a:latin typeface="Times New Roman" panose="02020603050405020304" pitchFamily="18" charset="0"/>
                <a:cs typeface="Times New Roman" panose="02020603050405020304" pitchFamily="18" charset="0"/>
              </a:rPr>
              <a:t>when she published her article “</a:t>
            </a:r>
            <a:r>
              <a:rPr lang="en-US" dirty="0">
                <a:solidFill>
                  <a:srgbClr val="C00000"/>
                </a:solidFill>
                <a:latin typeface="Times New Roman" panose="02020603050405020304" pitchFamily="18" charset="0"/>
                <a:cs typeface="Times New Roman" panose="02020603050405020304" pitchFamily="18" charset="0"/>
              </a:rPr>
              <a:t>I am the Third Wave”</a:t>
            </a:r>
            <a:r>
              <a:rPr lang="en-US" dirty="0">
                <a:latin typeface="Times New Roman" panose="02020603050405020304" pitchFamily="18" charset="0"/>
                <a:cs typeface="Times New Roman" panose="02020603050405020304" pitchFamily="18" charset="0"/>
              </a:rPr>
              <a:t> in 1992</a:t>
            </a:r>
            <a:r>
              <a:rPr lang="en-US"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ovement is attributed with post modern feminism and </a:t>
            </a:r>
            <a:r>
              <a:rPr lang="en-US" b="1" dirty="0" smtClean="0">
                <a:latin typeface="Times New Roman" panose="02020603050405020304" pitchFamily="18" charset="0"/>
                <a:cs typeface="Times New Roman" panose="02020603050405020304" pitchFamily="18" charset="0"/>
              </a:rPr>
              <a:t>adopted the names such as Girl power, Riot grrrrl or Lipstick feminism</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Ideas like Queer theory, ecofeminism, cyber feminism, transgender politics, defending sex work, reproductive rights, slut walk </a:t>
            </a:r>
            <a:r>
              <a:rPr lang="en-US" b="1" dirty="0" err="1" smtClean="0">
                <a:latin typeface="Times New Roman" panose="02020603050405020304" pitchFamily="18" charset="0"/>
                <a:cs typeface="Times New Roman" panose="02020603050405020304" pitchFamily="18" charset="0"/>
              </a:rPr>
              <a:t>etc</a:t>
            </a:r>
            <a:r>
              <a:rPr lang="en-US" b="1" dirty="0" smtClean="0">
                <a:latin typeface="Times New Roman" panose="02020603050405020304" pitchFamily="18" charset="0"/>
                <a:cs typeface="Times New Roman" panose="02020603050405020304" pitchFamily="18" charset="0"/>
              </a:rPr>
              <a:t> </a:t>
            </a:r>
          </a:p>
          <a:p>
            <a:endParaRPr lang="en-US"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8760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Objectives</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sz="2000" dirty="0">
                <a:latin typeface="Times New Roman" panose="02020603050405020304" pitchFamily="18" charset="0"/>
                <a:cs typeface="Times New Roman" panose="02020603050405020304" pitchFamily="18" charset="0"/>
              </a:rPr>
              <a:t>This wave focuses on queer and non white </a:t>
            </a:r>
            <a:r>
              <a:rPr lang="en-US" sz="2000" dirty="0" smtClean="0">
                <a:latin typeface="Times New Roman" panose="02020603050405020304" pitchFamily="18" charset="0"/>
                <a:cs typeface="Times New Roman" panose="02020603050405020304" pitchFamily="18" charset="0"/>
              </a:rPr>
              <a:t>women</a:t>
            </a:r>
          </a:p>
          <a:p>
            <a:r>
              <a:rPr lang="en-US" sz="2000" dirty="0">
                <a:solidFill>
                  <a:srgbClr val="C00000"/>
                </a:solidFill>
                <a:latin typeface="Times New Roman" panose="02020603050405020304" pitchFamily="18" charset="0"/>
                <a:cs typeface="Times New Roman" panose="02020603050405020304" pitchFamily="18" charset="0"/>
              </a:rPr>
              <a:t>Riot </a:t>
            </a:r>
            <a:r>
              <a:rPr lang="en-US" sz="2000" dirty="0" err="1">
                <a:solidFill>
                  <a:srgbClr val="C00000"/>
                </a:solidFill>
                <a:latin typeface="Times New Roman" panose="02020603050405020304" pitchFamily="18" charset="0"/>
                <a:cs typeface="Times New Roman" panose="02020603050405020304" pitchFamily="18" charset="0"/>
              </a:rPr>
              <a:t>grrrl</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was thought by some to be the beginning of third-wave-talked about issues like rape, patriarchy, sexuality, women empowerment, and other feminist </a:t>
            </a:r>
            <a:r>
              <a:rPr lang="en-US" sz="2000" dirty="0" smtClean="0">
                <a:latin typeface="Times New Roman" panose="02020603050405020304" pitchFamily="18" charset="0"/>
                <a:cs typeface="Times New Roman" panose="02020603050405020304" pitchFamily="18" charset="0"/>
              </a:rPr>
              <a:t>issues</a:t>
            </a:r>
          </a:p>
          <a:p>
            <a:r>
              <a:rPr lang="en-US" sz="2000" dirty="0">
                <a:latin typeface="Times New Roman" panose="02020603050405020304" pitchFamily="18" charset="0"/>
                <a:cs typeface="Times New Roman" panose="02020603050405020304" pitchFamily="18" charset="0"/>
              </a:rPr>
              <a:t>Proponents of third-wave feminism claim that it allows women to define feminism for themselves by incorporating their own identities into the belief system of what feminism is and what it can become through </a:t>
            </a:r>
            <a:r>
              <a:rPr lang="en-US" sz="2000" b="1" dirty="0">
                <a:latin typeface="Times New Roman" panose="02020603050405020304" pitchFamily="18" charset="0"/>
                <a:cs typeface="Times New Roman" panose="02020603050405020304" pitchFamily="18" charset="0"/>
              </a:rPr>
              <a:t>one's own perspective</a:t>
            </a:r>
            <a:r>
              <a:rPr lang="en-US" sz="2000" b="1"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Resistance to women objectification.</a:t>
            </a:r>
          </a:p>
          <a:p>
            <a:r>
              <a:rPr lang="en-US" sz="2000" dirty="0" smtClean="0">
                <a:latin typeface="Times New Roman" panose="02020603050405020304" pitchFamily="18" charset="0"/>
                <a:cs typeface="Times New Roman" panose="02020603050405020304" pitchFamily="18" charset="0"/>
              </a:rPr>
              <a:t>Lipstick feminism, trans feminism</a:t>
            </a:r>
          </a:p>
          <a:p>
            <a:r>
              <a:rPr lang="en-US" sz="2000" dirty="0" smtClean="0">
                <a:latin typeface="Times New Roman" panose="02020603050405020304" pitchFamily="18" charset="0"/>
                <a:cs typeface="Times New Roman" panose="02020603050405020304" pitchFamily="18" charset="0"/>
              </a:rPr>
              <a:t>Purpose: beauty for themselves as subject and not object for sexist patriarchy</a:t>
            </a:r>
          </a:p>
          <a:p>
            <a:r>
              <a:rPr lang="en-US" sz="2000" dirty="0" smtClean="0">
                <a:latin typeface="Times New Roman" panose="02020603050405020304" pitchFamily="18" charset="0"/>
                <a:cs typeface="Times New Roman" panose="02020603050405020304" pitchFamily="18" charset="0"/>
              </a:rPr>
              <a:t>Demand: freedom of expression, sexual liberation, women in position of power, abolition of gender construction, resistance to objectification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8502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FEATURES OF THIRD WAVE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Recognizing differences among women ( transversal politics)</a:t>
            </a:r>
          </a:p>
          <a:p>
            <a:r>
              <a:rPr lang="en-US" dirty="0" smtClean="0">
                <a:latin typeface="Times New Roman" panose="02020603050405020304" pitchFamily="18" charset="0"/>
                <a:cs typeface="Times New Roman" panose="02020603050405020304" pitchFamily="18" charset="0"/>
              </a:rPr>
              <a:t>Building coalition ( with men and other groups who work against various kinds of oppression)</a:t>
            </a:r>
          </a:p>
          <a:p>
            <a:r>
              <a:rPr lang="en-US" dirty="0" smtClean="0">
                <a:latin typeface="Times New Roman" panose="02020603050405020304" pitchFamily="18" charset="0"/>
                <a:cs typeface="Times New Roman" panose="02020603050405020304" pitchFamily="18" charset="0"/>
              </a:rPr>
              <a:t>Engaging in everyday resistance</a:t>
            </a:r>
          </a:p>
          <a:p>
            <a:r>
              <a:rPr lang="en-US" dirty="0" smtClean="0">
                <a:latin typeface="Times New Roman" panose="02020603050405020304" pitchFamily="18" charset="0"/>
                <a:cs typeface="Times New Roman" panose="02020603050405020304" pitchFamily="18" charset="0"/>
              </a:rPr>
              <a:t>Being media savvy</a:t>
            </a:r>
          </a:p>
          <a:p>
            <a:r>
              <a:rPr lang="en-US" dirty="0" smtClean="0">
                <a:latin typeface="Times New Roman" panose="02020603050405020304" pitchFamily="18" charset="0"/>
                <a:cs typeface="Times New Roman" panose="02020603050405020304" pitchFamily="18" charset="0"/>
              </a:rPr>
              <a:t>Embracing aesthetics and consumerism (adulation for celebrities, status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Individualism (because of presence of different groups, ethnicities)</a:t>
            </a:r>
          </a:p>
          <a:p>
            <a:endParaRPr lang="en-US" dirty="0"/>
          </a:p>
        </p:txBody>
      </p:sp>
    </p:spTree>
    <p:extLst>
      <p:ext uri="{BB962C8B-B14F-4D97-AF65-F5344CB8AC3E}">
        <p14:creationId xmlns:p14="http://schemas.microsoft.com/office/powerpoint/2010/main" val="1155508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Achievements</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i="1" dirty="0" smtClean="0">
                <a:latin typeface="Times New Roman" panose="02020603050405020304" pitchFamily="18" charset="0"/>
                <a:cs typeface="Times New Roman" panose="02020603050405020304" pitchFamily="18" charset="0"/>
              </a:rPr>
              <a:t>Feminism and Cycling- 1990</a:t>
            </a:r>
          </a:p>
          <a:p>
            <a:pPr>
              <a:lnSpc>
                <a:spcPct val="150000"/>
              </a:lnSpc>
            </a:pPr>
            <a:r>
              <a:rPr lang="en-US" sz="2400" i="1" dirty="0" smtClean="0">
                <a:latin typeface="Times New Roman" panose="02020603050405020304" pitchFamily="18" charset="0"/>
                <a:cs typeface="Times New Roman" panose="02020603050405020304" pitchFamily="18" charset="0"/>
              </a:rPr>
              <a:t>1992- Year of the women</a:t>
            </a:r>
          </a:p>
          <a:p>
            <a:pPr>
              <a:lnSpc>
                <a:spcPct val="150000"/>
              </a:lnSpc>
            </a:pPr>
            <a:r>
              <a:rPr lang="en-US" sz="2400" i="1" dirty="0" smtClean="0">
                <a:latin typeface="Times New Roman" panose="02020603050405020304" pitchFamily="18" charset="0"/>
                <a:cs typeface="Times New Roman" panose="02020603050405020304" pitchFamily="18" charset="0"/>
              </a:rPr>
              <a:t>1993- Family and medical leave act</a:t>
            </a:r>
          </a:p>
          <a:p>
            <a:pPr>
              <a:lnSpc>
                <a:spcPct val="150000"/>
              </a:lnSpc>
            </a:pPr>
            <a:r>
              <a:rPr lang="en-US" sz="2400" i="1" dirty="0" smtClean="0">
                <a:latin typeface="Times New Roman" panose="02020603050405020304" pitchFamily="18" charset="0"/>
                <a:cs typeface="Times New Roman" panose="02020603050405020304" pitchFamily="18" charset="0"/>
              </a:rPr>
              <a:t>1992- 4 women entered in US senate</a:t>
            </a:r>
          </a:p>
          <a:p>
            <a:pPr>
              <a:lnSpc>
                <a:spcPct val="150000"/>
              </a:lnSpc>
            </a:pPr>
            <a:r>
              <a:rPr lang="en-US" sz="2400" i="1" dirty="0" smtClean="0">
                <a:latin typeface="Times New Roman" panose="02020603050405020304" pitchFamily="18" charset="0"/>
                <a:cs typeface="Times New Roman" panose="02020603050405020304" pitchFamily="18" charset="0"/>
              </a:rPr>
              <a:t>1994- Violence against </a:t>
            </a:r>
            <a:r>
              <a:rPr lang="en-US" sz="2400" i="1" dirty="0">
                <a:latin typeface="Times New Roman" panose="02020603050405020304" pitchFamily="18" charset="0"/>
                <a:cs typeface="Times New Roman" panose="02020603050405020304" pitchFamily="18" charset="0"/>
              </a:rPr>
              <a:t>W</a:t>
            </a:r>
            <a:r>
              <a:rPr lang="en-US" sz="2400" i="1" dirty="0" smtClean="0">
                <a:latin typeface="Times New Roman" panose="02020603050405020304" pitchFamily="18" charset="0"/>
                <a:cs typeface="Times New Roman" panose="02020603050405020304" pitchFamily="18" charset="0"/>
              </a:rPr>
              <a:t>omen </a:t>
            </a:r>
            <a:r>
              <a:rPr lang="en-US" sz="2400" i="1" dirty="0">
                <a:latin typeface="Times New Roman" panose="02020603050405020304" pitchFamily="18" charset="0"/>
                <a:cs typeface="Times New Roman" panose="02020603050405020304" pitchFamily="18" charset="0"/>
              </a:rPr>
              <a:t>A</a:t>
            </a:r>
            <a:r>
              <a:rPr lang="en-US" sz="2400" i="1" dirty="0" smtClean="0">
                <a:latin typeface="Times New Roman" panose="02020603050405020304" pitchFamily="18" charset="0"/>
                <a:cs typeface="Times New Roman" panose="02020603050405020304" pitchFamily="18" charset="0"/>
              </a:rPr>
              <a:t>ct in the US</a:t>
            </a:r>
          </a:p>
          <a:p>
            <a:pPr marL="0" indent="0">
              <a:lnSpc>
                <a:spcPct val="150000"/>
              </a:lnSpc>
              <a:buNone/>
            </a:pPr>
            <a:endParaRPr lang="en-US" sz="2400" i="1" dirty="0" smtClean="0">
              <a:latin typeface="Times New Roman" panose="02020603050405020304" pitchFamily="18" charset="0"/>
              <a:cs typeface="Times New Roman" panose="02020603050405020304" pitchFamily="18" charset="0"/>
            </a:endParaRPr>
          </a:p>
          <a:p>
            <a:pPr>
              <a:lnSpc>
                <a:spcPct val="150000"/>
              </a:lnSpc>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052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FOURTH WAVE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48496" y="1906073"/>
            <a:ext cx="9456871" cy="4713667"/>
          </a:xfrm>
        </p:spPr>
        <p:txBody>
          <a:bodyPr>
            <a:noAutofit/>
          </a:bodyPr>
          <a:lstStyle/>
          <a:p>
            <a:r>
              <a:rPr lang="en-US" sz="2000" dirty="0">
                <a:latin typeface="Times New Roman" panose="02020603050405020304" pitchFamily="18" charset="0"/>
                <a:cs typeface="Times New Roman" panose="02020603050405020304" pitchFamily="18" charset="0"/>
              </a:rPr>
              <a:t>Resurgence in feminism began around </a:t>
            </a:r>
            <a:r>
              <a:rPr lang="en-US" sz="2000" b="1" dirty="0">
                <a:latin typeface="Times New Roman" panose="02020603050405020304" pitchFamily="18" charset="0"/>
                <a:cs typeface="Times New Roman" panose="02020603050405020304" pitchFamily="18" charset="0"/>
              </a:rPr>
              <a:t>2012</a:t>
            </a:r>
            <a:r>
              <a:rPr lang="en-US" sz="2000" dirty="0">
                <a:latin typeface="Times New Roman" panose="02020603050405020304" pitchFamily="18" charset="0"/>
                <a:cs typeface="Times New Roman" panose="02020603050405020304" pitchFamily="18" charset="0"/>
              </a:rPr>
              <a:t> and associated with use of social </a:t>
            </a:r>
            <a:r>
              <a:rPr lang="en-US" sz="2000" dirty="0" smtClean="0">
                <a:latin typeface="Times New Roman" panose="02020603050405020304" pitchFamily="18" charset="0"/>
                <a:cs typeface="Times New Roman" panose="02020603050405020304" pitchFamily="18" charset="0"/>
              </a:rPr>
              <a:t>media</a:t>
            </a:r>
          </a:p>
          <a:p>
            <a:r>
              <a:rPr lang="en-US" sz="2000" b="1" dirty="0" smtClean="0">
                <a:latin typeface="Times New Roman" panose="02020603050405020304" pitchFamily="18" charset="0"/>
                <a:cs typeface="Times New Roman" panose="02020603050405020304" pitchFamily="18" charset="0"/>
              </a:rPr>
              <a:t>Prudence </a:t>
            </a:r>
            <a:r>
              <a:rPr lang="en-US" sz="2000" b="1" dirty="0">
                <a:latin typeface="Times New Roman" panose="02020603050405020304" pitchFamily="18" charset="0"/>
                <a:cs typeface="Times New Roman" panose="02020603050405020304" pitchFamily="18" charset="0"/>
              </a:rPr>
              <a:t>Chamberlain</a:t>
            </a:r>
            <a:r>
              <a:rPr lang="en-US" sz="2000" dirty="0">
                <a:latin typeface="Times New Roman" panose="02020603050405020304" pitchFamily="18" charset="0"/>
                <a:cs typeface="Times New Roman" panose="02020603050405020304" pitchFamily="18" charset="0"/>
              </a:rPr>
              <a:t>, the focus of the Fourth Wave is the Justice for women particularly, opposition to harassment and violence against </a:t>
            </a:r>
            <a:r>
              <a:rPr lang="en-US" sz="2000" dirty="0" smtClean="0">
                <a:latin typeface="Times New Roman" panose="02020603050405020304" pitchFamily="18" charset="0"/>
                <a:cs typeface="Times New Roman" panose="02020603050405020304" pitchFamily="18" charset="0"/>
              </a:rPr>
              <a:t>women.</a:t>
            </a:r>
          </a:p>
          <a:p>
            <a:r>
              <a:rPr lang="en-US" sz="2000" dirty="0" smtClean="0">
                <a:latin typeface="Times New Roman" panose="02020603050405020304" pitchFamily="18" charset="0"/>
                <a:cs typeface="Times New Roman" panose="02020603050405020304" pitchFamily="18" charset="0"/>
              </a:rPr>
              <a:t>FW </a:t>
            </a:r>
            <a:r>
              <a:rPr lang="en-US" sz="2000" dirty="0">
                <a:latin typeface="Times New Roman" panose="02020603050405020304" pitchFamily="18" charset="0"/>
                <a:cs typeface="Times New Roman" panose="02020603050405020304" pitchFamily="18" charset="0"/>
              </a:rPr>
              <a:t>is defined by technology and characterized by the use of Facebook, Twitter, Instagram </a:t>
            </a:r>
            <a:r>
              <a:rPr lang="en-US" sz="2000" dirty="0" smtClean="0">
                <a:latin typeface="Times New Roman" panose="02020603050405020304" pitchFamily="18" charset="0"/>
                <a:cs typeface="Times New Roman" panose="02020603050405020304" pitchFamily="18" charset="0"/>
              </a:rPr>
              <a:t>etc.</a:t>
            </a:r>
          </a:p>
          <a:p>
            <a:r>
              <a:rPr lang="en-US" sz="2000" b="1" dirty="0" smtClean="0">
                <a:latin typeface="Times New Roman" panose="02020603050405020304" pitchFamily="18" charset="0"/>
                <a:cs typeface="Times New Roman" panose="02020603050405020304" pitchFamily="18" charset="0"/>
              </a:rPr>
              <a:t>Events that Galvanized Fourth Wave:</a:t>
            </a:r>
          </a:p>
          <a:p>
            <a:pPr marL="0" indent="0">
              <a:buNone/>
            </a:pPr>
            <a:r>
              <a:rPr lang="en-US" dirty="0" smtClean="0">
                <a:latin typeface="Times New Roman" panose="02020603050405020304" pitchFamily="18" charset="0"/>
                <a:cs typeface="Times New Roman" panose="02020603050405020304" pitchFamily="18" charset="0"/>
              </a:rPr>
              <a:t>     Delhi </a:t>
            </a:r>
            <a:r>
              <a:rPr lang="en-US" dirty="0">
                <a:latin typeface="Times New Roman" panose="02020603050405020304" pitchFamily="18" charset="0"/>
                <a:cs typeface="Times New Roman" panose="02020603050405020304" pitchFamily="18" charset="0"/>
              </a:rPr>
              <a:t>Gang rape </a:t>
            </a:r>
            <a:r>
              <a:rPr lang="en-US" dirty="0">
                <a:solidFill>
                  <a:srgbClr val="FF0000"/>
                </a:solidFill>
                <a:latin typeface="Times New Roman" panose="02020603050405020304" pitchFamily="18" charset="0"/>
                <a:cs typeface="Times New Roman" panose="02020603050405020304" pitchFamily="18" charset="0"/>
              </a:rPr>
              <a:t>2012</a:t>
            </a:r>
          </a:p>
          <a:p>
            <a:pPr marL="0" indent="0">
              <a:buNone/>
            </a:pPr>
            <a:r>
              <a:rPr lang="en-US" dirty="0" smtClean="0">
                <a:latin typeface="Times New Roman" panose="02020603050405020304" pitchFamily="18" charset="0"/>
                <a:cs typeface="Times New Roman" panose="02020603050405020304" pitchFamily="18" charset="0"/>
              </a:rPr>
              <a:t>     Bill </a:t>
            </a:r>
            <a:r>
              <a:rPr lang="en-US" dirty="0" smtClean="0">
                <a:latin typeface="Times New Roman" panose="02020603050405020304" pitchFamily="18" charset="0"/>
                <a:cs typeface="Times New Roman" panose="02020603050405020304" pitchFamily="18" charset="0"/>
              </a:rPr>
              <a:t>Cosby </a:t>
            </a:r>
            <a:r>
              <a:rPr lang="en-US" dirty="0" smtClean="0">
                <a:latin typeface="Times New Roman" panose="02020603050405020304" pitchFamily="18" charset="0"/>
                <a:cs typeface="Times New Roman" panose="02020603050405020304" pitchFamily="18" charset="0"/>
              </a:rPr>
              <a:t>sexual assault cases </a:t>
            </a:r>
            <a:r>
              <a:rPr lang="en-US" dirty="0" smtClean="0">
                <a:solidFill>
                  <a:srgbClr val="C00000"/>
                </a:solidFill>
                <a:latin typeface="Times New Roman" panose="02020603050405020304" pitchFamily="18" charset="0"/>
                <a:cs typeface="Times New Roman" panose="02020603050405020304" pitchFamily="18" charset="0"/>
              </a:rPr>
              <a:t>2014 (accused by over 60 women for rape and other activities like drugs, assault, child abuse)</a:t>
            </a:r>
            <a:endParaRPr lang="en-US"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Me </a:t>
            </a:r>
            <a:r>
              <a:rPr lang="en-US" dirty="0">
                <a:latin typeface="Times New Roman" panose="02020603050405020304" pitchFamily="18" charset="0"/>
                <a:cs typeface="Times New Roman" panose="02020603050405020304" pitchFamily="18" charset="0"/>
              </a:rPr>
              <a:t>too </a:t>
            </a:r>
            <a:r>
              <a:rPr lang="en-US" dirty="0" smtClean="0">
                <a:latin typeface="Times New Roman" panose="02020603050405020304" pitchFamily="18" charset="0"/>
                <a:cs typeface="Times New Roman" panose="02020603050405020304" pitchFamily="18" charset="0"/>
              </a:rPr>
              <a:t>movements </a:t>
            </a:r>
            <a:r>
              <a:rPr lang="en-US" dirty="0" smtClean="0">
                <a:solidFill>
                  <a:srgbClr val="FF0000"/>
                </a:solidFill>
                <a:latin typeface="Times New Roman" panose="02020603050405020304" pitchFamily="18" charset="0"/>
                <a:cs typeface="Times New Roman" panose="02020603050405020304" pitchFamily="18" charset="0"/>
              </a:rPr>
              <a:t>2016-17</a:t>
            </a:r>
          </a:p>
          <a:p>
            <a:r>
              <a:rPr lang="en-US" sz="2000" b="1" dirty="0" smtClean="0">
                <a:latin typeface="Times New Roman" panose="02020603050405020304" pitchFamily="18" charset="0"/>
                <a:cs typeface="Times New Roman" panose="02020603050405020304" pitchFamily="18" charset="0"/>
              </a:rPr>
              <a:t>NOTABLE FEMINISTS:</a:t>
            </a:r>
          </a:p>
          <a:p>
            <a:pPr marL="0" indent="0">
              <a:buNone/>
            </a:pPr>
            <a:r>
              <a:rPr lang="en-US" sz="2000" b="1" dirty="0" smtClean="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Michelle </a:t>
            </a:r>
            <a:r>
              <a:rPr lang="en-US" sz="2000" b="1" i="1" dirty="0" smtClean="0">
                <a:latin typeface="Times New Roman" panose="02020603050405020304" pitchFamily="18" charset="0"/>
                <a:cs typeface="Times New Roman" panose="02020603050405020304" pitchFamily="18" charset="0"/>
              </a:rPr>
              <a:t>Obama</a:t>
            </a:r>
          </a:p>
          <a:p>
            <a:pPr marL="0" indent="0">
              <a:buNone/>
            </a:pPr>
            <a:r>
              <a:rPr lang="en-US" sz="2000" b="1" i="1" dirty="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Malala</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Yousuf</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Zai</a:t>
            </a:r>
            <a:endParaRPr lang="en-US" sz="2000" b="1" i="1" dirty="0" smtClean="0">
              <a:latin typeface="Times New Roman" panose="02020603050405020304" pitchFamily="18" charset="0"/>
              <a:cs typeface="Times New Roman" panose="02020603050405020304" pitchFamily="18" charset="0"/>
            </a:endParaRPr>
          </a:p>
          <a:p>
            <a:pPr marL="0" indent="0">
              <a:buNone/>
            </a:pPr>
            <a:r>
              <a:rPr lang="en-US" sz="2000" b="1" i="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39345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FOURTH WAVE OF FEMINISM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PURPOSE:</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Resists </a:t>
            </a:r>
            <a:r>
              <a:rPr lang="en-US" sz="2000" i="1" dirty="0">
                <a:latin typeface="Times New Roman" panose="02020603050405020304" pitchFamily="18" charset="0"/>
                <a:cs typeface="Times New Roman" panose="02020603050405020304" pitchFamily="18" charset="0"/>
              </a:rPr>
              <a:t>against street and work place </a:t>
            </a:r>
            <a:r>
              <a:rPr lang="en-US" sz="2000" i="1" dirty="0" smtClean="0">
                <a:latin typeface="Times New Roman" panose="02020603050405020304" pitchFamily="18" charset="0"/>
                <a:cs typeface="Times New Roman" panose="02020603050405020304" pitchFamily="18" charset="0"/>
              </a:rPr>
              <a:t>harassment</a:t>
            </a:r>
          </a:p>
          <a:p>
            <a:pPr marL="0" indent="0">
              <a:buNone/>
            </a:pPr>
            <a:r>
              <a:rPr lang="en-US" sz="2000" i="1"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  campus sexual </a:t>
            </a:r>
            <a:r>
              <a:rPr lang="en-US" sz="2000" i="1" dirty="0" smtClean="0">
                <a:latin typeface="Times New Roman" panose="02020603050405020304" pitchFamily="18" charset="0"/>
                <a:cs typeface="Times New Roman" panose="02020603050405020304" pitchFamily="18" charset="0"/>
              </a:rPr>
              <a:t>assault</a:t>
            </a:r>
          </a:p>
          <a:p>
            <a:pPr marL="0" indent="0">
              <a:buNone/>
            </a:pPr>
            <a:r>
              <a:rPr lang="en-US" sz="2000" i="1"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    rape cases.</a:t>
            </a:r>
          </a:p>
          <a:p>
            <a:pPr marL="0" indent="0">
              <a:buNone/>
            </a:pPr>
            <a:endParaRPr lang="en-US" sz="2000"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b="1" i="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Criticism</a:t>
            </a:r>
            <a:r>
              <a:rPr lang="en-US" sz="2000" b="1" dirty="0">
                <a:latin typeface="Times New Roman" panose="02020603050405020304" pitchFamily="18" charset="0"/>
                <a:cs typeface="Times New Roman" panose="02020603050405020304" pitchFamily="18" charset="0"/>
              </a:rPr>
              <a:t>: </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Extensively depends </a:t>
            </a:r>
            <a:r>
              <a:rPr lang="en-US" sz="2000" i="1" dirty="0">
                <a:latin typeface="Times New Roman" panose="02020603050405020304" pitchFamily="18" charset="0"/>
                <a:cs typeface="Times New Roman" panose="02020603050405020304" pitchFamily="18" charset="0"/>
              </a:rPr>
              <a:t>on </a:t>
            </a:r>
            <a:r>
              <a:rPr lang="en-US" sz="2000" i="1" dirty="0" smtClean="0">
                <a:latin typeface="Times New Roman" panose="02020603050405020304" pitchFamily="18" charset="0"/>
                <a:cs typeface="Times New Roman" panose="02020603050405020304" pitchFamily="18" charset="0"/>
              </a:rPr>
              <a:t>technology</a:t>
            </a:r>
          </a:p>
          <a:p>
            <a:pPr marL="0" indent="0">
              <a:buNone/>
            </a:pPr>
            <a:r>
              <a:rPr lang="en-US" sz="2000" i="1" dirty="0" smtClean="0">
                <a:latin typeface="Times New Roman" panose="02020603050405020304" pitchFamily="18" charset="0"/>
                <a:cs typeface="Times New Roman" panose="02020603050405020304" pitchFamily="18" charset="0"/>
              </a:rPr>
              <a:t>    Those </a:t>
            </a:r>
            <a:r>
              <a:rPr lang="en-US" sz="2000" i="1" dirty="0">
                <a:latin typeface="Times New Roman" panose="02020603050405020304" pitchFamily="18" charset="0"/>
                <a:cs typeface="Times New Roman" panose="02020603050405020304" pitchFamily="18" charset="0"/>
              </a:rPr>
              <a:t>who have no access could not raise their voice</a:t>
            </a:r>
          </a:p>
          <a:p>
            <a:pPr marL="0" indent="0">
              <a:buNone/>
            </a:pPr>
            <a:r>
              <a:rPr lang="en-US" sz="2000" i="1" dirty="0">
                <a:latin typeface="Times New Roman" panose="02020603050405020304" pitchFamily="18" charset="0"/>
                <a:cs typeface="Times New Roman" panose="02020603050405020304" pitchFamily="18" charset="0"/>
              </a:rPr>
              <a:t/>
            </a:r>
            <a:br>
              <a:rPr lang="en-US" sz="2000" i="1" dirty="0">
                <a:latin typeface="Times New Roman" panose="02020603050405020304" pitchFamily="18" charset="0"/>
                <a:cs typeface="Times New Roman" panose="02020603050405020304" pitchFamily="18" charset="0"/>
              </a:rPr>
            </a:br>
            <a:endParaRPr lang="en-US"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777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term feminism or feminist did not gain widespread use until 1960s, but it was already used in public parlance. E.g. Katherine Hepburn speaks of the feminists movements in 1842 film women of the year</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There never will be complete equality until women themselves help to make laws and elect lawmakers (Susan Anthony)</a:t>
            </a:r>
            <a:endParaRPr lang="en-US"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Patriarchy, like any system of domination, relies on socializing everyone to believe that in all human relations there is an inferior and a superior party, one person is strong , the other is weak, and so it is natural for the powerful to rule over the powerless. (Bell Hooks</a:t>
            </a:r>
            <a:r>
              <a:rPr lang="en-US" dirty="0" smtClean="0"/>
              <a:t>)</a:t>
            </a:r>
            <a:endParaRPr lang="en-US" dirty="0"/>
          </a:p>
        </p:txBody>
      </p:sp>
      <p:sp>
        <p:nvSpPr>
          <p:cNvPr id="4" name="Rectangle 3"/>
          <p:cNvSpPr/>
          <p:nvPr/>
        </p:nvSpPr>
        <p:spPr>
          <a:xfrm>
            <a:off x="3048000" y="2828836"/>
            <a:ext cx="6096000" cy="369332"/>
          </a:xfrm>
          <a:prstGeom prst="rect">
            <a:avLst/>
          </a:prstGeom>
        </p:spPr>
        <p:txBody>
          <a:bodyPr>
            <a:spAutoFit/>
          </a:bodyPr>
          <a:lstStyle/>
          <a:p>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4221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INFLUNCE OF THREE FEMINISTS WAVES IN PAKISTAN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In </a:t>
            </a:r>
            <a:r>
              <a:rPr lang="en-US" sz="2000" dirty="0">
                <a:latin typeface="Times New Roman" panose="02020603050405020304" pitchFamily="18" charset="0"/>
                <a:cs typeface="Times New Roman" panose="02020603050405020304" pitchFamily="18" charset="0"/>
              </a:rPr>
              <a:t>between the first and the second wave of feminism, which started in </a:t>
            </a:r>
            <a:r>
              <a:rPr lang="en-US" sz="2000" dirty="0">
                <a:solidFill>
                  <a:srgbClr val="FF0000"/>
                </a:solidFill>
                <a:latin typeface="Times New Roman" panose="02020603050405020304" pitchFamily="18" charset="0"/>
                <a:cs typeface="Times New Roman" panose="02020603050405020304" pitchFamily="18" charset="0"/>
              </a:rPr>
              <a:t>1960s</a:t>
            </a:r>
            <a:r>
              <a:rPr lang="en-US" sz="2000" dirty="0">
                <a:latin typeface="Times New Roman" panose="02020603050405020304" pitchFamily="18" charset="0"/>
                <a:cs typeface="Times New Roman" panose="02020603050405020304" pitchFamily="18" charset="0"/>
              </a:rPr>
              <a:t>, Pakistan got independence</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Pakistani women were granted the suffrage in </a:t>
            </a:r>
            <a:r>
              <a:rPr lang="en-US" sz="2000" dirty="0" smtClean="0">
                <a:solidFill>
                  <a:srgbClr val="FF0000"/>
                </a:solidFill>
                <a:latin typeface="Times New Roman" panose="02020603050405020304" pitchFamily="18" charset="0"/>
                <a:cs typeface="Times New Roman" panose="02020603050405020304" pitchFamily="18" charset="0"/>
              </a:rPr>
              <a:t>1947</a:t>
            </a:r>
          </a:p>
          <a:p>
            <a:r>
              <a:rPr lang="en-US" sz="2000" b="1" dirty="0" smtClean="0">
                <a:solidFill>
                  <a:schemeClr val="tx1"/>
                </a:solidFill>
                <a:latin typeface="Times New Roman" panose="02020603050405020304" pitchFamily="18" charset="0"/>
                <a:cs typeface="Times New Roman" panose="02020603050405020304" pitchFamily="18" charset="0"/>
              </a:rPr>
              <a:t>SECOND WAVE AND WOMEN IN PAKISTAN:</a:t>
            </a:r>
          </a:p>
          <a:p>
            <a:r>
              <a:rPr lang="en-US" sz="2000" dirty="0" smtClean="0">
                <a:solidFill>
                  <a:schemeClr val="tx1"/>
                </a:solidFill>
                <a:latin typeface="Times New Roman" panose="02020603050405020304" pitchFamily="18" charset="0"/>
                <a:cs typeface="Times New Roman" panose="02020603050405020304" pitchFamily="18" charset="0"/>
              </a:rPr>
              <a:t>Pakistani </a:t>
            </a:r>
            <a:r>
              <a:rPr lang="en-US" sz="2000" dirty="0">
                <a:solidFill>
                  <a:schemeClr val="tx1"/>
                </a:solidFill>
                <a:latin typeface="Times New Roman" panose="02020603050405020304" pitchFamily="18" charset="0"/>
                <a:cs typeface="Times New Roman" panose="02020603050405020304" pitchFamily="18" charset="0"/>
              </a:rPr>
              <a:t>women, during the second wave, were also victim of sexism, harassment at workplace, degradation and </a:t>
            </a:r>
            <a:r>
              <a:rPr lang="en-US" sz="2000" dirty="0" smtClean="0">
                <a:solidFill>
                  <a:schemeClr val="tx1"/>
                </a:solidFill>
                <a:latin typeface="Times New Roman" panose="02020603050405020304" pitchFamily="18" charset="0"/>
                <a:cs typeface="Times New Roman" panose="02020603050405020304" pitchFamily="18" charset="0"/>
              </a:rPr>
              <a:t>objectification</a:t>
            </a:r>
          </a:p>
          <a:p>
            <a:r>
              <a:rPr lang="en-US" sz="2000" dirty="0">
                <a:solidFill>
                  <a:schemeClr val="tx1"/>
                </a:solidFill>
                <a:latin typeface="Times New Roman" panose="02020603050405020304" pitchFamily="18" charset="0"/>
                <a:cs typeface="Times New Roman" panose="02020603050405020304" pitchFamily="18" charset="0"/>
              </a:rPr>
              <a:t>Fatima </a:t>
            </a:r>
            <a:r>
              <a:rPr lang="en-US" sz="2000" dirty="0" smtClean="0">
                <a:solidFill>
                  <a:schemeClr val="tx1"/>
                </a:solidFill>
                <a:latin typeface="Times New Roman" panose="02020603050405020304" pitchFamily="18" charset="0"/>
                <a:cs typeface="Times New Roman" panose="02020603050405020304" pitchFamily="18" charset="0"/>
              </a:rPr>
              <a:t>Jinnah’s death controversy that she died of unnatural causes- suspicion of assassination- Threat to life of women</a:t>
            </a:r>
          </a:p>
          <a:p>
            <a:r>
              <a:rPr lang="en-US" sz="2000" dirty="0" smtClean="0">
                <a:solidFill>
                  <a:schemeClr val="tx1"/>
                </a:solidFill>
                <a:latin typeface="Times New Roman" panose="02020603050405020304" pitchFamily="18" charset="0"/>
                <a:cs typeface="Times New Roman" panose="02020603050405020304" pitchFamily="18" charset="0"/>
              </a:rPr>
              <a:t>Inspired by the Second wave</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 women argued </a:t>
            </a:r>
            <a:r>
              <a:rPr lang="en-US" sz="2000" dirty="0">
                <a:solidFill>
                  <a:schemeClr val="tx1"/>
                </a:solidFill>
                <a:latin typeface="Times New Roman" panose="02020603050405020304" pitchFamily="18" charset="0"/>
                <a:cs typeface="Times New Roman" panose="02020603050405020304" pitchFamily="18" charset="0"/>
              </a:rPr>
              <a:t>that having voting rights did not guarantee the end of their oppression in the hands of men.</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9997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Times New Roman" panose="02020603050405020304" pitchFamily="18" charset="0"/>
                <a:cs typeface="Times New Roman" panose="02020603050405020304" pitchFamily="18" charset="0"/>
              </a:rPr>
              <a:t>INFLUNCE OF THREE FEMINISTS WAVES IN PAKISTAN</a:t>
            </a:r>
          </a:p>
        </p:txBody>
      </p:sp>
      <p:sp>
        <p:nvSpPr>
          <p:cNvPr id="3" name="Content Placeholder 2"/>
          <p:cNvSpPr>
            <a:spLocks noGrp="1"/>
          </p:cNvSpPr>
          <p:nvPr>
            <p:ph idx="1"/>
          </p:nvPr>
        </p:nvSpPr>
        <p:spPr/>
        <p:txBody>
          <a:bodyPr>
            <a:noAutofit/>
          </a:bodyPr>
          <a:lstStyle/>
          <a:p>
            <a:r>
              <a:rPr lang="en-US" sz="2000" dirty="0">
                <a:latin typeface="Times New Roman" panose="02020603050405020304" pitchFamily="18" charset="0"/>
                <a:cs typeface="Times New Roman" panose="02020603050405020304" pitchFamily="18" charset="0"/>
              </a:rPr>
              <a:t>The initial influence of the feminist movement during the second wave in Pakistan included issuance of the </a:t>
            </a:r>
            <a:r>
              <a:rPr lang="en-US" sz="2000" b="1" dirty="0">
                <a:latin typeface="Times New Roman" panose="02020603050405020304" pitchFamily="18" charset="0"/>
                <a:cs typeface="Times New Roman" panose="02020603050405020304" pitchFamily="18" charset="0"/>
              </a:rPr>
              <a:t>Muslim Family Law Ordinance, 1961</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West Pakistan Muslim Personal Law Sharia Act, </a:t>
            </a:r>
            <a:r>
              <a:rPr lang="en-US" sz="2000" b="1" dirty="0">
                <a:latin typeface="Times New Roman" panose="02020603050405020304" pitchFamily="18" charset="0"/>
                <a:cs typeface="Times New Roman" panose="02020603050405020304" pitchFamily="18" charset="0"/>
              </a:rPr>
              <a:t>1962 </a:t>
            </a:r>
            <a:endParaRPr lang="en-US" sz="2000" b="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Rangeela was the first Pakistani to publicly express his concerns regarding the treatment of women in Pakistan and support the liberation movement of the 1970s</a:t>
            </a:r>
            <a:r>
              <a:rPr lang="en-US" sz="2000" dirty="0" smtClean="0">
                <a:latin typeface="Times New Roman" panose="02020603050405020304" pitchFamily="18" charset="0"/>
                <a:cs typeface="Times New Roman" panose="02020603050405020304" pitchFamily="18" charset="0"/>
              </a:rPr>
              <a:t>.</a:t>
            </a:r>
          </a:p>
          <a:p>
            <a:endParaRPr lang="en-US" sz="2000"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Third Wave of Feminism and Impact in Pakistan:</a:t>
            </a:r>
          </a:p>
          <a:p>
            <a:r>
              <a:rPr lang="en-US" sz="2000" dirty="0">
                <a:latin typeface="Times New Roman" panose="02020603050405020304" pitchFamily="18" charset="0"/>
                <a:cs typeface="Times New Roman" panose="02020603050405020304" pitchFamily="18" charset="0"/>
              </a:rPr>
              <a:t>Government of Pakistan aimed at promoting gender equality by involving women in all spheres of </a:t>
            </a:r>
            <a:r>
              <a:rPr lang="en-US" sz="2000" dirty="0" smtClean="0">
                <a:latin typeface="Times New Roman" panose="02020603050405020304" pitchFamily="18" charset="0"/>
                <a:cs typeface="Times New Roman" panose="02020603050405020304" pitchFamily="18" charset="0"/>
              </a:rPr>
              <a:t>life- commitment to </a:t>
            </a:r>
            <a:r>
              <a:rPr lang="en-US" sz="2000" b="1" dirty="0" smtClean="0">
                <a:latin typeface="Times New Roman" panose="02020603050405020304" pitchFamily="18" charset="0"/>
                <a:cs typeface="Times New Roman" panose="02020603050405020304" pitchFamily="18" charset="0"/>
              </a:rPr>
              <a:t>GAD</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8485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United Nations Conferences on Women</a:t>
            </a: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The United Nations has organized four world conferences on women. These took place </a:t>
            </a:r>
            <a:r>
              <a:rPr lang="en-US" dirty="0" smtClean="0">
                <a:latin typeface="Times New Roman" panose="02020603050405020304" pitchFamily="18" charset="0"/>
                <a:cs typeface="Times New Roman" panose="02020603050405020304" pitchFamily="18" charset="0"/>
              </a:rPr>
              <a:t>in:</a:t>
            </a:r>
          </a:p>
          <a:p>
            <a:r>
              <a:rPr lang="en-US" b="1" i="1" dirty="0" smtClean="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Mexico City in </a:t>
            </a:r>
            <a:r>
              <a:rPr lang="en-US" b="1" i="1" dirty="0" smtClean="0">
                <a:latin typeface="Times New Roman" panose="02020603050405020304" pitchFamily="18" charset="0"/>
                <a:cs typeface="Times New Roman" panose="02020603050405020304" pitchFamily="18" charset="0"/>
              </a:rPr>
              <a:t>1975 </a:t>
            </a:r>
          </a:p>
          <a:p>
            <a:r>
              <a:rPr lang="en-US" b="1" i="1" dirty="0" smtClean="0">
                <a:latin typeface="Times New Roman" panose="02020603050405020304" pitchFamily="18" charset="0"/>
                <a:cs typeface="Times New Roman" panose="02020603050405020304" pitchFamily="18" charset="0"/>
              </a:rPr>
              <a:t>Copenhagen in 1980 </a:t>
            </a:r>
          </a:p>
          <a:p>
            <a:r>
              <a:rPr lang="en-US" b="1" i="1" dirty="0" smtClean="0">
                <a:latin typeface="Times New Roman" panose="02020603050405020304" pitchFamily="18" charset="0"/>
                <a:cs typeface="Times New Roman" panose="02020603050405020304" pitchFamily="18" charset="0"/>
              </a:rPr>
              <a:t>Nairobi </a:t>
            </a:r>
            <a:r>
              <a:rPr lang="en-US" b="1" i="1" dirty="0">
                <a:latin typeface="Times New Roman" panose="02020603050405020304" pitchFamily="18" charset="0"/>
                <a:cs typeface="Times New Roman" panose="02020603050405020304" pitchFamily="18" charset="0"/>
              </a:rPr>
              <a:t>in </a:t>
            </a:r>
            <a:r>
              <a:rPr lang="en-US" b="1" i="1" dirty="0" smtClean="0">
                <a:latin typeface="Times New Roman" panose="02020603050405020304" pitchFamily="18" charset="0"/>
                <a:cs typeface="Times New Roman" panose="02020603050405020304" pitchFamily="18" charset="0"/>
              </a:rPr>
              <a:t>1985 </a:t>
            </a:r>
          </a:p>
          <a:p>
            <a:r>
              <a:rPr lang="en-US" b="1" i="1" dirty="0" smtClean="0">
                <a:latin typeface="Times New Roman" panose="02020603050405020304" pitchFamily="18" charset="0"/>
                <a:cs typeface="Times New Roman" panose="02020603050405020304" pitchFamily="18" charset="0"/>
              </a:rPr>
              <a:t>Beijing </a:t>
            </a:r>
            <a:r>
              <a:rPr lang="en-US" b="1" i="1" dirty="0">
                <a:latin typeface="Times New Roman" panose="02020603050405020304" pitchFamily="18" charset="0"/>
                <a:cs typeface="Times New Roman" panose="02020603050405020304" pitchFamily="18" charset="0"/>
              </a:rPr>
              <a:t>in </a:t>
            </a:r>
            <a:r>
              <a:rPr lang="en-US" b="1" i="1" dirty="0" smtClean="0">
                <a:latin typeface="Times New Roman" panose="02020603050405020304" pitchFamily="18" charset="0"/>
                <a:cs typeface="Times New Roman" panose="02020603050405020304" pitchFamily="18" charset="0"/>
              </a:rPr>
              <a:t>1995</a:t>
            </a:r>
          </a:p>
          <a:p>
            <a:endParaRPr lang="en-US" b="1" i="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1995- Conference in Beijing:</a:t>
            </a:r>
          </a:p>
          <a:p>
            <a:pPr marL="0" indent="0">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significant turning point for the global agenda for gender </a:t>
            </a:r>
            <a:r>
              <a:rPr lang="en-US" sz="2000" dirty="0" smtClean="0">
                <a:latin typeface="Times New Roman" panose="02020603050405020304" pitchFamily="18" charset="0"/>
                <a:cs typeface="Times New Roman" panose="02020603050405020304" pitchFamily="18" charset="0"/>
              </a:rPr>
              <a:t>equality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Adopted by 189 countries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3762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953" y="302138"/>
            <a:ext cx="8911687" cy="1280890"/>
          </a:xfrm>
        </p:spPr>
        <p:txBody>
          <a:bodyPr>
            <a:noAutofit/>
          </a:bodyPr>
          <a:lstStyle/>
          <a:p>
            <a:r>
              <a:rPr lang="en-US" sz="4400" b="1" dirty="0">
                <a:latin typeface="Times New Roman" panose="02020603050405020304" pitchFamily="18" charset="0"/>
                <a:cs typeface="Times New Roman" panose="02020603050405020304" pitchFamily="18" charset="0"/>
              </a:rPr>
              <a:t>1995- Conference in Beijing:</a:t>
            </a:r>
            <a:br>
              <a:rPr lang="en-US" sz="4400" b="1"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06828" y="1854558"/>
            <a:ext cx="9997784" cy="4636394"/>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It sets strategic objectives and actions for the advancement of women and the achievement of gender equality in 12 critical areas of concern:</a:t>
            </a:r>
          </a:p>
          <a:p>
            <a:r>
              <a:rPr lang="en-US" i="1" dirty="0">
                <a:latin typeface="Times New Roman" panose="02020603050405020304" pitchFamily="18" charset="0"/>
                <a:cs typeface="Times New Roman" panose="02020603050405020304" pitchFamily="18" charset="0"/>
              </a:rPr>
              <a:t>Women and </a:t>
            </a:r>
            <a:r>
              <a:rPr lang="en-US" i="1" dirty="0" smtClean="0">
                <a:latin typeface="Times New Roman" panose="02020603050405020304" pitchFamily="18" charset="0"/>
                <a:cs typeface="Times New Roman" panose="02020603050405020304" pitchFamily="18" charset="0"/>
              </a:rPr>
              <a:t>poverty</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Education and training of women</a:t>
            </a:r>
          </a:p>
          <a:p>
            <a:r>
              <a:rPr lang="en-US" i="1" dirty="0" smtClean="0">
                <a:latin typeface="Times New Roman" panose="02020603050405020304" pitchFamily="18" charset="0"/>
                <a:cs typeface="Times New Roman" panose="02020603050405020304" pitchFamily="18" charset="0"/>
              </a:rPr>
              <a:t>Women </a:t>
            </a:r>
            <a:r>
              <a:rPr lang="en-US" i="1" dirty="0">
                <a:latin typeface="Times New Roman" panose="02020603050405020304" pitchFamily="18" charset="0"/>
                <a:cs typeface="Times New Roman" panose="02020603050405020304" pitchFamily="18" charset="0"/>
              </a:rPr>
              <a:t>and health</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Violence against women</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Women and armed conflict</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Women and the economy</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Women in power and decision-making</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Institutional mechanism for the advancement of women</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Human rights of women</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Women and the media</a:t>
            </a:r>
          </a:p>
          <a:p>
            <a:r>
              <a:rPr lang="en-US" i="1" dirty="0" smtClean="0">
                <a:latin typeface="Times New Roman" panose="02020603050405020304" pitchFamily="18" charset="0"/>
                <a:cs typeface="Times New Roman" panose="02020603050405020304" pitchFamily="18" charset="0"/>
              </a:rPr>
              <a:t>Women </a:t>
            </a:r>
            <a:r>
              <a:rPr lang="en-US" i="1" dirty="0">
                <a:latin typeface="Times New Roman" panose="02020603050405020304" pitchFamily="18" charset="0"/>
                <a:cs typeface="Times New Roman" panose="02020603050405020304" pitchFamily="18" charset="0"/>
              </a:rPr>
              <a:t>and the environment</a:t>
            </a:r>
          </a:p>
          <a:p>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The </a:t>
            </a:r>
            <a:r>
              <a:rPr lang="en-US" i="1" dirty="0" smtClean="0">
                <a:latin typeface="Times New Roman" panose="02020603050405020304" pitchFamily="18" charset="0"/>
                <a:cs typeface="Times New Roman" panose="02020603050405020304" pitchFamily="18" charset="0"/>
              </a:rPr>
              <a:t>girl-child</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5521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7301" y="522152"/>
            <a:ext cx="8911687" cy="1280890"/>
          </a:xfrm>
        </p:spPr>
        <p:txBody>
          <a:bodyPr>
            <a:noAutofit/>
          </a:bodyPr>
          <a:lstStyle/>
          <a:p>
            <a:r>
              <a:rPr lang="en-US" sz="4400" dirty="0" smtClean="0">
                <a:latin typeface="Times New Roman" panose="02020603050405020304" pitchFamily="18" charset="0"/>
                <a:cs typeface="Times New Roman" panose="02020603050405020304" pitchFamily="18" charset="0"/>
              </a:rPr>
              <a:t>FEMINIST MOVEMENT IN PAKISTAN</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54558" y="1803042"/>
            <a:ext cx="9637175" cy="5318975"/>
          </a:xfrm>
        </p:spPr>
        <p:txBody>
          <a:bodyPr>
            <a:normAutofit fontScale="92500" lnSpcReduction="10000"/>
          </a:bodyPr>
          <a:lstStyle/>
          <a:p>
            <a:r>
              <a:rPr lang="en-US" sz="2400" b="1" dirty="0">
                <a:latin typeface="Times New Roman" panose="02020603050405020304" pitchFamily="18" charset="0"/>
                <a:cs typeface="Times New Roman" panose="02020603050405020304" pitchFamily="18" charset="0"/>
              </a:rPr>
              <a:t>Colonial Rule: </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Between </a:t>
            </a:r>
            <a:r>
              <a:rPr lang="en-US" sz="2400" dirty="0">
                <a:latin typeface="Times New Roman" panose="02020603050405020304" pitchFamily="18" charset="0"/>
                <a:cs typeface="Times New Roman" panose="02020603050405020304" pitchFamily="18" charset="0"/>
              </a:rPr>
              <a:t>the years 1886 to </a:t>
            </a:r>
            <a:r>
              <a:rPr lang="en-US" sz="2400" dirty="0" smtClean="0">
                <a:latin typeface="Times New Roman" panose="02020603050405020304" pitchFamily="18" charset="0"/>
                <a:cs typeface="Times New Roman" panose="02020603050405020304" pitchFamily="18" charset="0"/>
              </a:rPr>
              <a:t>1917</a:t>
            </a:r>
          </a:p>
          <a:p>
            <a:pPr>
              <a:buFont typeface="Wingdings" panose="05000000000000000000" pitchFamily="2" charset="2"/>
              <a:buChar char="Ø"/>
            </a:pPr>
            <a:r>
              <a:rPr lang="en-US" sz="2400" b="1" dirty="0" smtClean="0">
                <a:latin typeface="Times New Roman" panose="02020603050405020304" pitchFamily="18" charset="0"/>
                <a:cs typeface="Times New Roman" panose="02020603050405020304" pitchFamily="18" charset="0"/>
              </a:rPr>
              <a:t>Rise of Anti- colonialism</a:t>
            </a:r>
          </a:p>
          <a:p>
            <a:pPr marL="0" indent="0">
              <a:buNone/>
            </a:pPr>
            <a:r>
              <a:rPr lang="en-US" sz="2400" dirty="0">
                <a:latin typeface="Times New Roman" panose="02020603050405020304" pitchFamily="18" charset="0"/>
                <a:cs typeface="Times New Roman" panose="02020603050405020304" pitchFamily="18" charset="0"/>
              </a:rPr>
              <a:t>       First Roundtable Conference in </a:t>
            </a:r>
            <a:r>
              <a:rPr lang="en-US" sz="2400" dirty="0" smtClean="0">
                <a:latin typeface="Times New Roman" panose="02020603050405020304" pitchFamily="18" charset="0"/>
                <a:cs typeface="Times New Roman" panose="02020603050405020304" pitchFamily="18" charset="0"/>
              </a:rPr>
              <a:t>1930-31</a:t>
            </a:r>
          </a:p>
          <a:p>
            <a:pPr marL="0" indent="0">
              <a:buNone/>
            </a:pPr>
            <a:r>
              <a:rPr lang="en-US" sz="2400" dirty="0">
                <a:latin typeface="Times New Roman" panose="02020603050405020304" pitchFamily="18" charset="0"/>
                <a:cs typeface="Times New Roman" panose="02020603050405020304" pitchFamily="18" charset="0"/>
              </a:rPr>
              <a:t>       The Government of India Act of </a:t>
            </a:r>
            <a:r>
              <a:rPr lang="en-US" sz="2400" dirty="0" smtClean="0">
                <a:latin typeface="Times New Roman" panose="02020603050405020304" pitchFamily="18" charset="0"/>
                <a:cs typeface="Times New Roman" panose="02020603050405020304" pitchFamily="18" charset="0"/>
              </a:rPr>
              <a:t>1935</a:t>
            </a:r>
          </a:p>
          <a:p>
            <a:pPr>
              <a:buFont typeface="Wingdings" panose="05000000000000000000" pitchFamily="2" charset="2"/>
              <a:buChar char="Ø"/>
            </a:pPr>
            <a:r>
              <a:rPr lang="en-US" sz="2400" b="1" i="1" dirty="0" smtClean="0">
                <a:latin typeface="Times New Roman" panose="02020603050405020304" pitchFamily="18" charset="0"/>
                <a:cs typeface="Times New Roman" panose="02020603050405020304" pitchFamily="18" charset="0"/>
              </a:rPr>
              <a:t>Independence Era</a:t>
            </a:r>
          </a:p>
          <a:p>
            <a:pPr>
              <a:buFont typeface="Wingdings" panose="05000000000000000000" pitchFamily="2" charset="2"/>
              <a:buChar char="Ø"/>
            </a:pPr>
            <a:r>
              <a:rPr lang="en-US" sz="2400" b="1" i="1" dirty="0">
                <a:latin typeface="Times New Roman" panose="02020603050405020304" pitchFamily="18" charset="0"/>
                <a:cs typeface="Times New Roman" panose="02020603050405020304" pitchFamily="18" charset="0"/>
              </a:rPr>
              <a:t>Field Marshall </a:t>
            </a:r>
            <a:r>
              <a:rPr lang="en-US" sz="2400" b="1" i="1" dirty="0" err="1">
                <a:latin typeface="Times New Roman" panose="02020603050405020304" pitchFamily="18" charset="0"/>
                <a:cs typeface="Times New Roman" panose="02020603050405020304" pitchFamily="18" charset="0"/>
              </a:rPr>
              <a:t>Ayub</a:t>
            </a: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Khan</a:t>
            </a:r>
          </a:p>
          <a:p>
            <a:pPr>
              <a:buFont typeface="Wingdings" panose="05000000000000000000" pitchFamily="2" charset="2"/>
              <a:buChar char="Ø"/>
            </a:pPr>
            <a:r>
              <a:rPr lang="en-US" sz="2400" b="1" i="1" dirty="0" err="1">
                <a:latin typeface="Times New Roman" panose="02020603050405020304" pitchFamily="18" charset="0"/>
                <a:cs typeface="Times New Roman" panose="02020603050405020304" pitchFamily="18" charset="0"/>
              </a:rPr>
              <a:t>Zulfikar</a:t>
            </a:r>
            <a:r>
              <a:rPr lang="en-US" sz="2400" b="1" i="1" dirty="0">
                <a:latin typeface="Times New Roman" panose="02020603050405020304" pitchFamily="18" charset="0"/>
                <a:cs typeface="Times New Roman" panose="02020603050405020304" pitchFamily="18" charset="0"/>
              </a:rPr>
              <a:t> Ali </a:t>
            </a:r>
            <a:r>
              <a:rPr lang="en-US" sz="2400" b="1" i="1" dirty="0" smtClean="0">
                <a:latin typeface="Times New Roman" panose="02020603050405020304" pitchFamily="18" charset="0"/>
                <a:cs typeface="Times New Roman" panose="02020603050405020304" pitchFamily="18" charset="0"/>
              </a:rPr>
              <a:t>Bhutto</a:t>
            </a:r>
          </a:p>
          <a:p>
            <a:pPr>
              <a:buFont typeface="Wingdings" panose="05000000000000000000" pitchFamily="2" charset="2"/>
              <a:buChar char="Ø"/>
            </a:pPr>
            <a:r>
              <a:rPr lang="en-US" sz="2400" b="1" i="1" dirty="0" smtClean="0">
                <a:latin typeface="Times New Roman" panose="02020603050405020304" pitchFamily="18" charset="0"/>
                <a:cs typeface="Times New Roman" panose="02020603050405020304" pitchFamily="18" charset="0"/>
              </a:rPr>
              <a:t>Zia-</a:t>
            </a:r>
            <a:r>
              <a:rPr lang="en-US" sz="2400" b="1" i="1" dirty="0" err="1" smtClean="0">
                <a:latin typeface="Times New Roman" panose="02020603050405020304" pitchFamily="18" charset="0"/>
                <a:cs typeface="Times New Roman" panose="02020603050405020304" pitchFamily="18" charset="0"/>
              </a:rPr>
              <a:t>ul</a:t>
            </a:r>
            <a:r>
              <a:rPr lang="en-US" sz="2400" b="1" i="1" dirty="0" smtClean="0">
                <a:latin typeface="Times New Roman" panose="02020603050405020304" pitchFamily="18" charset="0"/>
                <a:cs typeface="Times New Roman" panose="02020603050405020304" pitchFamily="18" charset="0"/>
              </a:rPr>
              <a:t>-</a:t>
            </a:r>
            <a:r>
              <a:rPr lang="en-US" sz="2400" b="1" i="1" dirty="0" err="1" smtClean="0">
                <a:latin typeface="Times New Roman" panose="02020603050405020304" pitchFamily="18" charset="0"/>
                <a:cs typeface="Times New Roman" panose="02020603050405020304" pitchFamily="18" charset="0"/>
              </a:rPr>
              <a:t>Haq</a:t>
            </a:r>
            <a:endParaRPr lang="en-US" sz="2400" b="1" i="1" dirty="0" smtClean="0">
              <a:latin typeface="Times New Roman" panose="02020603050405020304" pitchFamily="18" charset="0"/>
              <a:cs typeface="Times New Roman" panose="02020603050405020304" pitchFamily="18" charset="0"/>
            </a:endParaRPr>
          </a:p>
          <a:p>
            <a:pPr marL="0" indent="0">
              <a:buNone/>
            </a:pPr>
            <a:endParaRPr lang="en-US" sz="2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600" b="1" i="1" dirty="0" smtClean="0"/>
          </a:p>
          <a:p>
            <a:pPr marL="0" indent="0">
              <a:buNone/>
            </a:pPr>
            <a:r>
              <a:rPr lang="en-US" sz="2600" b="1" i="1" dirty="0"/>
              <a:t>     </a:t>
            </a:r>
            <a:r>
              <a:rPr lang="en-US" sz="2600" b="1" i="1" dirty="0" smtClean="0"/>
              <a:t> </a:t>
            </a:r>
            <a:endParaRPr lang="en-US" sz="2600" b="1" i="1" dirty="0"/>
          </a:p>
        </p:txBody>
      </p:sp>
    </p:spTree>
    <p:extLst>
      <p:ext uri="{BB962C8B-B14F-4D97-AF65-F5344CB8AC3E}">
        <p14:creationId xmlns:p14="http://schemas.microsoft.com/office/powerpoint/2010/main" val="4769511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928914" y="2879022"/>
            <a:ext cx="6096000" cy="3416320"/>
          </a:xfrm>
          <a:prstGeom prst="rect">
            <a:avLst/>
          </a:prstGeom>
        </p:spPr>
        <p:txBody>
          <a:bodyPr>
            <a:spAutoFit/>
          </a:bodyPr>
          <a:lstStyle/>
          <a:p>
            <a:pPr>
              <a:buFont typeface="Wingdings" panose="05000000000000000000" pitchFamily="2" charset="2"/>
              <a:buChar char="Ø"/>
            </a:pPr>
            <a:r>
              <a:rPr lang="en-US" sz="2400" b="1" i="1" dirty="0">
                <a:latin typeface="Times New Roman" panose="02020603050405020304" pitchFamily="18" charset="0"/>
                <a:cs typeface="Times New Roman" panose="02020603050405020304" pitchFamily="18" charset="0"/>
              </a:rPr>
              <a:t>Benazir </a:t>
            </a:r>
            <a:r>
              <a:rPr lang="en-US" sz="2400" b="1" i="1" dirty="0" smtClean="0">
                <a:latin typeface="Times New Roman" panose="02020603050405020304" pitchFamily="18" charset="0"/>
                <a:cs typeface="Times New Roman" panose="02020603050405020304" pitchFamily="18" charset="0"/>
              </a:rPr>
              <a:t>Era</a:t>
            </a:r>
          </a:p>
          <a:p>
            <a:endParaRPr lang="en-US" sz="2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i="1" dirty="0" err="1">
                <a:latin typeface="Times New Roman" panose="02020603050405020304" pitchFamily="18" charset="0"/>
                <a:cs typeface="Times New Roman" panose="02020603050405020304" pitchFamily="18" charset="0"/>
              </a:rPr>
              <a:t>Musharaff</a:t>
            </a: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Era</a:t>
            </a:r>
          </a:p>
          <a:p>
            <a:endParaRPr lang="en-US" sz="2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i="1" dirty="0" err="1">
                <a:latin typeface="Times New Roman" panose="02020603050405020304" pitchFamily="18" charset="0"/>
                <a:cs typeface="Times New Roman" panose="02020603050405020304" pitchFamily="18" charset="0"/>
              </a:rPr>
              <a:t>Zardari</a:t>
            </a: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Era</a:t>
            </a:r>
          </a:p>
          <a:p>
            <a:endParaRPr lang="en-US" sz="2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i="1" dirty="0">
                <a:latin typeface="Times New Roman" panose="02020603050405020304" pitchFamily="18" charset="0"/>
                <a:cs typeface="Times New Roman" panose="02020603050405020304" pitchFamily="18" charset="0"/>
              </a:rPr>
              <a:t>Nawaz </a:t>
            </a:r>
            <a:r>
              <a:rPr lang="en-US" sz="2400" b="1" i="1" dirty="0" smtClean="0">
                <a:latin typeface="Times New Roman" panose="02020603050405020304" pitchFamily="18" charset="0"/>
                <a:cs typeface="Times New Roman" panose="02020603050405020304" pitchFamily="18" charset="0"/>
              </a:rPr>
              <a:t>Era</a:t>
            </a:r>
          </a:p>
          <a:p>
            <a:pPr>
              <a:buFont typeface="Wingdings" panose="05000000000000000000" pitchFamily="2" charset="2"/>
              <a:buChar char="Ø"/>
            </a:pPr>
            <a:endParaRPr lang="en-US" sz="2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i="1" dirty="0">
                <a:latin typeface="Times New Roman" panose="02020603050405020304" pitchFamily="18" charset="0"/>
                <a:cs typeface="Times New Roman" panose="02020603050405020304" pitchFamily="18" charset="0"/>
              </a:rPr>
              <a:t>Imran khan </a:t>
            </a:r>
            <a:r>
              <a:rPr lang="en-US" sz="2400" b="1" i="1" dirty="0" smtClean="0">
                <a:latin typeface="Times New Roman" panose="02020603050405020304" pitchFamily="18" charset="0"/>
                <a:cs typeface="Times New Roman" panose="02020603050405020304" pitchFamily="18" charset="0"/>
              </a:rPr>
              <a:t>Era</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355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Past Papers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Write a note on women's movement in Pakistan. What are its strengths and weaknesses? </a:t>
            </a:r>
            <a:r>
              <a:rPr lang="en-US" sz="2000" dirty="0" smtClean="0">
                <a:latin typeface="Times New Roman" panose="02020603050405020304" pitchFamily="18" charset="0"/>
                <a:cs typeface="Times New Roman" panose="02020603050405020304" pitchFamily="18" charset="0"/>
              </a:rPr>
              <a:t>2016</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Outline </a:t>
            </a:r>
            <a:r>
              <a:rPr lang="en-US" sz="2000" dirty="0">
                <a:latin typeface="Times New Roman" panose="02020603050405020304" pitchFamily="18" charset="0"/>
                <a:cs typeface="Times New Roman" panose="02020603050405020304" pitchFamily="18" charset="0"/>
              </a:rPr>
              <a:t>and explain the three major waves of feminist movements in the West. Discuss the influence of these waves on feminist movements in Pakistan.(2019</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Shed light on first and third wave </a:t>
            </a:r>
            <a:r>
              <a:rPr lang="en-US" sz="2000" smtClean="0">
                <a:latin typeface="Times New Roman" panose="02020603050405020304" pitchFamily="18" charset="0"/>
                <a:cs typeface="Times New Roman" panose="02020603050405020304" pitchFamily="18" charset="0"/>
              </a:rPr>
              <a:t>of feminism.(2022)</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42167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Waves of Feminism</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The resurgence of Feminists movements/campaigns with new ideas and claims in different time periods.</a:t>
            </a:r>
          </a:p>
          <a:p>
            <a:pPr marL="0" indent="0">
              <a:buNone/>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87899" y="3786388"/>
            <a:ext cx="1481070" cy="1751527"/>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waves of feminism</a:t>
            </a:r>
            <a:endParaRPr lang="en-US" dirty="0">
              <a:solidFill>
                <a:schemeClr val="tx1"/>
              </a:solidFill>
            </a:endParaRPr>
          </a:p>
        </p:txBody>
      </p:sp>
      <p:cxnSp>
        <p:nvCxnSpPr>
          <p:cNvPr id="8" name="Straight Arrow Connector 7"/>
          <p:cNvCxnSpPr>
            <a:stCxn id="4" idx="3"/>
          </p:cNvCxnSpPr>
          <p:nvPr/>
        </p:nvCxnSpPr>
        <p:spPr>
          <a:xfrm>
            <a:off x="4468969" y="4662152"/>
            <a:ext cx="1506828" cy="12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20485" y="5525037"/>
            <a:ext cx="1506828" cy="19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507606" y="3438659"/>
            <a:ext cx="1197735" cy="347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5821251" y="3039414"/>
            <a:ext cx="2009104" cy="51515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First wave of feminism</a:t>
            </a:r>
            <a:endParaRPr lang="en-US" sz="1600" dirty="0">
              <a:solidFill>
                <a:schemeClr val="tx1"/>
              </a:solidFill>
            </a:endParaRPr>
          </a:p>
        </p:txBody>
      </p:sp>
      <p:sp>
        <p:nvSpPr>
          <p:cNvPr id="16" name="Rectangle 15"/>
          <p:cNvSpPr/>
          <p:nvPr/>
        </p:nvSpPr>
        <p:spPr>
          <a:xfrm>
            <a:off x="5975797" y="4288664"/>
            <a:ext cx="2395471" cy="48939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solidFill>
                  <a:prstClr val="black"/>
                </a:solidFill>
              </a:rPr>
              <a:t>second </a:t>
            </a:r>
            <a:r>
              <a:rPr lang="en-US" sz="1600" dirty="0">
                <a:solidFill>
                  <a:prstClr val="black"/>
                </a:solidFill>
              </a:rPr>
              <a:t>wave of feminism</a:t>
            </a:r>
          </a:p>
        </p:txBody>
      </p:sp>
      <p:sp>
        <p:nvSpPr>
          <p:cNvPr id="17" name="Rectangle 16"/>
          <p:cNvSpPr/>
          <p:nvPr/>
        </p:nvSpPr>
        <p:spPr>
          <a:xfrm>
            <a:off x="6078828" y="5409127"/>
            <a:ext cx="2446985" cy="489397"/>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third wave of feminism</a:t>
            </a:r>
            <a:endParaRPr lang="en-US" sz="1600" dirty="0">
              <a:solidFill>
                <a:schemeClr val="tx1"/>
              </a:solidFill>
            </a:endParaRPr>
          </a:p>
        </p:txBody>
      </p:sp>
      <p:sp>
        <p:nvSpPr>
          <p:cNvPr id="5" name="Rectangle 4"/>
          <p:cNvSpPr/>
          <p:nvPr/>
        </p:nvSpPr>
        <p:spPr>
          <a:xfrm>
            <a:off x="9388699" y="3683358"/>
            <a:ext cx="1854557" cy="99167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Fourth wave of feminism</a:t>
            </a:r>
            <a:endParaRPr lang="en-US" dirty="0">
              <a:solidFill>
                <a:schemeClr val="tx1"/>
              </a:solidFill>
            </a:endParaRPr>
          </a:p>
        </p:txBody>
      </p:sp>
    </p:spTree>
    <p:extLst>
      <p:ext uri="{BB962C8B-B14F-4D97-AF65-F5344CB8AC3E}">
        <p14:creationId xmlns:p14="http://schemas.microsoft.com/office/powerpoint/2010/main" val="2102694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8835" y="533958"/>
            <a:ext cx="8911687" cy="128089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4900" b="1" dirty="0" smtClean="0">
                <a:latin typeface="Times New Roman" panose="02020603050405020304" pitchFamily="18" charset="0"/>
                <a:cs typeface="Times New Roman" panose="02020603050405020304" pitchFamily="18" charset="0"/>
              </a:rPr>
              <a:t>First</a:t>
            </a:r>
            <a:r>
              <a:rPr lang="en-US" sz="4400" b="1" dirty="0" smtClean="0">
                <a:latin typeface="Times New Roman" panose="02020603050405020304" pitchFamily="18" charset="0"/>
                <a:cs typeface="Times New Roman" panose="02020603050405020304" pitchFamily="18" charset="0"/>
              </a:rPr>
              <a:t> wave of feminism </a:t>
            </a:r>
            <a:br>
              <a:rPr lang="en-US" sz="4400" b="1" dirty="0" smtClean="0">
                <a:latin typeface="Times New Roman" panose="02020603050405020304" pitchFamily="18" charset="0"/>
                <a:cs typeface="Times New Roman" panose="02020603050405020304" pitchFamily="18" charset="0"/>
              </a:rPr>
            </a:br>
            <a:r>
              <a:rPr lang="en-US" sz="4400" b="1" dirty="0" smtClean="0">
                <a:latin typeface="Times New Roman" panose="02020603050405020304" pitchFamily="18" charset="0"/>
                <a:cs typeface="Times New Roman" panose="02020603050405020304" pitchFamily="18" charset="0"/>
              </a:rPr>
              <a:t>(1850s-1910s)</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70270" y="1914660"/>
            <a:ext cx="8915400" cy="3777622"/>
          </a:xfrm>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Slogan : The Angel in the House</a:t>
            </a:r>
          </a:p>
          <a:p>
            <a:pPr algn="just"/>
            <a:r>
              <a:rPr lang="en-US" sz="2000" b="1" dirty="0" smtClean="0">
                <a:latin typeface="Times New Roman" panose="02020603050405020304" pitchFamily="18" charset="0"/>
                <a:cs typeface="Times New Roman" panose="02020603050405020304" pitchFamily="18" charset="0"/>
              </a:rPr>
              <a:t>HQ: Langham Palace, London</a:t>
            </a:r>
          </a:p>
          <a:p>
            <a:pPr algn="just"/>
            <a:r>
              <a:rPr lang="en-US" sz="2000" b="1" dirty="0" smtClean="0">
                <a:latin typeface="Times New Roman" panose="02020603050405020304" pitchFamily="18" charset="0"/>
                <a:cs typeface="Times New Roman" panose="02020603050405020304" pitchFamily="18" charset="0"/>
              </a:rPr>
              <a:t>What </a:t>
            </a:r>
            <a:r>
              <a:rPr lang="en-US" sz="2000" b="1" dirty="0">
                <a:latin typeface="Times New Roman" panose="02020603050405020304" pitchFamily="18" charset="0"/>
                <a:cs typeface="Times New Roman" panose="02020603050405020304" pitchFamily="18" charset="0"/>
              </a:rPr>
              <a:t>influenced the first wave </a:t>
            </a:r>
            <a:r>
              <a:rPr lang="en-US" sz="2000" b="1" dirty="0" smtClean="0">
                <a:latin typeface="Times New Roman" panose="02020603050405020304" pitchFamily="18" charset="0"/>
                <a:cs typeface="Times New Roman" panose="02020603050405020304" pitchFamily="18" charset="0"/>
              </a:rPr>
              <a:t>?/ Background</a:t>
            </a:r>
          </a:p>
          <a:p>
            <a:pPr algn="just"/>
            <a:r>
              <a:rPr lang="en-US" sz="2000" dirty="0" smtClean="0">
                <a:latin typeface="Times New Roman" panose="02020603050405020304" pitchFamily="18" charset="0"/>
                <a:cs typeface="Times New Roman" panose="02020603050405020304" pitchFamily="18" charset="0"/>
              </a:rPr>
              <a:t>French </a:t>
            </a:r>
            <a:r>
              <a:rPr lang="en-US" sz="2000" dirty="0">
                <a:latin typeface="Times New Roman" panose="02020603050405020304" pitchFamily="18" charset="0"/>
                <a:cs typeface="Times New Roman" panose="02020603050405020304" pitchFamily="18" charset="0"/>
              </a:rPr>
              <a:t>Revolution of 1789 in which demands for the rights of women were first made</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first feminist treatise was also influenced by this event written by </a:t>
            </a:r>
            <a:r>
              <a:rPr lang="en-US" sz="2000" b="1" dirty="0">
                <a:latin typeface="Times New Roman" panose="02020603050405020304" pitchFamily="18" charset="0"/>
                <a:cs typeface="Times New Roman" panose="02020603050405020304" pitchFamily="18" charset="0"/>
              </a:rPr>
              <a:t>Mary Wollstonecraft</a:t>
            </a:r>
            <a:r>
              <a:rPr lang="en-US" sz="2000" dirty="0">
                <a:latin typeface="Times New Roman" panose="02020603050405020304" pitchFamily="18" charset="0"/>
                <a:cs typeface="Times New Roman" panose="02020603050405020304" pitchFamily="18" charset="0"/>
              </a:rPr>
              <a:t> titled </a:t>
            </a:r>
            <a:r>
              <a:rPr lang="en-US" sz="2000" dirty="0" smtClean="0">
                <a:solidFill>
                  <a:srgbClr val="C00000"/>
                </a:solidFill>
                <a:latin typeface="Times New Roman" panose="02020603050405020304" pitchFamily="18" charset="0"/>
                <a:cs typeface="Times New Roman" panose="02020603050405020304" pitchFamily="18" charset="0"/>
              </a:rPr>
              <a:t>Vindication </a:t>
            </a:r>
            <a:r>
              <a:rPr lang="en-US" sz="2000" dirty="0">
                <a:solidFill>
                  <a:srgbClr val="C00000"/>
                </a:solidFill>
                <a:latin typeface="Times New Roman" panose="02020603050405020304" pitchFamily="18" charset="0"/>
                <a:cs typeface="Times New Roman" panose="02020603050405020304" pitchFamily="18" charset="0"/>
              </a:rPr>
              <a:t>of the Rights of Women (1792</a:t>
            </a:r>
            <a:r>
              <a:rPr lang="en-US" sz="2000" dirty="0" smtClean="0">
                <a:solidFill>
                  <a:srgbClr val="C00000"/>
                </a:solidFill>
                <a:latin typeface="Times New Roman" panose="02020603050405020304" pitchFamily="18" charset="0"/>
                <a:cs typeface="Times New Roman" panose="02020603050405020304" pitchFamily="18" charset="0"/>
              </a:rPr>
              <a:t>).</a:t>
            </a:r>
          </a:p>
          <a:p>
            <a:pPr algn="just"/>
            <a:r>
              <a:rPr lang="en-US" sz="2000" b="1" dirty="0" smtClean="0">
                <a:solidFill>
                  <a:schemeClr val="tx1"/>
                </a:solidFill>
                <a:latin typeface="Times New Roman" panose="02020603050405020304" pitchFamily="18" charset="0"/>
                <a:cs typeface="Times New Roman" panose="02020603050405020304" pitchFamily="18" charset="0"/>
              </a:rPr>
              <a:t>Marry Wollstonecraft </a:t>
            </a:r>
            <a:r>
              <a:rPr lang="en-US" sz="2000" dirty="0" smtClean="0">
                <a:solidFill>
                  <a:schemeClr val="tx1"/>
                </a:solidFill>
                <a:latin typeface="Times New Roman" panose="02020603050405020304" pitchFamily="18" charset="0"/>
                <a:cs typeface="Times New Roman" panose="02020603050405020304" pitchFamily="18" charset="0"/>
              </a:rPr>
              <a:t>advocated right to education for women, and called ‘The first Feminist’ or ‘ Mother of Feminism’</a:t>
            </a:r>
          </a:p>
          <a:p>
            <a:pPr algn="just"/>
            <a:endParaRPr lang="en-US" dirty="0">
              <a:solidFill>
                <a:schemeClr val="tx1"/>
              </a:solidFill>
            </a:endParaRPr>
          </a:p>
        </p:txBody>
      </p:sp>
    </p:spTree>
    <p:extLst>
      <p:ext uri="{BB962C8B-B14F-4D97-AF65-F5344CB8AC3E}">
        <p14:creationId xmlns:p14="http://schemas.microsoft.com/office/powerpoint/2010/main" val="2793582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Marxist philosopher </a:t>
            </a:r>
            <a:r>
              <a:rPr lang="en-US" b="1" dirty="0" smtClean="0">
                <a:latin typeface="Times New Roman" panose="02020603050405020304" pitchFamily="18" charset="0"/>
                <a:cs typeface="Times New Roman" panose="02020603050405020304" pitchFamily="18" charset="0"/>
              </a:rPr>
              <a:t>Rosa Luxemburg </a:t>
            </a:r>
            <a:r>
              <a:rPr lang="en-US" dirty="0" smtClean="0">
                <a:latin typeface="Times New Roman" panose="02020603050405020304" pitchFamily="18" charset="0"/>
                <a:cs typeface="Times New Roman" panose="02020603050405020304" pitchFamily="18" charset="0"/>
              </a:rPr>
              <a:t>never spoke directly about the feminist cause but she wrote different articles advocating women’s rights and universal suffrage. </a:t>
            </a:r>
          </a:p>
          <a:p>
            <a:pPr>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Journalist Marsha Lear of the NYT first coined the term ‘First Wave’ retroactively in 1968 along with the term ‘Second Wave Feminism’</a:t>
            </a:r>
          </a:p>
          <a:p>
            <a:pPr>
              <a:buFont typeface="Wingdings" panose="05000000000000000000" pitchFamily="2" charset="2"/>
              <a:buChar char="Ø"/>
            </a:pPr>
            <a:r>
              <a:rPr lang="en-US" sz="2400" b="1" u="sng" dirty="0" smtClean="0">
                <a:latin typeface="Times New Roman" panose="02020603050405020304" pitchFamily="18" charset="0"/>
                <a:cs typeface="Times New Roman" panose="02020603050405020304" pitchFamily="18" charset="0"/>
              </a:rPr>
              <a:t>SENECA FALLS CONVENTION 1848</a:t>
            </a:r>
            <a:endParaRPr lang="en-US" sz="2400" b="1" u="sng"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Both Elizabeth and Mott were Quaker</a:t>
            </a:r>
            <a:r>
              <a:rPr lang="en-US" dirty="0">
                <a:latin typeface="Times New Roman" panose="02020603050405020304" pitchFamily="18" charset="0"/>
                <a:cs typeface="Times New Roman" panose="02020603050405020304" pitchFamily="18" charset="0"/>
              </a:rPr>
              <a:t>, a spiritual domination that was against </a:t>
            </a:r>
            <a:r>
              <a:rPr lang="en-US" dirty="0" smtClean="0">
                <a:latin typeface="Times New Roman" panose="02020603050405020304" pitchFamily="18" charset="0"/>
                <a:cs typeface="Times New Roman" panose="02020603050405020304" pitchFamily="18" charset="0"/>
              </a:rPr>
              <a:t>slavery and had attempted to create spaces where males and females could work in a harmony.</a:t>
            </a:r>
          </a:p>
          <a:p>
            <a:r>
              <a:rPr lang="en-US" dirty="0" smtClean="0">
                <a:latin typeface="Times New Roman" panose="02020603050405020304" pitchFamily="18" charset="0"/>
                <a:cs typeface="Times New Roman" panose="02020603050405020304" pitchFamily="18" charset="0"/>
              </a:rPr>
              <a:t>They organized the Seneca Falls Convention in a Methodist Church in </a:t>
            </a:r>
            <a:r>
              <a:rPr lang="en-US" dirty="0" err="1" smtClean="0">
                <a:latin typeface="Times New Roman" panose="02020603050405020304" pitchFamily="18" charset="0"/>
                <a:cs typeface="Times New Roman" panose="02020603050405020304" pitchFamily="18" charset="0"/>
              </a:rPr>
              <a:t>Senecaa</a:t>
            </a:r>
            <a:r>
              <a:rPr lang="en-US" dirty="0" smtClean="0">
                <a:latin typeface="Times New Roman" panose="02020603050405020304" pitchFamily="18" charset="0"/>
                <a:cs typeface="Times New Roman" panose="02020603050405020304" pitchFamily="18" charset="0"/>
              </a:rPr>
              <a:t> Falls, New York in July 1848.</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75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b="1" u="sng" dirty="0" smtClean="0">
                <a:latin typeface="Times New Roman" panose="02020603050405020304" pitchFamily="18" charset="0"/>
                <a:cs typeface="Times New Roman" panose="02020603050405020304" pitchFamily="18" charset="0"/>
              </a:rPr>
              <a:t>Objections of the Declaration</a:t>
            </a:r>
          </a:p>
          <a:p>
            <a:r>
              <a:rPr lang="en-US" dirty="0" smtClean="0">
                <a:latin typeface="Times New Roman" panose="02020603050405020304" pitchFamily="18" charset="0"/>
                <a:cs typeface="Times New Roman" panose="02020603050405020304" pitchFamily="18" charset="0"/>
              </a:rPr>
              <a:t>No voting rights for the women</a:t>
            </a:r>
          </a:p>
          <a:p>
            <a:r>
              <a:rPr lang="en-US" dirty="0" smtClean="0">
                <a:latin typeface="Times New Roman" panose="02020603050405020304" pitchFamily="18" charset="0"/>
                <a:cs typeface="Times New Roman" panose="02020603050405020304" pitchFamily="18" charset="0"/>
              </a:rPr>
              <a:t>Had to submit to laws despite having no say in the legislation process</a:t>
            </a:r>
          </a:p>
          <a:p>
            <a:r>
              <a:rPr lang="en-US" dirty="0" smtClean="0">
                <a:latin typeface="Times New Roman" panose="02020603050405020304" pitchFamily="18" charset="0"/>
                <a:cs typeface="Times New Roman" panose="02020603050405020304" pitchFamily="18" charset="0"/>
              </a:rPr>
              <a:t>No property rights for married women</a:t>
            </a:r>
          </a:p>
          <a:p>
            <a:r>
              <a:rPr lang="en-US" dirty="0" smtClean="0">
                <a:latin typeface="Times New Roman" panose="02020603050405020304" pitchFamily="18" charset="0"/>
                <a:cs typeface="Times New Roman" panose="02020603050405020304" pitchFamily="18" charset="0"/>
              </a:rPr>
              <a:t>Husband had the legal power to imprison or beat their women with impunity</a:t>
            </a:r>
          </a:p>
          <a:p>
            <a:r>
              <a:rPr lang="en-US" dirty="0" smtClean="0">
                <a:latin typeface="Times New Roman" panose="02020603050405020304" pitchFamily="18" charset="0"/>
                <a:cs typeface="Times New Roman" panose="02020603050405020304" pitchFamily="18" charset="0"/>
              </a:rPr>
              <a:t>Divorce and child custody laws in favor of the men</a:t>
            </a:r>
          </a:p>
          <a:p>
            <a:r>
              <a:rPr lang="en-US" dirty="0" smtClean="0">
                <a:latin typeface="Times New Roman" panose="02020603050405020304" pitchFamily="18" charset="0"/>
                <a:cs typeface="Times New Roman" panose="02020603050405020304" pitchFamily="18" charset="0"/>
              </a:rPr>
              <a:t>Women had to pay property taxes despite having no right to possess property</a:t>
            </a:r>
          </a:p>
          <a:p>
            <a:r>
              <a:rPr lang="en-US" dirty="0" smtClean="0">
                <a:latin typeface="Times New Roman" panose="02020603050405020304" pitchFamily="18" charset="0"/>
                <a:cs typeface="Times New Roman" panose="02020603050405020304" pitchFamily="18" charset="0"/>
              </a:rPr>
              <a:t>Most occupations were closed for women (law, medicine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No right to acquire education and no participation in the affairs of the church</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318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4400" b="1" dirty="0" smtClean="0">
                <a:latin typeface="Times New Roman" panose="02020603050405020304" pitchFamily="18" charset="0"/>
                <a:cs typeface="Times New Roman" panose="02020603050405020304" pitchFamily="18" charset="0"/>
              </a:rPr>
              <a:t>First Wave of feminism </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06073" y="2133599"/>
            <a:ext cx="9598539" cy="4511899"/>
          </a:xfrm>
        </p:spPr>
        <p:txBody>
          <a:bodyPr>
            <a:noAutofit/>
          </a:bodyPr>
          <a:lstStyle/>
          <a:p>
            <a:pPr marL="0" indent="0">
              <a:buNone/>
            </a:pPr>
            <a:r>
              <a:rPr lang="en-US" sz="2000" dirty="0" smtClean="0">
                <a:latin typeface="Times New Roman" panose="02020603050405020304" pitchFamily="18" charset="0"/>
                <a:cs typeface="Times New Roman" panose="02020603050405020304" pitchFamily="18" charset="0"/>
              </a:rPr>
              <a:t>Three Strands or Objectives of First wave of feminism:</a:t>
            </a:r>
          </a:p>
          <a:p>
            <a:r>
              <a:rPr lang="en-US" sz="2000" b="1" i="1" dirty="0" smtClean="0">
                <a:latin typeface="Times New Roman" panose="02020603050405020304" pitchFamily="18" charset="0"/>
                <a:cs typeface="Times New Roman" panose="02020603050405020304" pitchFamily="18" charset="0"/>
              </a:rPr>
              <a:t>Suffrage was the main motive behind this wave of feminism</a:t>
            </a:r>
          </a:p>
          <a:p>
            <a:r>
              <a:rPr lang="en-US" sz="2000" b="1" i="1" dirty="0" smtClean="0">
                <a:latin typeface="Times New Roman" panose="02020603050405020304" pitchFamily="18" charset="0"/>
                <a:cs typeface="Times New Roman" panose="02020603050405020304" pitchFamily="18" charset="0"/>
              </a:rPr>
              <a:t>Women were economically exploited, the wave demanded the equal expansion of employment opportunities for women.</a:t>
            </a:r>
          </a:p>
          <a:p>
            <a:r>
              <a:rPr lang="en-US" sz="2000" b="1" i="1" dirty="0" smtClean="0">
                <a:latin typeface="Times New Roman" panose="02020603050405020304" pitchFamily="18" charset="0"/>
                <a:cs typeface="Times New Roman" panose="02020603050405020304" pitchFamily="18" charset="0"/>
              </a:rPr>
              <a:t>Other issues include expansion of educational facilities along with legal and accessible control of child birth.</a:t>
            </a:r>
          </a:p>
          <a:p>
            <a:r>
              <a:rPr lang="en-US" sz="2000" b="1" i="1" dirty="0" smtClean="0">
                <a:latin typeface="Times New Roman" panose="02020603050405020304" pitchFamily="18" charset="0"/>
                <a:cs typeface="Times New Roman" panose="02020603050405020304" pitchFamily="18" charset="0"/>
              </a:rPr>
              <a:t>Patriots like Susan. B. Anthony, Lucy Stone </a:t>
            </a:r>
            <a:r>
              <a:rPr lang="en-US" sz="2000" b="1" i="1" dirty="0" err="1" smtClean="0">
                <a:latin typeface="Times New Roman" panose="02020603050405020304" pitchFamily="18" charset="0"/>
                <a:cs typeface="Times New Roman" panose="02020603050405020304" pitchFamily="18" charset="0"/>
              </a:rPr>
              <a:t>etc</a:t>
            </a:r>
            <a:r>
              <a:rPr lang="en-US" sz="2000" b="1" i="1" dirty="0" smtClean="0">
                <a:latin typeface="Times New Roman" panose="02020603050405020304" pitchFamily="18" charset="0"/>
                <a:cs typeface="Times New Roman" panose="02020603050405020304" pitchFamily="18" charset="0"/>
              </a:rPr>
              <a:t> struggled for 40 years to convince people to think otherwise.</a:t>
            </a: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797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Cont.…</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sz="2000" b="1" dirty="0" smtClean="0">
                <a:latin typeface="Times New Roman" panose="02020603050405020304" pitchFamily="18" charset="0"/>
                <a:cs typeface="Times New Roman" panose="02020603050405020304" pitchFamily="18" charset="0"/>
              </a:rPr>
              <a:t>Key Projects:</a:t>
            </a:r>
          </a:p>
          <a:p>
            <a:r>
              <a:rPr lang="en-US" sz="2000" dirty="0" smtClean="0">
                <a:latin typeface="Times New Roman" panose="02020603050405020304" pitchFamily="18" charset="0"/>
                <a:cs typeface="Times New Roman" panose="02020603050405020304" pitchFamily="18" charset="0"/>
              </a:rPr>
              <a:t>Exclusion of discriminatory laws</a:t>
            </a:r>
          </a:p>
          <a:p>
            <a:r>
              <a:rPr lang="en-US" sz="2000" dirty="0" smtClean="0">
                <a:latin typeface="Times New Roman" panose="02020603050405020304" pitchFamily="18" charset="0"/>
                <a:cs typeface="Times New Roman" panose="02020603050405020304" pitchFamily="18" charset="0"/>
              </a:rPr>
              <a:t>Women as not the property of men</a:t>
            </a:r>
            <a:endParaRPr lang="en-US" sz="2000" b="1"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Key concerns:</a:t>
            </a:r>
          </a:p>
          <a:p>
            <a:r>
              <a:rPr lang="en-US" sz="2000" b="1" dirty="0" smtClean="0">
                <a:latin typeface="Times New Roman" panose="02020603050405020304" pitchFamily="18" charset="0"/>
                <a:cs typeface="Times New Roman" panose="02020603050405020304" pitchFamily="18" charset="0"/>
              </a:rPr>
              <a:t>Education, Employment, Marriage laws, Reproductive rights, Political rights, Economic rights </a:t>
            </a:r>
          </a:p>
          <a:p>
            <a:r>
              <a:rPr lang="en-US" sz="2000" b="1" dirty="0" smtClean="0">
                <a:latin typeface="Times New Roman" panose="02020603050405020304" pitchFamily="18" charset="0"/>
                <a:cs typeface="Times New Roman" panose="02020603050405020304" pitchFamily="18" charset="0"/>
              </a:rPr>
              <a:t>Demands:</a:t>
            </a:r>
          </a:p>
          <a:p>
            <a:r>
              <a:rPr lang="en-US" sz="2000" b="1" dirty="0" smtClean="0">
                <a:latin typeface="Times New Roman" panose="02020603050405020304" pitchFamily="18" charset="0"/>
                <a:cs typeface="Times New Roman" panose="02020603050405020304" pitchFamily="18" charset="0"/>
              </a:rPr>
              <a:t>Right to vote</a:t>
            </a:r>
          </a:p>
          <a:p>
            <a:r>
              <a:rPr lang="en-US" sz="2000" b="1" dirty="0" smtClean="0">
                <a:latin typeface="Times New Roman" panose="02020603050405020304" pitchFamily="18" charset="0"/>
                <a:cs typeface="Times New Roman" panose="02020603050405020304" pitchFamily="18" charset="0"/>
              </a:rPr>
              <a:t>Property rights </a:t>
            </a:r>
          </a:p>
          <a:p>
            <a:r>
              <a:rPr lang="en-US" sz="2000" b="1" dirty="0" smtClean="0">
                <a:latin typeface="Times New Roman" panose="02020603050405020304" pitchFamily="18" charset="0"/>
                <a:cs typeface="Times New Roman" panose="02020603050405020304" pitchFamily="18" charset="0"/>
              </a:rPr>
              <a:t>Anti domestic violence laws ( husband had the power  to imprison or beat with impunity)</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8273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921</TotalTime>
  <Words>2613</Words>
  <Application>Microsoft Office PowerPoint</Application>
  <PresentationFormat>Widescreen</PresentationFormat>
  <Paragraphs>273</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Times New Roman</vt:lpstr>
      <vt:lpstr>Trebuchet MS</vt:lpstr>
      <vt:lpstr>Wingdings</vt:lpstr>
      <vt:lpstr>Wingdings 3</vt:lpstr>
      <vt:lpstr>Facet</vt:lpstr>
      <vt:lpstr>FEMINIST MOVEMENTS</vt:lpstr>
      <vt:lpstr>What is Feminism?</vt:lpstr>
      <vt:lpstr>PowerPoint Presentation</vt:lpstr>
      <vt:lpstr>Waves of Feminism</vt:lpstr>
      <vt:lpstr>First wave of feminism  (1850s-1910s)</vt:lpstr>
      <vt:lpstr>PowerPoint Presentation</vt:lpstr>
      <vt:lpstr>PowerPoint Presentation</vt:lpstr>
      <vt:lpstr>First Wave of feminism </vt:lpstr>
      <vt:lpstr>Cont.…</vt:lpstr>
      <vt:lpstr>Major achievements/ Success of First wave</vt:lpstr>
      <vt:lpstr>Events contributed to the Progression of the First Wave</vt:lpstr>
      <vt:lpstr>Criticism or Failure</vt:lpstr>
      <vt:lpstr>Suffrage Movement</vt:lpstr>
      <vt:lpstr>Suffrage movement</vt:lpstr>
      <vt:lpstr>Global Women Suffrage </vt:lpstr>
      <vt:lpstr>Women Suffrage in Pakistan</vt:lpstr>
      <vt:lpstr>Second Wave of Feminism</vt:lpstr>
      <vt:lpstr>I am woman, hear me roar!</vt:lpstr>
      <vt:lpstr>Second Wave of Feminism</vt:lpstr>
      <vt:lpstr>Second Wave of Feminism</vt:lpstr>
      <vt:lpstr>Impacts/ Success</vt:lpstr>
      <vt:lpstr>Criticism</vt:lpstr>
      <vt:lpstr>Third Wave of Feminism</vt:lpstr>
      <vt:lpstr>PowerPoint Presentation</vt:lpstr>
      <vt:lpstr>Objectives</vt:lpstr>
      <vt:lpstr>FEATURES OF THIRD WAVE</vt:lpstr>
      <vt:lpstr>Achievements</vt:lpstr>
      <vt:lpstr>FOURTH WAVE OF FEMINISM</vt:lpstr>
      <vt:lpstr>FOURTH WAVE OF FEMINISM </vt:lpstr>
      <vt:lpstr>INFLUNCE OF THREE FEMINISTS WAVES IN PAKISTAN</vt:lpstr>
      <vt:lpstr>INFLUNCE OF THREE FEMINISTS WAVES IN PAKISTAN</vt:lpstr>
      <vt:lpstr>United Nations Conferences on Women</vt:lpstr>
      <vt:lpstr>1995- Conference in Beijing: </vt:lpstr>
      <vt:lpstr>FEMINIST MOVEMENT IN PAKISTAN</vt:lpstr>
      <vt:lpstr>PowerPoint Presentation</vt:lpstr>
      <vt:lpstr>Past Papers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MOVEMENTS</dc:title>
  <dc:creator>Windows User</dc:creator>
  <cp:lastModifiedBy>Farhat Sial</cp:lastModifiedBy>
  <cp:revision>69</cp:revision>
  <dcterms:created xsi:type="dcterms:W3CDTF">2020-12-10T09:41:11Z</dcterms:created>
  <dcterms:modified xsi:type="dcterms:W3CDTF">2023-08-13T07:05:28Z</dcterms:modified>
</cp:coreProperties>
</file>