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287" r:id="rId3"/>
    <p:sldId id="284" r:id="rId4"/>
    <p:sldId id="257" r:id="rId5"/>
    <p:sldId id="258" r:id="rId6"/>
    <p:sldId id="259" r:id="rId7"/>
    <p:sldId id="260" r:id="rId8"/>
    <p:sldId id="261" r:id="rId9"/>
    <p:sldId id="265" r:id="rId10"/>
    <p:sldId id="262" r:id="rId11"/>
    <p:sldId id="263" r:id="rId12"/>
    <p:sldId id="264" r:id="rId13"/>
    <p:sldId id="266" r:id="rId14"/>
    <p:sldId id="267" r:id="rId15"/>
    <p:sldId id="291" r:id="rId16"/>
    <p:sldId id="268" r:id="rId17"/>
    <p:sldId id="28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9" r:id="rId26"/>
    <p:sldId id="276" r:id="rId27"/>
    <p:sldId id="290" r:id="rId28"/>
    <p:sldId id="277" r:id="rId29"/>
    <p:sldId id="278" r:id="rId30"/>
    <p:sldId id="292" r:id="rId31"/>
    <p:sldId id="293" r:id="rId32"/>
    <p:sldId id="279" r:id="rId33"/>
    <p:sldId id="280" r:id="rId34"/>
    <p:sldId id="281" r:id="rId35"/>
    <p:sldId id="282" r:id="rId36"/>
    <p:sldId id="283" r:id="rId37"/>
    <p:sldId id="285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262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6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21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EED0ED-0F17-706B-C9F1-D0FF5533C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4241" y="1413162"/>
            <a:ext cx="8791575" cy="356061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Pakistan Affairs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(Constitution)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6D1BFB-27D6-50E6-CF41-041B383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8" y="1457739"/>
            <a:ext cx="10774016" cy="4790661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US" b="1" u="sng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Functions of the Constitution:</a:t>
            </a:r>
          </a:p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Declares territorial and administrative structure of the state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Regulate and defines the power of the institutions of the state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Defines rights and responsibilities of the citizens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Constitution defines nature of relationship between Center and unit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01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5DC331-C178-43D6-1B6C-E57A069E7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304801"/>
            <a:ext cx="10893287" cy="625502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en-US" sz="19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Forms of Governments 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Parliamentary and Presidential System</a:t>
            </a:r>
          </a:p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Parliamentary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 is the structure in which the executive branch derives it democratic legitimacy from legislature (Parliament) and also accountable to it.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parliamentary system head of the state is normally different from the head of the government e.g. Pakistan, India etc.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Merits 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Demerits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626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7E99B9-8F88-FD38-4141-C27F26D4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179443"/>
            <a:ext cx="11012557" cy="5068956"/>
          </a:xfrm>
        </p:spPr>
        <p:txBody>
          <a:bodyPr/>
          <a:lstStyle/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Presidential: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 is the system the office of the head of the government and head of the state is combined in a single man i.e. the President.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 the executive power is vested in the president and all government actions are his responsibility.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Merits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Demerits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07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BEEE1716-2A45-24DB-1A02-C6FFFC46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616765"/>
            <a:ext cx="8947150" cy="4631635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Unitary system versus Federation: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a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unitary government system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single central government has total power over all of its other political sub divisions. In this system central government has total authority all over the country e.g. UK, France etc.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a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powers and responsibilities are divided. In federation provinces and territories enjoys some rights and powers are shared between the federation and units e.g. Pakistan, India etc.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Unitary Merits and Demerits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Federation Merits and Demerits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35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D7CAE6-C62C-AF44-0022-F6E708220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161170"/>
            <a:ext cx="9404723" cy="925508"/>
          </a:xfrm>
        </p:spPr>
        <p:txBody>
          <a:bodyPr/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en-US" sz="32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Administrative Structure of Pakistan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6BC8F9-C521-BF6C-4152-DE0A5D31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68556"/>
            <a:ext cx="8946541" cy="4717773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and Parliamentary State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Power Sharing between center and provinces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autonomy- 18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Amendment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Central Laws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Laws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Concurrent laws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Separation of Power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/ Central separation of power (Executive- legislative-judicial)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separation of power (Executive- legislative-judicial)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Local government system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Tiers of Government in Pakistan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dirty="0"/>
              <a:t>Federal Government</a:t>
            </a:r>
          </a:p>
          <a:p>
            <a:pPr lvl="0"/>
            <a:r>
              <a:rPr lang="en-US" sz="2800" dirty="0"/>
              <a:t>Provincial Government </a:t>
            </a:r>
          </a:p>
          <a:p>
            <a:pPr lvl="0"/>
            <a:r>
              <a:rPr lang="en-US" sz="2800" dirty="0"/>
              <a:t>Local Government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3493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3E9CED-466D-CE04-1103-AD0AA0FD3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6261"/>
            <a:ext cx="9404723" cy="543339"/>
          </a:xfrm>
        </p:spPr>
        <p:txBody>
          <a:bodyPr/>
          <a:lstStyle/>
          <a:p>
            <a:r>
              <a:rPr lang="en-US" dirty="0"/>
              <a:t>						</a:t>
            </a:r>
            <a:r>
              <a:rPr lang="en-US" sz="2800" b="1" u="sng" dirty="0"/>
              <a:t>FEDERAL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FEBBF-49BA-BB57-C678-1C5410BF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6" y="755374"/>
            <a:ext cx="11449878" cy="5817703"/>
          </a:xfrm>
        </p:spPr>
        <p:txBody>
          <a:bodyPr>
            <a:normAutofit fontScale="92500" lnSpcReduction="10000"/>
          </a:bodyPr>
          <a:lstStyle/>
          <a:p>
            <a:pPr marL="13716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Federal Government 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 Minister (Chief executive of Federation</a:t>
            </a: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Ministers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Executive authority of the federation shall exercise in the name of the President by federal government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endParaRPr lang="en-US" sz="2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9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Cabinet</a:t>
            </a: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(PM plus federal minsters )</a:t>
            </a:r>
            <a:endParaRPr lang="en-US" sz="29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9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Parliament ( Majlis e shura)</a:t>
            </a:r>
            <a:r>
              <a:rPr lang="en-US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consist of three components i.e.  the President, National Assembly and Senate </a:t>
            </a:r>
            <a:endParaRPr lang="en-US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9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73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37" y="193184"/>
            <a:ext cx="9515320" cy="1159098"/>
          </a:xfrm>
        </p:spPr>
        <p:txBody>
          <a:bodyPr/>
          <a:lstStyle/>
          <a:p>
            <a:pPr algn="ctr"/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Executive branch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(President, PM and Cabinet)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7" y="1442433"/>
            <a:ext cx="9826580" cy="512579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president 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en-US" sz="2400" b="1" u="sng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Muslim-45 years-Eligible to be elected as member of NA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Procedure to elect president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Electoral college 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Duration 5 years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Impeachment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President office become vacant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566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C264680A-7BDD-1EA2-3B8A-94D102D01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70456"/>
            <a:ext cx="9083876" cy="6065950"/>
          </a:xfrm>
        </p:spPr>
        <p:txBody>
          <a:bodyPr>
            <a:normAutofit/>
          </a:bodyPr>
          <a:lstStyle/>
          <a:p>
            <a:pPr marL="142875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Authorities of President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Head of the state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Administrative powers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Establishment of cabinet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Appointing other ministers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Appointments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Law making powers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Judicial powers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41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CB03D1CF-1E00-97EF-6AF1-BE71B8A86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412124"/>
            <a:ext cx="8947150" cy="583627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Prime Minister </a:t>
            </a: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Age: 25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Eligible for MNA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Leader of the cabinet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Chief executive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Coordination between President and Cabinet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Vote of no confidence</a:t>
            </a: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17145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17145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81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28" y="1661375"/>
            <a:ext cx="9955369" cy="470078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recent constitutional and legal debates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latest constitutional amendments and important legislations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Legal cases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Role of higher courts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8974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F57984C-F835-E43E-7920-C3985141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500" y="1893193"/>
            <a:ext cx="8947150" cy="4636396"/>
          </a:xfrm>
        </p:spPr>
        <p:txBody>
          <a:bodyPr>
            <a:noAutofit/>
          </a:bodyPr>
          <a:lstStyle/>
          <a:p>
            <a:pPr marL="17145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	</a:t>
            </a: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Senate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 is continuous and could not be dissolved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Total Seats 104 / (reduced to 96 in next tenure)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18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...VS... 25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amendment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 years term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Half of the members retired after 03 years</a:t>
            </a: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 provinces have equal representation/23 seats from each province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Electoral college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Election of senate is under single transferable vote/STV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588654" y="346587"/>
            <a:ext cx="64780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Legislative Branch</a:t>
            </a:r>
          </a:p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(Senate and NA)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75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DCC2A22-5FA4-7625-61FE-43AB362C0A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931475"/>
              </p:ext>
            </p:extLst>
          </p:nvPr>
        </p:nvGraphicFramePr>
        <p:xfrm>
          <a:off x="914401" y="490329"/>
          <a:ext cx="9462051" cy="6122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584">
                  <a:extLst>
                    <a:ext uri="{9D8B030D-6E8A-4147-A177-3AD203B41FA5}">
                      <a16:colId xmlns:a16="http://schemas.microsoft.com/office/drawing/2014/main" xmlns="" val="652517639"/>
                    </a:ext>
                  </a:extLst>
                </a:gridCol>
                <a:gridCol w="1425208">
                  <a:extLst>
                    <a:ext uri="{9D8B030D-6E8A-4147-A177-3AD203B41FA5}">
                      <a16:colId xmlns:a16="http://schemas.microsoft.com/office/drawing/2014/main" xmlns="" val="592315655"/>
                    </a:ext>
                  </a:extLst>
                </a:gridCol>
                <a:gridCol w="2006882">
                  <a:extLst>
                    <a:ext uri="{9D8B030D-6E8A-4147-A177-3AD203B41FA5}">
                      <a16:colId xmlns:a16="http://schemas.microsoft.com/office/drawing/2014/main" xmlns="" val="2265723455"/>
                    </a:ext>
                  </a:extLst>
                </a:gridCol>
                <a:gridCol w="1490413">
                  <a:extLst>
                    <a:ext uri="{9D8B030D-6E8A-4147-A177-3AD203B41FA5}">
                      <a16:colId xmlns:a16="http://schemas.microsoft.com/office/drawing/2014/main" xmlns="" val="3618925473"/>
                    </a:ext>
                  </a:extLst>
                </a:gridCol>
                <a:gridCol w="1524567">
                  <a:extLst>
                    <a:ext uri="{9D8B030D-6E8A-4147-A177-3AD203B41FA5}">
                      <a16:colId xmlns:a16="http://schemas.microsoft.com/office/drawing/2014/main" xmlns="" val="877718689"/>
                    </a:ext>
                  </a:extLst>
                </a:gridCol>
                <a:gridCol w="1460397">
                  <a:extLst>
                    <a:ext uri="{9D8B030D-6E8A-4147-A177-3AD203B41FA5}">
                      <a16:colId xmlns:a16="http://schemas.microsoft.com/office/drawing/2014/main" xmlns="" val="2856110065"/>
                    </a:ext>
                  </a:extLst>
                </a:gridCol>
              </a:tblGrid>
              <a:tr h="377175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                                                      Seats distribution in Senate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61275252"/>
                  </a:ext>
                </a:extLst>
              </a:tr>
              <a:tr h="787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Provinces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General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Technocrats/Ulema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Women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Non-Muslims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51739208"/>
                  </a:ext>
                </a:extLst>
              </a:tr>
              <a:tr h="616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Punjab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01604702"/>
                  </a:ext>
                </a:extLst>
              </a:tr>
              <a:tr h="616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Sindh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5954284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KPK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6281207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Balochistan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9890631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Federal Capital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115" algn="l"/>
                          <a:tab pos="368300" algn="ctr"/>
                        </a:tabLst>
                      </a:pPr>
                      <a:r>
                        <a:rPr lang="en-US" sz="1100" dirty="0">
                          <a:effectLst/>
                        </a:rPr>
                        <a:t>              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40536747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64786998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765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96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E36214-E8F2-361E-2593-A50827546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94704"/>
            <a:ext cx="8946541" cy="5186826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National Assembly</a:t>
            </a:r>
            <a:endParaRPr lang="en-US" sz="2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Total seats: 342 (reduce to 336 in next tenure)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Seats distribution is on the basis of population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Term: 5 years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Age: 25 minimum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Headed by speaker and Deputy speaker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800" b="1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135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1E4183-E787-E22B-7DCE-71CBF3C49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1" y="161170"/>
            <a:ext cx="9254244" cy="580952"/>
          </a:xfrm>
        </p:spPr>
        <p:txBody>
          <a:bodyPr/>
          <a:lstStyle/>
          <a:p>
            <a:pPr marL="2000250"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Current seats allocation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F7211BBE-B966-2116-6B4A-627E114FA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806172"/>
              </p:ext>
            </p:extLst>
          </p:nvPr>
        </p:nvGraphicFramePr>
        <p:xfrm>
          <a:off x="645131" y="848139"/>
          <a:ext cx="9638556" cy="5618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8478">
                  <a:extLst>
                    <a:ext uri="{9D8B030D-6E8A-4147-A177-3AD203B41FA5}">
                      <a16:colId xmlns:a16="http://schemas.microsoft.com/office/drawing/2014/main" xmlns="" val="2743011597"/>
                    </a:ext>
                  </a:extLst>
                </a:gridCol>
                <a:gridCol w="1848014">
                  <a:extLst>
                    <a:ext uri="{9D8B030D-6E8A-4147-A177-3AD203B41FA5}">
                      <a16:colId xmlns:a16="http://schemas.microsoft.com/office/drawing/2014/main" xmlns="" val="1463583274"/>
                    </a:ext>
                  </a:extLst>
                </a:gridCol>
                <a:gridCol w="1925572">
                  <a:extLst>
                    <a:ext uri="{9D8B030D-6E8A-4147-A177-3AD203B41FA5}">
                      <a16:colId xmlns:a16="http://schemas.microsoft.com/office/drawing/2014/main" xmlns="" val="1547458914"/>
                    </a:ext>
                  </a:extLst>
                </a:gridCol>
                <a:gridCol w="1969699">
                  <a:extLst>
                    <a:ext uri="{9D8B030D-6E8A-4147-A177-3AD203B41FA5}">
                      <a16:colId xmlns:a16="http://schemas.microsoft.com/office/drawing/2014/main" xmlns="" val="1224167211"/>
                    </a:ext>
                  </a:extLst>
                </a:gridCol>
                <a:gridCol w="1886793">
                  <a:extLst>
                    <a:ext uri="{9D8B030D-6E8A-4147-A177-3AD203B41FA5}">
                      <a16:colId xmlns:a16="http://schemas.microsoft.com/office/drawing/2014/main" xmlns="" val="2630570914"/>
                    </a:ext>
                  </a:extLst>
                </a:gridCol>
              </a:tblGrid>
              <a:tr h="7695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Provinces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General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Women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Non-Muslims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99330320"/>
                  </a:ext>
                </a:extLst>
              </a:tr>
              <a:tr h="6033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Punjab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70459863"/>
                  </a:ext>
                </a:extLst>
              </a:tr>
              <a:tr h="603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Sindh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8190049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KPK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8498468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Balochistan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70167956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Federal Capital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115" algn="l"/>
                          <a:tab pos="368300" algn="ctr"/>
                        </a:tabLst>
                      </a:pPr>
                      <a:r>
                        <a:rPr lang="en-US" sz="1100" dirty="0">
                          <a:effectLst/>
                        </a:rPr>
                        <a:t>                     02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3100211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27413985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342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62006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63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086237-A817-9477-34DC-336D1D1EF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174422"/>
            <a:ext cx="9404723" cy="567700"/>
          </a:xfrm>
        </p:spPr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		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Seats allocation in new session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5F2033A-DBA5-66B3-F693-2E43FEF278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449022"/>
              </p:ext>
            </p:extLst>
          </p:nvPr>
        </p:nvGraphicFramePr>
        <p:xfrm>
          <a:off x="384313" y="834888"/>
          <a:ext cx="9886122" cy="5645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0065">
                  <a:extLst>
                    <a:ext uri="{9D8B030D-6E8A-4147-A177-3AD203B41FA5}">
                      <a16:colId xmlns:a16="http://schemas.microsoft.com/office/drawing/2014/main" xmlns="" val="19752757"/>
                    </a:ext>
                  </a:extLst>
                </a:gridCol>
                <a:gridCol w="1895480">
                  <a:extLst>
                    <a:ext uri="{9D8B030D-6E8A-4147-A177-3AD203B41FA5}">
                      <a16:colId xmlns:a16="http://schemas.microsoft.com/office/drawing/2014/main" xmlns="" val="3963352028"/>
                    </a:ext>
                  </a:extLst>
                </a:gridCol>
                <a:gridCol w="1975030">
                  <a:extLst>
                    <a:ext uri="{9D8B030D-6E8A-4147-A177-3AD203B41FA5}">
                      <a16:colId xmlns:a16="http://schemas.microsoft.com/office/drawing/2014/main" xmlns="" val="2865177912"/>
                    </a:ext>
                  </a:extLst>
                </a:gridCol>
                <a:gridCol w="2020292">
                  <a:extLst>
                    <a:ext uri="{9D8B030D-6E8A-4147-A177-3AD203B41FA5}">
                      <a16:colId xmlns:a16="http://schemas.microsoft.com/office/drawing/2014/main" xmlns="" val="1886921242"/>
                    </a:ext>
                  </a:extLst>
                </a:gridCol>
                <a:gridCol w="1935255">
                  <a:extLst>
                    <a:ext uri="{9D8B030D-6E8A-4147-A177-3AD203B41FA5}">
                      <a16:colId xmlns:a16="http://schemas.microsoft.com/office/drawing/2014/main" xmlns="" val="929058224"/>
                    </a:ext>
                  </a:extLst>
                </a:gridCol>
              </a:tblGrid>
              <a:tr h="7731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Provinces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General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Women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Non-Muslims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03684769"/>
                  </a:ext>
                </a:extLst>
              </a:tr>
              <a:tr h="60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Punjab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4118153"/>
                  </a:ext>
                </a:extLst>
              </a:tr>
              <a:tr h="606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Sindh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92676152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KPK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6448134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Balochistan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01597380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Federal Capital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115" algn="l"/>
                          <a:tab pos="368300" algn="ctr"/>
                        </a:tabLst>
                      </a:pP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r>
                        <a:rPr lang="en-US" sz="1100" u="sng" dirty="0">
                          <a:effectLst/>
                        </a:rPr>
                        <a:t>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99092060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33300041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9210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306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311688"/>
          </a:xfrm>
        </p:spPr>
        <p:txBody>
          <a:bodyPr/>
          <a:lstStyle/>
          <a:p>
            <a:pPr lvl="0" algn="ctr"/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Power of Senate &amp; N.A: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Equal legislature powers subject to two powers which are exclusive right of NA</a:t>
            </a:r>
          </a:p>
          <a:p>
            <a:pPr lvl="0" algn="just">
              <a:lnSpc>
                <a:spcPct val="115000"/>
              </a:lnSpc>
              <a:buFont typeface="+mj-lt"/>
              <a:buAutoNum type="alphaLcPeriod"/>
            </a:pP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Power to elect &amp; remove PM </a:t>
            </a:r>
          </a:p>
          <a:p>
            <a:pPr lvl="0" algn="just">
              <a:lnSpc>
                <a:spcPct val="115000"/>
              </a:lnSpc>
              <a:buFont typeface="+mj-lt"/>
              <a:buAutoNum type="alphaLcPeriod"/>
            </a:pP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Money Bills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97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ECFF74-A4A8-59CB-7932-48CFFAAD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16" y="0"/>
            <a:ext cx="9404723" cy="466342"/>
          </a:xfrm>
        </p:spPr>
        <p:txBody>
          <a:bodyPr/>
          <a:lstStyle/>
          <a:p>
            <a:r>
              <a:rPr lang="en-US" dirty="0"/>
              <a:t>							</a:t>
            </a:r>
            <a:r>
              <a:rPr lang="en-US" sz="2400" b="1" u="sng" dirty="0"/>
              <a:t>Judicial Branch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DA13D-5B15-9D39-808E-22790F6C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778" y="927279"/>
            <a:ext cx="9316075" cy="5818388"/>
          </a:xfrm>
        </p:spPr>
        <p:txBody>
          <a:bodyPr>
            <a:normAutofit fontScale="92500" lnSpcReduction="10000"/>
          </a:bodyPr>
          <a:lstStyle/>
          <a:p>
            <a:pPr marL="1714500" lvl="4" indent="0" algn="just">
              <a:lnSpc>
                <a:spcPct val="115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FEDERAL JUDICIARY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Supreme Court </a:t>
            </a: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 (IHC)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Shariat court</a:t>
            </a: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Court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Supreme Court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 of Law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Disputes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Public Interest cases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Judges retire age 65 years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Doctrine of Stare decisis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6877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5474"/>
          </a:xfrm>
        </p:spPr>
        <p:txBody>
          <a:bodyPr/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Supreme Court related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22738"/>
            <a:ext cx="8946541" cy="4625661"/>
          </a:xfrm>
        </p:spPr>
        <p:txBody>
          <a:bodyPr>
            <a:normAutofit/>
          </a:bodyPr>
          <a:lstStyle/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Establishment and jurisdiction of courts </a:t>
            </a: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Original jurisdiction of Supreme Court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Appellate jurisdiction of Supreme Court</a:t>
            </a: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Advisory jurisdiction of Supreme Court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Decision of the Supreme Court is binding on other courts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187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A4226A-C1F1-18E5-86B0-1BB01F7F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92428"/>
            <a:ext cx="8946541" cy="565597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Federal Sharia courts</a:t>
            </a:r>
            <a:endParaRPr lang="en-US" sz="2800" b="1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Laws accounting to Islamic share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Functions</a:t>
            </a:r>
            <a:endParaRPr lang="en-US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2800" b="1" u="sng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General provision relating to the judicature:</a:t>
            </a:r>
            <a:endParaRPr lang="en-US" sz="2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Contempt of court   (r/w contempt of court ordinance 2003)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Supreme judicial council</a:t>
            </a:r>
          </a:p>
        </p:txBody>
      </p:sp>
    </p:spTree>
    <p:extLst>
      <p:ext uri="{BB962C8B-B14F-4D97-AF65-F5344CB8AC3E}">
        <p14:creationId xmlns:p14="http://schemas.microsoft.com/office/powerpoint/2010/main" val="4177608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DF4312-C835-99E0-0AE0-A505CB63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24178"/>
            <a:ext cx="9404723" cy="778933"/>
          </a:xfrm>
        </p:spPr>
        <p:txBody>
          <a:bodyPr/>
          <a:lstStyle/>
          <a:p>
            <a:r>
              <a:rPr lang="en-US" sz="3600" dirty="0"/>
              <a:t>					PROVINCIAL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DAE36D-75EF-8FFE-A83C-AE195A64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520" y="1210614"/>
            <a:ext cx="9148333" cy="422427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Provincial government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Chief Minister (Chief executive of Province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Ministers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Executive authority of the province shall exercise in the name of the Governor by Provincial government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8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373488"/>
            <a:ext cx="8946541" cy="6297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								LECTURE # 1</a:t>
            </a:r>
          </a:p>
          <a:p>
            <a:pPr marL="457200" indent="-457200" algn="just">
              <a:buFont typeface="+mj-lt"/>
              <a:buAutoNum type="arabicPeriod"/>
            </a:pPr>
            <a:endParaRPr lang="en-US" b="1" dirty="0"/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World’s Legal Systems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b="1" dirty="0"/>
              <a:t>Definition of constitution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Framework of the Constitutional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Rule of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Principles followed by rule of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Due process of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Separation of Powers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Functions of the Constitution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Parliamentary and Presidential System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Unitary States and Federation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b="1" dirty="0"/>
              <a:t>Administrative Structure of Pakistan</a:t>
            </a:r>
          </a:p>
          <a:p>
            <a:pPr marL="457200" indent="-457200" algn="just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0860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81826"/>
            <a:ext cx="8946541" cy="5166574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Governor</a:t>
            </a:r>
            <a:endParaRPr lang="en-US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Nominal head of province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Appointment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Executive powers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Judicial powers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Duties during emergency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Law making powers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Dissolution of provincial Assembly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12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798490"/>
            <a:ext cx="8946541" cy="5449909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sz="28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Chief minister</a:t>
            </a:r>
            <a:endParaRPr lang="en-US" sz="2800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Administrative head of province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The provincial cabinet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Powers of chief minister and cabinet</a:t>
            </a:r>
            <a:endParaRPr lang="en-US" sz="2800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Appointment of ministers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Administrative powers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Financial powers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5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84B6C7-D798-EF55-DD4D-BFDF1FE7D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859" y="437881"/>
            <a:ext cx="7727324" cy="5228823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400" b="1" u="sng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Legislative</a:t>
            </a:r>
            <a:endParaRPr lang="en-US" sz="2400" u="sng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Provincial assemblies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Seats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Punjab: 371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Sindh: 168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KPK: 145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Balochistan: 65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4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D5AF58-BD1F-0065-9672-2A728409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041" y="1433690"/>
            <a:ext cx="9404723" cy="553156"/>
          </a:xfrm>
        </p:spPr>
        <p:txBody>
          <a:bodyPr/>
          <a:lstStyle/>
          <a:p>
            <a:r>
              <a:rPr lang="en-US" dirty="0"/>
              <a:t>				</a:t>
            </a:r>
            <a:r>
              <a:rPr lang="en-US" sz="3200" dirty="0"/>
              <a:t>PROVINCIAL JUDICIARY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DE41AD-A6E3-CC13-4A3A-3FC6D398F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44" y="2686756"/>
            <a:ext cx="9891809" cy="4018844"/>
          </a:xfrm>
        </p:spPr>
        <p:txBody>
          <a:bodyPr>
            <a:noAutofit/>
          </a:bodyPr>
          <a:lstStyle/>
          <a:p>
            <a:pPr lvl="6" algn="just">
              <a:lnSpc>
                <a:spcPct val="115000"/>
              </a:lnSpc>
              <a:buFont typeface="+mj-lt"/>
              <a:buAutoNum type="alphaUcPeriod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</a:t>
            </a:r>
          </a:p>
          <a:p>
            <a:pPr lvl="6" algn="just">
              <a:lnSpc>
                <a:spcPct val="115000"/>
              </a:lnSpc>
              <a:buFont typeface="+mj-lt"/>
              <a:buAutoNum type="alphaUcPeriod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COURT</a:t>
            </a:r>
          </a:p>
          <a:p>
            <a:pPr lvl="6" algn="just">
              <a:lnSpc>
                <a:spcPct val="115000"/>
              </a:lnSpc>
              <a:buFont typeface="+mj-lt"/>
              <a:buAutoNum type="alphaU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REVENUE COURT				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10221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EC96E9-4524-A03C-11A6-8986E4D05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74132"/>
            <a:ext cx="9745053" cy="618631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 of Law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Public Interest cases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Administrative accountability- citizens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Jurisdiction of the High Court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Decision of the High Court is binding on sub ordinate courts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 shall supervise and control all courts subordinate to it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Court 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b="1" u="sng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Revenue Court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6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7165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32503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D2C057-3D32-2770-A1F2-94F6ADE2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64356"/>
            <a:ext cx="8946541" cy="5204176"/>
          </a:xfrm>
        </p:spPr>
        <p:txBody>
          <a:bodyPr/>
          <a:lstStyle/>
          <a:p>
            <a:pPr marL="2000250" indent="-228600" algn="just">
              <a:lnSpc>
                <a:spcPct val="115000"/>
              </a:lnSpc>
              <a:spcAft>
                <a:spcPts val="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Local Government system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 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evolution of power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council</a:t>
            </a: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Tehsil council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Union Council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Nazim/Meir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Naib nazim/ deputy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meir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Counselor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71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91617B-7EB0-2DC9-1D40-E68E2160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5504"/>
          </a:xfrm>
        </p:spPr>
        <p:txBody>
          <a:bodyPr/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Central and provincial combined organizations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0D0E7C-7C6E-618E-9CF0-3B5B15C9A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57778"/>
            <a:ext cx="7871355" cy="399062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Planning commission of Pakistan</a:t>
            </a: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Islamic ideological council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Council of common interest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National economic council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73525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62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79961C-4D55-E8D5-47FE-B409265B2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1954" y="146534"/>
            <a:ext cx="8791575" cy="991704"/>
          </a:xfrm>
        </p:spPr>
        <p:txBody>
          <a:bodyPr/>
          <a:lstStyle/>
          <a:p>
            <a:r>
              <a:rPr lang="en-US" dirty="0"/>
              <a:t>	    </a:t>
            </a:r>
            <a:r>
              <a:rPr lang="en-US" sz="4000" u="sng" dirty="0">
                <a:solidFill>
                  <a:schemeClr val="tx1"/>
                </a:solidFill>
              </a:rPr>
              <a:t>World’s Legal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AB138FE-9AC0-65F2-EAF8-989B6EFB8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1954" y="2131046"/>
            <a:ext cx="8791575" cy="348787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Adversarial  System</a:t>
            </a:r>
          </a:p>
          <a:p>
            <a:endParaRPr lang="en-US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Inquisitorial System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1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176569-B916-B5E5-17C3-6A63AB08C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9914" y="1351722"/>
            <a:ext cx="9904505" cy="5062318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Adversarial system (Common Law) e.g. UK, USA, Pakistan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ommon law countries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ourt act as referee between the prosecution and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defence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Parties determine what witnesses they call 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this system previous decisions of higher courts are binding.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0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E5E102-4B68-B979-511B-AE490823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364" y="1020417"/>
            <a:ext cx="9904505" cy="477788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Inquisitorial system (Civil Law) e.g. Germany, France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Civil Law countries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Court is actively involved in investigating the facts of the case proof of facts by taking investigating of the case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this system conduct of the trial is in the hands of the court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this system there is little use of judicial precedent.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5495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907B98-79FA-83D5-0146-39515EAC7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6215" y="206063"/>
            <a:ext cx="10959920" cy="646519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Definition of constitution: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Aristotle about constitution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Austin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about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constitution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Constitution:</a:t>
            </a:r>
            <a:endParaRPr lang="en-US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Written Constitution</a:t>
            </a: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Unwritten Constitution</a:t>
            </a: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Flexible Constitution</a:t>
            </a: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Rigid Constitution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3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DD77D73-12EF-F81A-DCFC-7E9A6A0C7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190" y="1043190"/>
            <a:ext cx="8590208" cy="5318974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Framework of the Constitutional Law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Rule of Law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PRINCIPLES FOLLOWED BY THE RULE OF LAW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35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8105880E-4FA6-BB66-C517-1004EB3D3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759854"/>
            <a:ext cx="8947150" cy="54885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Due process of Law: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Due process developed from clause 39 of Magna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England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Administration of justice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Safeguard from arbitrary denial of rights</a:t>
            </a:r>
            <a:endParaRPr lang="en-US" dirty="0"/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US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Separation of Powers: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Separation of power is political doctrine originating in the writings of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Montesquieu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hree separate branches of Government which have defined abilities to check the power of other branches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Heavily influence in the writing of the USA constitution.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69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1871</TotalTime>
  <Words>1055</Words>
  <Application>Microsoft Office PowerPoint</Application>
  <PresentationFormat>Widescreen</PresentationFormat>
  <Paragraphs>381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Ion</vt:lpstr>
      <vt:lpstr>           Pakistan Affairs                      (Constitution)</vt:lpstr>
      <vt:lpstr>Syllabus</vt:lpstr>
      <vt:lpstr>PowerPoint Presentation</vt:lpstr>
      <vt:lpstr>     World’s Legal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Administrative Structure of Pakistan </vt:lpstr>
      <vt:lpstr>PowerPoint Presentation</vt:lpstr>
      <vt:lpstr>      FEDERAL LEVEL</vt:lpstr>
      <vt:lpstr>Executive branch    (President, PM and Cabinet)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Current seats allocation</vt:lpstr>
      <vt:lpstr>      Seats allocation in new session  </vt:lpstr>
      <vt:lpstr>Power of Senate &amp; N.A: </vt:lpstr>
      <vt:lpstr>       Judicial Branch</vt:lpstr>
      <vt:lpstr>Supreme Court related provisions</vt:lpstr>
      <vt:lpstr>PowerPoint Presentation</vt:lpstr>
      <vt:lpstr>     PROVINCIAL LEVEL</vt:lpstr>
      <vt:lpstr>PowerPoint Presentation</vt:lpstr>
      <vt:lpstr>PowerPoint Presentation</vt:lpstr>
      <vt:lpstr>PowerPoint Presentation</vt:lpstr>
      <vt:lpstr>    PROVINCIAL JUDICIARY</vt:lpstr>
      <vt:lpstr>PowerPoint Presentation</vt:lpstr>
      <vt:lpstr>PowerPoint Presentation</vt:lpstr>
      <vt:lpstr>Central and provincial combined organizations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                    Constitution</dc:title>
  <dc:creator>BKT</dc:creator>
  <cp:lastModifiedBy>OC</cp:lastModifiedBy>
  <cp:revision>135</cp:revision>
  <dcterms:created xsi:type="dcterms:W3CDTF">2022-11-17T06:41:20Z</dcterms:created>
  <dcterms:modified xsi:type="dcterms:W3CDTF">2023-08-20T08:32:05Z</dcterms:modified>
</cp:coreProperties>
</file>