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47"/>
  </p:notesMasterIdLst>
  <p:sldIdLst>
    <p:sldId id="296" r:id="rId2"/>
    <p:sldId id="294" r:id="rId3"/>
    <p:sldId id="318" r:id="rId4"/>
    <p:sldId id="288" r:id="rId5"/>
    <p:sldId id="293" r:id="rId6"/>
    <p:sldId id="316" r:id="rId7"/>
    <p:sldId id="317" r:id="rId8"/>
    <p:sldId id="258" r:id="rId9"/>
    <p:sldId id="259" r:id="rId10"/>
    <p:sldId id="284" r:id="rId11"/>
    <p:sldId id="271" r:id="rId12"/>
    <p:sldId id="298" r:id="rId13"/>
    <p:sldId id="260" r:id="rId14"/>
    <p:sldId id="285" r:id="rId15"/>
    <p:sldId id="305" r:id="rId16"/>
    <p:sldId id="299" r:id="rId17"/>
    <p:sldId id="309" r:id="rId18"/>
    <p:sldId id="257" r:id="rId19"/>
    <p:sldId id="302" r:id="rId20"/>
    <p:sldId id="310" r:id="rId21"/>
    <p:sldId id="304" r:id="rId22"/>
    <p:sldId id="261" r:id="rId23"/>
    <p:sldId id="306" r:id="rId24"/>
    <p:sldId id="262" r:id="rId25"/>
    <p:sldId id="265" r:id="rId26"/>
    <p:sldId id="307" r:id="rId27"/>
    <p:sldId id="308" r:id="rId28"/>
    <p:sldId id="263" r:id="rId29"/>
    <p:sldId id="264" r:id="rId30"/>
    <p:sldId id="266" r:id="rId31"/>
    <p:sldId id="286" r:id="rId32"/>
    <p:sldId id="269" r:id="rId33"/>
    <p:sldId id="273" r:id="rId34"/>
    <p:sldId id="303" r:id="rId35"/>
    <p:sldId id="300" r:id="rId36"/>
    <p:sldId id="319" r:id="rId37"/>
    <p:sldId id="295" r:id="rId38"/>
    <p:sldId id="301" r:id="rId39"/>
    <p:sldId id="311" r:id="rId40"/>
    <p:sldId id="313" r:id="rId41"/>
    <p:sldId id="312" r:id="rId42"/>
    <p:sldId id="314" r:id="rId43"/>
    <p:sldId id="315" r:id="rId44"/>
    <p:sldId id="321" r:id="rId45"/>
    <p:sldId id="32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6ECD5-6AD0-44D4-B51F-BBDE55FC8626}" type="datetimeFigureOut">
              <a:rPr lang="en-US" smtClean="0"/>
              <a:pPr/>
              <a:t>11/3/2022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0A4F74-41AF-43A0-A749-FD64724ABF78}" type="slidenum">
              <a:rPr lang="en-US" smtClean="0"/>
              <a:pPr/>
              <a:t>‹#›</a:t>
            </a:fld>
            <a:endParaRPr lang="en-US"/>
          </a:p>
        </p:txBody>
      </p:sp>
    </p:spTree>
    <p:extLst>
      <p:ext uri="{BB962C8B-B14F-4D97-AF65-F5344CB8AC3E}">
        <p14:creationId xmlns:p14="http://schemas.microsoft.com/office/powerpoint/2010/main" val="1024482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0A4F74-41AF-43A0-A749-FD64724ABF78}" type="slidenum">
              <a:rPr lang="en-US" smtClean="0"/>
              <a:pPr/>
              <a:t>1</a:t>
            </a:fld>
            <a:endParaRPr lang="en-US"/>
          </a:p>
        </p:txBody>
      </p:sp>
    </p:spTree>
    <p:extLst>
      <p:ext uri="{BB962C8B-B14F-4D97-AF65-F5344CB8AC3E}">
        <p14:creationId xmlns:p14="http://schemas.microsoft.com/office/powerpoint/2010/main" val="2420076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4F81D4-80D1-4229-8585-CC12659C6C20}" type="datetime1">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46D254-27D9-4717-A302-FA6B194F4EBF}" type="datetime1">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FFEFEF-FD21-4911-AE0B-FB0B345F31DA}" type="datetime1">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ECE5B-C946-4ED2-9481-62D533410DE6}" type="datetime1">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0BF87F-83C6-4D62-8D94-0292025DD58D}" type="datetime1">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EFACBC-7949-4203-82D4-24A79D72DFF5}" type="datetime1">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9893AE-9617-471B-BBC1-3A37B6C425C2}" type="datetime1">
              <a:rPr lang="en-US" smtClean="0"/>
              <a:pPr/>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64DCFA-150B-44D7-B2A1-E7C0AD016D03}"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49B1E6-DA8D-42C5-88BC-AD8C28970029}" type="datetime1">
              <a:rPr lang="en-US" smtClean="0"/>
              <a:pPr/>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DFF3A-099D-41F2-B095-6A250CE63C3E}" type="datetime1">
              <a:rPr lang="en-US" smtClean="0"/>
              <a:pPr/>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AA4C13-1FA7-482B-8D34-6F20F2F556B3}" type="datetime1">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DCFA-150B-44D7-B2A1-E7C0AD016D03}"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311DA9-43CB-4867-8335-3957A24C1596}" type="datetime1">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F780B0A-8EFB-4462-BE35-39078101493C}" type="datetime1">
              <a:rPr lang="en-US" smtClean="0"/>
              <a:pPr/>
              <a:t>11/3/2022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C64DCFA-150B-44D7-B2A1-E7C0AD016D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EHWISH%20IRP%20PPT.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EHWISH%20IRP%20PPT.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history.com/topics/us-government/fbi" TargetMode="External"/><Relationship Id="rId2" Type="http://schemas.openxmlformats.org/officeDocument/2006/relationships/hyperlink" Target="https://www.history.com/topics/us-government/history-of-the-cia"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history.com/news/ask-history/what-was-the-saturday-night-massacre"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history.com/topics/impeachment-in-us-history" TargetMode="External"/><Relationship Id="rId2" Type="http://schemas.openxmlformats.org/officeDocument/2006/relationships/hyperlink" Target="http://www.history.com/topics/supreme-court-facts" TargetMode="External"/><Relationship Id="rId1" Type="http://schemas.openxmlformats.org/officeDocument/2006/relationships/slideLayout" Target="../slideLayouts/slideLayout2.xml"/><Relationship Id="rId4" Type="http://schemas.openxmlformats.org/officeDocument/2006/relationships/hyperlink" Target="https://www.history.com/topics/constitution"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Public_administr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4876800"/>
          </a:xfrm>
        </p:spPr>
        <p:txBody>
          <a:bodyPr>
            <a:normAutofit/>
          </a:bodyPr>
          <a:lstStyle/>
          <a:p>
            <a:pPr marL="0" indent="0" algn="ctr">
              <a:buNone/>
            </a:pPr>
            <a:r>
              <a:rPr lang="en-US" sz="3200" dirty="0"/>
              <a:t>SARFRAZ HUSSAIN ANSARI (</a:t>
            </a:r>
            <a:r>
              <a:rPr lang="en-US" sz="3200" dirty="0" err="1"/>
              <a:t>CSP</a:t>
            </a:r>
            <a:r>
              <a:rPr lang="en-US" sz="3200" dirty="0"/>
              <a:t>)</a:t>
            </a:r>
          </a:p>
          <a:p>
            <a:pPr marL="2286000" lvl="5" indent="0" algn="ctr">
              <a:buNone/>
            </a:pPr>
            <a:r>
              <a:rPr lang="en-US" sz="2000" dirty="0" err="1"/>
              <a:t>PA&amp;AS</a:t>
            </a:r>
            <a:endParaRPr lang="en-US" sz="2000" dirty="0"/>
          </a:p>
          <a:p>
            <a:pPr marL="2286000" lvl="5" indent="0" algn="ctr">
              <a:buNone/>
            </a:pPr>
            <a:r>
              <a:rPr lang="en-US" sz="2000" dirty="0"/>
              <a:t> Director Finance</a:t>
            </a:r>
          </a:p>
          <a:p>
            <a:pPr lvl="5"/>
            <a:endParaRPr lang="en-US" sz="2000" dirty="0"/>
          </a:p>
          <a:p>
            <a:pPr lvl="5"/>
            <a:r>
              <a:rPr lang="en-US" sz="2000" dirty="0"/>
              <a:t>MBA (IF) - </a:t>
            </a:r>
            <a:r>
              <a:rPr lang="en-US" sz="2000" dirty="0" err="1"/>
              <a:t>UIBE</a:t>
            </a:r>
            <a:r>
              <a:rPr lang="en-US" sz="2000" dirty="0"/>
              <a:t> Business School, Beijing</a:t>
            </a:r>
          </a:p>
          <a:p>
            <a:pPr lvl="5"/>
            <a:r>
              <a:rPr lang="en-US" sz="2000" dirty="0"/>
              <a:t>M. </a:t>
            </a:r>
            <a:r>
              <a:rPr lang="en-US" sz="2000" dirty="0" err="1"/>
              <a:t>Sc.Public</a:t>
            </a:r>
            <a:r>
              <a:rPr lang="en-US" sz="2000" dirty="0"/>
              <a:t> Administration (PF) - </a:t>
            </a:r>
            <a:r>
              <a:rPr lang="en-US" sz="2000" dirty="0" err="1"/>
              <a:t>QAU</a:t>
            </a:r>
            <a:r>
              <a:rPr lang="en-US" sz="2000" dirty="0"/>
              <a:t> Islamabad</a:t>
            </a:r>
          </a:p>
          <a:p>
            <a:pPr lvl="5"/>
            <a:r>
              <a:rPr lang="en-US" sz="2000" dirty="0"/>
              <a:t>Fellow Pakistan Institute of Public Finance &amp; Accountancy</a:t>
            </a:r>
          </a:p>
          <a:p>
            <a:pPr lvl="5"/>
            <a:r>
              <a:rPr lang="en-US" sz="2000" dirty="0"/>
              <a:t>SAP-FI Certified, Certified Performance Auditor</a:t>
            </a:r>
          </a:p>
          <a:p>
            <a:pPr lvl="5"/>
            <a:endParaRPr lang="en-US" sz="2000" dirty="0"/>
          </a:p>
          <a:p>
            <a:pPr marL="514350" lvl="1" indent="0">
              <a:lnSpc>
                <a:spcPts val="2880"/>
              </a:lnSpc>
              <a:buNone/>
            </a:pPr>
            <a:r>
              <a:rPr lang="en-US" sz="2800" dirty="0"/>
              <a:t>Visiting Faculty: </a:t>
            </a:r>
            <a:r>
              <a:rPr lang="en-US" dirty="0"/>
              <a:t>School of Management Sciences-</a:t>
            </a:r>
            <a:r>
              <a:rPr lang="en-US" dirty="0" err="1"/>
              <a:t>QAU</a:t>
            </a:r>
            <a:endParaRPr lang="en-US" dirty="0"/>
          </a:p>
          <a:p>
            <a:pPr marL="114300" indent="0">
              <a:lnSpc>
                <a:spcPts val="2880"/>
              </a:lnSpc>
              <a:buNone/>
            </a:pPr>
            <a:r>
              <a:rPr lang="en-US" dirty="0"/>
              <a:t>			     </a:t>
            </a:r>
            <a:r>
              <a:rPr lang="en-US" sz="2000" dirty="0"/>
              <a:t>National Institute of Management</a:t>
            </a:r>
          </a:p>
          <a:p>
            <a:pPr marL="114300" indent="0">
              <a:lnSpc>
                <a:spcPts val="2880"/>
              </a:lnSpc>
              <a:buNone/>
            </a:pPr>
            <a:r>
              <a:rPr lang="en-US" sz="2000" dirty="0"/>
              <a:t>			      National Officers Academy</a:t>
            </a:r>
            <a:endParaRPr lang="en-US" dirty="0"/>
          </a:p>
          <a:p>
            <a:pPr lvl="5"/>
            <a:endParaRPr lang="en-US" sz="20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a:t>
            </a:fld>
            <a:endParaRPr lang="en-US"/>
          </a:p>
        </p:txBody>
      </p:sp>
    </p:spTree>
    <p:extLst>
      <p:ext uri="{BB962C8B-B14F-4D97-AF65-F5344CB8AC3E}">
        <p14:creationId xmlns:p14="http://schemas.microsoft.com/office/powerpoint/2010/main" val="4277684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3200" dirty="0"/>
              <a:t>Public Administration is the study of interaction of </a:t>
            </a:r>
            <a:r>
              <a:rPr lang="en-US" sz="3200" dirty="0">
                <a:solidFill>
                  <a:srgbClr val="002060"/>
                </a:solidFill>
              </a:rPr>
              <a:t>executive</a:t>
            </a:r>
            <a:r>
              <a:rPr lang="en-US" sz="3200" dirty="0"/>
              <a:t>, </a:t>
            </a:r>
            <a:r>
              <a:rPr lang="en-US" sz="3200" dirty="0">
                <a:solidFill>
                  <a:srgbClr val="FF0000"/>
                </a:solidFill>
              </a:rPr>
              <a:t>legislative</a:t>
            </a:r>
            <a:r>
              <a:rPr lang="en-US" sz="3200" dirty="0"/>
              <a:t>, and </a:t>
            </a:r>
            <a:r>
              <a:rPr lang="en-US" sz="3200" dirty="0">
                <a:solidFill>
                  <a:srgbClr val="00B050"/>
                </a:solidFill>
              </a:rPr>
              <a:t>judicial</a:t>
            </a:r>
            <a:r>
              <a:rPr lang="en-US" sz="3200" dirty="0"/>
              <a:t> branches of government from </a:t>
            </a:r>
            <a:r>
              <a:rPr lang="en-US" sz="3200" dirty="0">
                <a:solidFill>
                  <a:srgbClr val="002060"/>
                </a:solidFill>
              </a:rPr>
              <a:t>managerial</a:t>
            </a:r>
            <a:r>
              <a:rPr lang="en-US" sz="3200" dirty="0"/>
              <a:t>, </a:t>
            </a:r>
            <a:r>
              <a:rPr lang="en-US" sz="3200" dirty="0">
                <a:solidFill>
                  <a:srgbClr val="FF0000"/>
                </a:solidFill>
              </a:rPr>
              <a:t>political</a:t>
            </a:r>
            <a:r>
              <a:rPr lang="en-US" sz="3200" dirty="0"/>
              <a:t> and </a:t>
            </a:r>
            <a:r>
              <a:rPr lang="en-US" sz="3200" dirty="0">
                <a:solidFill>
                  <a:srgbClr val="00B050"/>
                </a:solidFill>
              </a:rPr>
              <a:t>legal </a:t>
            </a:r>
            <a:r>
              <a:rPr lang="en-US" sz="3200" dirty="0"/>
              <a:t>perspectives to implement public policies and programmes.</a:t>
            </a:r>
          </a:p>
        </p:txBody>
      </p:sp>
      <p:sp>
        <p:nvSpPr>
          <p:cNvPr id="4" name="Slide Number Placeholder 3"/>
          <p:cNvSpPr>
            <a:spLocks noGrp="1"/>
          </p:cNvSpPr>
          <p:nvPr>
            <p:ph type="sldNum" sz="quarter" idx="12"/>
          </p:nvPr>
        </p:nvSpPr>
        <p:spPr/>
        <p:txBody>
          <a:bodyPr/>
          <a:lstStyle/>
          <a:p>
            <a:fld id="{5C64DCFA-150B-44D7-B2A1-E7C0AD016D03}"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9437"/>
            <a:ext cx="8001000" cy="6049963"/>
          </a:xfrm>
        </p:spPr>
        <p:txBody>
          <a:bodyPr>
            <a:normAutofit/>
          </a:bodyPr>
          <a:lstStyle/>
          <a:p>
            <a:pPr algn="just">
              <a:buNone/>
            </a:pPr>
            <a:r>
              <a:rPr lang="en-US" sz="2400" dirty="0"/>
              <a:t>	</a:t>
            </a:r>
          </a:p>
          <a:p>
            <a:pPr marL="411480" lvl="1" indent="0">
              <a:buNone/>
            </a:pPr>
            <a:r>
              <a:rPr lang="en-US" sz="2400" dirty="0">
                <a:solidFill>
                  <a:srgbClr val="FF0000"/>
                </a:solidFill>
              </a:rPr>
              <a:t>The Legislature</a:t>
            </a:r>
            <a:r>
              <a:rPr lang="en-US" sz="2400" dirty="0"/>
              <a:t>	    </a:t>
            </a:r>
            <a:r>
              <a:rPr lang="en-US" sz="2400" b="1" dirty="0">
                <a:solidFill>
                  <a:srgbClr val="002060"/>
                </a:solidFill>
              </a:rPr>
              <a:t>The Executive</a:t>
            </a:r>
            <a:r>
              <a:rPr lang="en-US" sz="2400" dirty="0"/>
              <a:t>        </a:t>
            </a:r>
            <a:r>
              <a:rPr lang="en-US" sz="2400" dirty="0">
                <a:solidFill>
                  <a:srgbClr val="00B050"/>
                </a:solidFill>
              </a:rPr>
              <a:t>The Judiciary</a:t>
            </a:r>
          </a:p>
          <a:p>
            <a:pPr marL="411480" lvl="1" indent="0">
              <a:buNone/>
            </a:pPr>
            <a:endParaRPr lang="en-US" sz="2400" dirty="0">
              <a:solidFill>
                <a:srgbClr val="00B050"/>
              </a:solidFill>
            </a:endParaRPr>
          </a:p>
          <a:p>
            <a:pPr marL="411480" lvl="1" indent="0">
              <a:buNone/>
            </a:pPr>
            <a:endParaRPr lang="en-US" sz="2400" dirty="0">
              <a:solidFill>
                <a:srgbClr val="00B050"/>
              </a:solidFill>
            </a:endParaRPr>
          </a:p>
          <a:p>
            <a:pPr marL="411480" lvl="1" indent="0">
              <a:buNone/>
            </a:pPr>
            <a:r>
              <a:rPr lang="en-US" sz="2400" dirty="0">
                <a:solidFill>
                  <a:srgbClr val="00B050"/>
                </a:solidFill>
              </a:rPr>
              <a:t>			</a:t>
            </a:r>
          </a:p>
          <a:p>
            <a:pPr marL="411480" lvl="1" indent="0">
              <a:buNone/>
            </a:pPr>
            <a:r>
              <a:rPr lang="en-US" sz="2400" dirty="0">
                <a:solidFill>
                  <a:srgbClr val="00B050"/>
                </a:solidFill>
              </a:rPr>
              <a:t>			</a:t>
            </a:r>
          </a:p>
          <a:p>
            <a:pPr marL="411480" lvl="1" indent="0">
              <a:buNone/>
            </a:pPr>
            <a:r>
              <a:rPr lang="en-US" sz="2400" dirty="0">
                <a:solidFill>
                  <a:srgbClr val="00B050"/>
                </a:solidFill>
              </a:rPr>
              <a:t>			  </a:t>
            </a:r>
          </a:p>
          <a:p>
            <a:pPr marL="411480" lvl="1" indent="0">
              <a:buNone/>
            </a:pPr>
            <a:r>
              <a:rPr lang="en-US" sz="2400" dirty="0">
                <a:solidFill>
                  <a:srgbClr val="00B050"/>
                </a:solidFill>
              </a:rPr>
              <a:t>			  </a:t>
            </a:r>
            <a:r>
              <a:rPr lang="en-US" sz="2400" dirty="0">
                <a:solidFill>
                  <a:srgbClr val="0070C0"/>
                </a:solidFill>
              </a:rPr>
              <a:t>Citizens &amp; Society</a:t>
            </a:r>
          </a:p>
          <a:p>
            <a:pPr marL="411480" lvl="1" indent="0">
              <a:buNone/>
            </a:pPr>
            <a:r>
              <a:rPr lang="en-US" sz="2400" dirty="0">
                <a:solidFill>
                  <a:srgbClr val="00B050"/>
                </a:solidFill>
              </a:rPr>
              <a:t>	         </a:t>
            </a:r>
            <a:r>
              <a:rPr lang="en-US" sz="1800" dirty="0"/>
              <a:t>(NGOs &amp; </a:t>
            </a:r>
            <a:r>
              <a:rPr lang="en-US" sz="1800" dirty="0" err="1"/>
              <a:t>IGOs</a:t>
            </a:r>
            <a:r>
              <a:rPr lang="en-US" sz="1800" dirty="0"/>
              <a:t>, Media, Pressure Groups, Voters)</a:t>
            </a:r>
          </a:p>
          <a:p>
            <a:pPr marL="411480" lvl="1" indent="0">
              <a:buNone/>
            </a:pPr>
            <a:endParaRPr lang="en-US" sz="1800" dirty="0"/>
          </a:p>
          <a:p>
            <a:pPr marL="411480" lvl="1" indent="0">
              <a:buNone/>
            </a:pPr>
            <a:r>
              <a:rPr lang="en-US" sz="3200" dirty="0"/>
              <a:t>		</a:t>
            </a:r>
          </a:p>
          <a:p>
            <a:pPr marL="411480" lvl="1" indent="0">
              <a:buNone/>
            </a:pPr>
            <a:r>
              <a:rPr lang="en-US" sz="3200" dirty="0"/>
              <a:t>	      The Social Contract Theory</a:t>
            </a:r>
          </a:p>
        </p:txBody>
      </p:sp>
      <p:sp>
        <p:nvSpPr>
          <p:cNvPr id="4" name="Slide Number Placeholder 3"/>
          <p:cNvSpPr>
            <a:spLocks noGrp="1"/>
          </p:cNvSpPr>
          <p:nvPr>
            <p:ph type="sldNum" sz="quarter" idx="12"/>
          </p:nvPr>
        </p:nvSpPr>
        <p:spPr/>
        <p:txBody>
          <a:bodyPr/>
          <a:lstStyle/>
          <a:p>
            <a:fld id="{5C64DCFA-150B-44D7-B2A1-E7C0AD016D03}" type="slidenum">
              <a:rPr lang="en-US" smtClean="0"/>
              <a:pPr/>
              <a:t>11</a:t>
            </a:fld>
            <a:endParaRPr lang="en-US"/>
          </a:p>
        </p:txBody>
      </p:sp>
      <p:cxnSp>
        <p:nvCxnSpPr>
          <p:cNvPr id="5" name="Straight Arrow Connector 4"/>
          <p:cNvCxnSpPr/>
          <p:nvPr/>
        </p:nvCxnSpPr>
        <p:spPr>
          <a:xfrm>
            <a:off x="2209800" y="1524000"/>
            <a:ext cx="1828800" cy="20574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5181600" y="1447800"/>
            <a:ext cx="2286000" cy="20574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648200" y="1447800"/>
            <a:ext cx="0" cy="2133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048000" y="1295400"/>
            <a:ext cx="5334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791200" y="1246909"/>
            <a:ext cx="5334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3538537"/>
            <a:ext cx="7659687" cy="1168400"/>
          </a:xfrm>
        </p:spPr>
        <p:txBody>
          <a:bodyPr/>
          <a:lstStyle/>
          <a:p>
            <a:r>
              <a:rPr lang="en-US" dirty="0"/>
              <a:t>Nature &amp; scope</a:t>
            </a:r>
          </a:p>
        </p:txBody>
      </p:sp>
      <p:sp>
        <p:nvSpPr>
          <p:cNvPr id="6" name="Text Placeholder 5"/>
          <p:cNvSpPr>
            <a:spLocks noGrp="1"/>
          </p:cNvSpPr>
          <p:nvPr>
            <p:ph type="body" idx="1"/>
          </p:nvPr>
        </p:nvSpPr>
        <p:spPr>
          <a:xfrm>
            <a:off x="722313" y="1905000"/>
            <a:ext cx="6135687" cy="1633538"/>
          </a:xfrm>
        </p:spPr>
        <p:txBody>
          <a:bodyPr/>
          <a:lstStyle/>
          <a:p>
            <a:r>
              <a:rPr lang="en-US" dirty="0"/>
              <a:t>Public Administration</a:t>
            </a:r>
          </a:p>
        </p:txBody>
      </p:sp>
      <p:sp>
        <p:nvSpPr>
          <p:cNvPr id="4" name="Slide Number Placeholder 3"/>
          <p:cNvSpPr>
            <a:spLocks noGrp="1"/>
          </p:cNvSpPr>
          <p:nvPr>
            <p:ph type="sldNum" sz="quarter" idx="12"/>
          </p:nvPr>
        </p:nvSpPr>
        <p:spPr/>
        <p:txBody>
          <a:bodyPr/>
          <a:lstStyle/>
          <a:p>
            <a:fld id="{5C64DCFA-150B-44D7-B2A1-E7C0AD016D03}" type="slidenum">
              <a:rPr lang="en-US" smtClean="0"/>
              <a:pPr/>
              <a:t>12</a:t>
            </a:fld>
            <a:endParaRPr lang="en-US"/>
          </a:p>
        </p:txBody>
      </p:sp>
    </p:spTree>
    <p:extLst>
      <p:ext uri="{BB962C8B-B14F-4D97-AF65-F5344CB8AC3E}">
        <p14:creationId xmlns:p14="http://schemas.microsoft.com/office/powerpoint/2010/main" val="3655790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a:t>Nature &amp; Scope </a:t>
            </a:r>
          </a:p>
        </p:txBody>
      </p:sp>
      <p:sp>
        <p:nvSpPr>
          <p:cNvPr id="3" name="Content Placeholder 2"/>
          <p:cNvSpPr>
            <a:spLocks noGrp="1"/>
          </p:cNvSpPr>
          <p:nvPr>
            <p:ph idx="1"/>
          </p:nvPr>
        </p:nvSpPr>
        <p:spPr>
          <a:xfrm>
            <a:off x="457200" y="1143000"/>
            <a:ext cx="8229600" cy="5257800"/>
          </a:xfrm>
        </p:spPr>
        <p:txBody>
          <a:bodyPr>
            <a:normAutofit fontScale="92500"/>
          </a:bodyPr>
          <a:lstStyle/>
          <a:p>
            <a:r>
              <a:rPr lang="en-US" dirty="0"/>
              <a:t>Pub. Admin. is as old as government itself.</a:t>
            </a:r>
          </a:p>
          <a:p>
            <a:r>
              <a:rPr lang="en-US" dirty="0"/>
              <a:t>The Public Managers were there when Egyptian Pyramids were being constructed.</a:t>
            </a:r>
          </a:p>
          <a:p>
            <a:r>
              <a:rPr lang="en-US" dirty="0"/>
              <a:t>The Code of Hammurabi- the Babylonian Law Code (1700 BC)</a:t>
            </a:r>
          </a:p>
          <a:p>
            <a:r>
              <a:rPr lang="en-US" dirty="0"/>
              <a:t>The Confucius Philosophy and China‘s Civil Service (500 BC)</a:t>
            </a:r>
          </a:p>
          <a:p>
            <a:r>
              <a:rPr lang="en-US" dirty="0"/>
              <a:t>Greek Political Philosophy- Plato, Aristotle</a:t>
            </a:r>
          </a:p>
          <a:p>
            <a:r>
              <a:rPr lang="en-US" dirty="0"/>
              <a:t>Modern Europe:</a:t>
            </a:r>
          </a:p>
          <a:p>
            <a:pPr lvl="1"/>
            <a:r>
              <a:rPr lang="en-US" dirty="0"/>
              <a:t>Democratization &amp; Rationalization of Society- Rise of Bureaucracies</a:t>
            </a:r>
          </a:p>
          <a:p>
            <a:r>
              <a:rPr lang="en-US" dirty="0"/>
              <a:t>Public Administration in 21</a:t>
            </a:r>
            <a:r>
              <a:rPr lang="en-US" baseline="30000" dirty="0"/>
              <a:t>st</a:t>
            </a:r>
            <a:r>
              <a:rPr lang="en-US" dirty="0"/>
              <a:t> Century</a:t>
            </a:r>
          </a:p>
          <a:p>
            <a:pPr lvl="1"/>
            <a:r>
              <a:rPr lang="en-US" dirty="0"/>
              <a:t>Global Context</a:t>
            </a:r>
          </a:p>
          <a:p>
            <a:pPr lvl="1"/>
            <a:r>
              <a:rPr lang="en-US" dirty="0"/>
              <a:t>Technology at the cutting-edge of administration </a:t>
            </a:r>
          </a:p>
          <a:p>
            <a:pPr lvl="1"/>
            <a:r>
              <a:rPr lang="en-US" dirty="0"/>
              <a:t>Challenges of post-modern administration </a:t>
            </a:r>
          </a:p>
          <a:p>
            <a:endParaRPr lang="en-US" dirty="0"/>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Autofit/>
          </a:bodyPr>
          <a:lstStyle/>
          <a:p>
            <a:pPr algn="ctr"/>
            <a:r>
              <a:rPr lang="en-US" sz="2400" dirty="0"/>
              <a:t>We Can Understand Nature And Scope Of Public Administration </a:t>
            </a:r>
          </a:p>
        </p:txBody>
      </p:sp>
      <p:sp>
        <p:nvSpPr>
          <p:cNvPr id="3" name="Content Placeholder 2"/>
          <p:cNvSpPr>
            <a:spLocks noGrp="1"/>
          </p:cNvSpPr>
          <p:nvPr>
            <p:ph idx="1"/>
          </p:nvPr>
        </p:nvSpPr>
        <p:spPr>
          <a:xfrm>
            <a:off x="1219200" y="1219200"/>
            <a:ext cx="6629400" cy="4876800"/>
          </a:xfrm>
        </p:spPr>
        <p:txBody>
          <a:bodyPr>
            <a:normAutofit fontScale="85000" lnSpcReduction="20000"/>
          </a:bodyPr>
          <a:lstStyle/>
          <a:p>
            <a:pPr marL="0" indent="0">
              <a:buNone/>
            </a:pPr>
            <a:r>
              <a:rPr lang="en-US" sz="3300" dirty="0">
                <a:solidFill>
                  <a:srgbClr val="00B0F0"/>
                </a:solidFill>
              </a:rPr>
              <a:t>A.</a:t>
            </a:r>
            <a:r>
              <a:rPr lang="en-US" sz="3300" dirty="0"/>
              <a:t> </a:t>
            </a:r>
            <a:r>
              <a:rPr lang="en-US" dirty="0"/>
              <a:t>Subject-Matter View or Integral View, or Normative Studies</a:t>
            </a:r>
          </a:p>
          <a:p>
            <a:pPr lvl="1"/>
            <a:r>
              <a:rPr lang="en-US" sz="2100" dirty="0">
                <a:solidFill>
                  <a:srgbClr val="FF0000"/>
                </a:solidFill>
              </a:rPr>
              <a:t>Whether Public Administration is;</a:t>
            </a:r>
          </a:p>
          <a:p>
            <a:pPr lvl="2"/>
            <a:r>
              <a:rPr lang="en-US" sz="1900" dirty="0"/>
              <a:t>Politics (policy making process) or </a:t>
            </a:r>
          </a:p>
          <a:p>
            <a:pPr lvl="2"/>
            <a:r>
              <a:rPr lang="en-US" sz="1900" dirty="0"/>
              <a:t>Management (policy execution process)….i.e. </a:t>
            </a:r>
          </a:p>
          <a:p>
            <a:pPr lvl="2"/>
            <a:r>
              <a:rPr lang="en-US" sz="2400" dirty="0">
                <a:solidFill>
                  <a:srgbClr val="00B050"/>
                </a:solidFill>
              </a:rPr>
              <a:t>Politics-Administration Dichotomy</a:t>
            </a:r>
          </a:p>
          <a:p>
            <a:pPr lvl="1"/>
            <a:r>
              <a:rPr lang="en-US" sz="2100" dirty="0">
                <a:solidFill>
                  <a:srgbClr val="FF0000"/>
                </a:solidFill>
              </a:rPr>
              <a:t>Public Administration:</a:t>
            </a:r>
            <a:r>
              <a:rPr lang="en-US" sz="2100" dirty="0">
                <a:solidFill>
                  <a:srgbClr val="7030A0"/>
                </a:solidFill>
              </a:rPr>
              <a:t> Theory and Application</a:t>
            </a:r>
          </a:p>
          <a:p>
            <a:pPr lvl="2"/>
            <a:r>
              <a:rPr lang="en-US" sz="1900" dirty="0"/>
              <a:t> Administrative Theory</a:t>
            </a:r>
          </a:p>
          <a:p>
            <a:pPr lvl="2"/>
            <a:r>
              <a:rPr lang="en-US" sz="1900" dirty="0"/>
              <a:t>Applied Administration</a:t>
            </a:r>
          </a:p>
          <a:p>
            <a:pPr lvl="1"/>
            <a:r>
              <a:rPr lang="en-US" sz="2100" i="1" dirty="0">
                <a:solidFill>
                  <a:srgbClr val="FF0000"/>
                </a:solidFill>
              </a:rPr>
              <a:t>Public Administration: </a:t>
            </a:r>
            <a:r>
              <a:rPr lang="en-US" sz="2100" i="1" dirty="0">
                <a:solidFill>
                  <a:srgbClr val="0070C0"/>
                </a:solidFill>
              </a:rPr>
              <a:t>Understanding Management, Politics, and Law in the Public Sector</a:t>
            </a:r>
            <a:r>
              <a:rPr lang="en-US" sz="2100" dirty="0">
                <a:solidFill>
                  <a:srgbClr val="0070C0"/>
                </a:solidFill>
              </a:rPr>
              <a:t> .</a:t>
            </a:r>
          </a:p>
          <a:p>
            <a:pPr marL="0" indent="0">
              <a:buNone/>
            </a:pPr>
            <a:endParaRPr lang="en-US" dirty="0"/>
          </a:p>
          <a:p>
            <a:pPr marL="0" indent="0">
              <a:buNone/>
            </a:pPr>
            <a:r>
              <a:rPr lang="en-US" sz="3300" b="1" dirty="0">
                <a:solidFill>
                  <a:srgbClr val="FFC000"/>
                </a:solidFill>
              </a:rPr>
              <a:t>B.</a:t>
            </a:r>
            <a:r>
              <a:rPr lang="en-US" dirty="0"/>
              <a:t> Empirical Approach or Managerial View or Systematic Study</a:t>
            </a:r>
          </a:p>
          <a:p>
            <a:pPr lvl="1"/>
            <a:r>
              <a:rPr lang="en-US" sz="2100" dirty="0">
                <a:solidFill>
                  <a:srgbClr val="FF0000"/>
                </a:solidFill>
              </a:rPr>
              <a:t>Understanding the Science of Administration: </a:t>
            </a:r>
          </a:p>
          <a:p>
            <a:pPr lvl="2"/>
            <a:r>
              <a:rPr lang="en-US" sz="1900" dirty="0"/>
              <a:t>The Managerial Approach</a:t>
            </a:r>
          </a:p>
          <a:p>
            <a:pPr lvl="1"/>
            <a:r>
              <a:rPr lang="en-US" sz="2100" dirty="0">
                <a:solidFill>
                  <a:srgbClr val="FF0000"/>
                </a:solidFill>
              </a:rPr>
              <a:t>Scientific Management Movement</a:t>
            </a:r>
          </a:p>
          <a:p>
            <a:endParaRPr lang="en-US"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1371600"/>
            <a:ext cx="8382000" cy="1927225"/>
          </a:xfrm>
        </p:spPr>
        <p:txBody>
          <a:bodyPr/>
          <a:lstStyle/>
          <a:p>
            <a:r>
              <a:rPr lang="en-US" sz="3200" dirty="0"/>
              <a:t>1.Politics-Administration dichotomy</a:t>
            </a:r>
          </a:p>
        </p:txBody>
      </p:sp>
      <p:sp>
        <p:nvSpPr>
          <p:cNvPr id="6" name="Subtitle 5"/>
          <p:cNvSpPr>
            <a:spLocks noGrp="1"/>
          </p:cNvSpPr>
          <p:nvPr>
            <p:ph type="subTitle" idx="1"/>
          </p:nvPr>
        </p:nvSpPr>
        <p:spPr/>
        <p:txBody>
          <a:bodyPr/>
          <a:lstStyle/>
          <a:p>
            <a:r>
              <a:rPr lang="en-US" dirty="0"/>
              <a:t> Woodrow Wilson</a:t>
            </a:r>
          </a:p>
          <a:p>
            <a:r>
              <a:rPr lang="en-US" dirty="0">
                <a:solidFill>
                  <a:srgbClr val="00B050"/>
                </a:solidFill>
              </a:rPr>
              <a:t>‘The Study of Adminisatrtion-1887’</a:t>
            </a:r>
          </a:p>
          <a:p>
            <a:r>
              <a:rPr lang="en-US" sz="2000" dirty="0"/>
              <a:t>Political Science Quarterly</a:t>
            </a:r>
          </a:p>
        </p:txBody>
      </p:sp>
      <p:sp>
        <p:nvSpPr>
          <p:cNvPr id="4" name="Slide Number Placeholder 3"/>
          <p:cNvSpPr>
            <a:spLocks noGrp="1"/>
          </p:cNvSpPr>
          <p:nvPr>
            <p:ph type="sldNum" sz="quarter" idx="12"/>
          </p:nvPr>
        </p:nvSpPr>
        <p:spPr/>
        <p:txBody>
          <a:bodyPr/>
          <a:lstStyle/>
          <a:p>
            <a:fld id="{5C64DCFA-150B-44D7-B2A1-E7C0AD016D03}" type="slidenum">
              <a:rPr lang="en-US" smtClean="0"/>
              <a:pPr/>
              <a:t>15</a:t>
            </a:fld>
            <a:endParaRPr lang="en-US"/>
          </a:p>
        </p:txBody>
      </p:sp>
    </p:spTree>
    <p:extLst>
      <p:ext uri="{BB962C8B-B14F-4D97-AF65-F5344CB8AC3E}">
        <p14:creationId xmlns:p14="http://schemas.microsoft.com/office/powerpoint/2010/main" val="1369979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990600"/>
          </a:xfrm>
        </p:spPr>
        <p:txBody>
          <a:bodyPr>
            <a:normAutofit fontScale="90000"/>
          </a:bodyPr>
          <a:lstStyle/>
          <a:p>
            <a:pPr algn="ctr"/>
            <a:r>
              <a:rPr lang="en-US" sz="3600" dirty="0">
                <a:hlinkClick r:id="rId2" action="ppaction://hlinkpres?slideindex=1&amp;slidetitle="/>
              </a:rPr>
              <a:t>1. The Study of Administration</a:t>
            </a:r>
            <a:br>
              <a:rPr lang="en-US" sz="3600" dirty="0">
                <a:hlinkClick r:id="rId2" action="ppaction://hlinkpres?slideindex=1&amp;slidetitle="/>
              </a:rPr>
            </a:br>
            <a:r>
              <a:rPr lang="en-US" sz="3600" dirty="0">
                <a:hlinkClick r:id="rId2" action="ppaction://hlinkpres?slideindex=1&amp;slidetitle="/>
              </a:rPr>
              <a:t>Woodrow Wilson-1887</a:t>
            </a:r>
            <a:endParaRPr lang="en-US" sz="3600" dirty="0"/>
          </a:p>
        </p:txBody>
      </p:sp>
      <p:sp>
        <p:nvSpPr>
          <p:cNvPr id="3" name="Content Placeholder 2"/>
          <p:cNvSpPr>
            <a:spLocks noGrp="1"/>
          </p:cNvSpPr>
          <p:nvPr>
            <p:ph idx="1"/>
          </p:nvPr>
        </p:nvSpPr>
        <p:spPr>
          <a:xfrm>
            <a:off x="838200" y="1524000"/>
            <a:ext cx="7620000" cy="4953000"/>
          </a:xfrm>
        </p:spPr>
        <p:txBody>
          <a:bodyPr>
            <a:normAutofit lnSpcReduction="10000"/>
          </a:bodyPr>
          <a:lstStyle/>
          <a:p>
            <a:endParaRPr lang="en-US" dirty="0"/>
          </a:p>
          <a:p>
            <a:r>
              <a:rPr lang="en-US" dirty="0"/>
              <a:t>Wilson's article discusses increasing complexity of society and emerging issues of public policy design an execution</a:t>
            </a:r>
          </a:p>
          <a:p>
            <a:endParaRPr lang="en-US" dirty="0"/>
          </a:p>
          <a:p>
            <a:r>
              <a:rPr lang="en-US" dirty="0"/>
              <a:t>It requires administrative methods of government to deal with complexity.</a:t>
            </a:r>
          </a:p>
          <a:p>
            <a:pPr marL="114300" indent="0">
              <a:buNone/>
            </a:pPr>
            <a:endParaRPr lang="en-US" dirty="0"/>
          </a:p>
          <a:p>
            <a:r>
              <a:rPr lang="en-US" dirty="0"/>
              <a:t>He argues that questions of administration (public programs’ management) are of more practical importance to the function of American government than constitutional questions (law making, policy making): </a:t>
            </a: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16</a:t>
            </a:fld>
            <a:endParaRPr lang="en-US"/>
          </a:p>
        </p:txBody>
      </p:sp>
    </p:spTree>
    <p:extLst>
      <p:ext uri="{BB962C8B-B14F-4D97-AF65-F5344CB8AC3E}">
        <p14:creationId xmlns:p14="http://schemas.microsoft.com/office/powerpoint/2010/main" val="3851062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14300" indent="0">
              <a:buNone/>
            </a:pPr>
            <a:r>
              <a:rPr lang="en-US" dirty="0"/>
              <a:t>The Essay tries;</a:t>
            </a:r>
          </a:p>
          <a:p>
            <a:pPr marL="628650" indent="-514350">
              <a:buAutoNum type="romanUcPeriod"/>
            </a:pPr>
            <a:r>
              <a:rPr lang="en-US" dirty="0"/>
              <a:t>To trace the history of the study of public administration.</a:t>
            </a:r>
          </a:p>
          <a:p>
            <a:pPr marL="628650" indent="-514350">
              <a:buAutoNum type="romanUcPeriod"/>
            </a:pPr>
            <a:r>
              <a:rPr lang="en-US" dirty="0"/>
              <a:t>To ascertain just what is its subject-matter-the nature of the subject.</a:t>
            </a:r>
          </a:p>
          <a:p>
            <a:pPr marL="628650" indent="-514350">
              <a:buAutoNum type="romanUcPeriod"/>
            </a:pPr>
            <a:r>
              <a:rPr lang="en-US" dirty="0"/>
              <a:t>What are the best methods by which to develop it-techniques</a:t>
            </a:r>
          </a:p>
          <a:p>
            <a:pPr marL="628650" indent="-514350">
              <a:buAutoNum type="romanUcPeriod"/>
            </a:pPr>
            <a:endParaRPr lang="en-US" dirty="0"/>
          </a:p>
          <a:p>
            <a:pPr marL="11430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17</a:t>
            </a:fld>
            <a:endParaRPr lang="en-US"/>
          </a:p>
        </p:txBody>
      </p:sp>
    </p:spTree>
    <p:extLst>
      <p:ext uri="{BB962C8B-B14F-4D97-AF65-F5344CB8AC3E}">
        <p14:creationId xmlns:p14="http://schemas.microsoft.com/office/powerpoint/2010/main" val="427359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hlinkClick r:id="rId2" action="ppaction://hlinkpres?slideindex=1&amp;slidetitle="/>
              </a:rPr>
              <a:t>Woodrow Wilson-1887</a:t>
            </a:r>
            <a:endParaRPr lang="en-US" dirty="0"/>
          </a:p>
        </p:txBody>
      </p:sp>
      <p:sp>
        <p:nvSpPr>
          <p:cNvPr id="3" name="Content Placeholder 2"/>
          <p:cNvSpPr>
            <a:spLocks noGrp="1"/>
          </p:cNvSpPr>
          <p:nvPr>
            <p:ph idx="1"/>
          </p:nvPr>
        </p:nvSpPr>
        <p:spPr>
          <a:xfrm>
            <a:off x="762000" y="1219200"/>
            <a:ext cx="7391400" cy="4906963"/>
          </a:xfrm>
        </p:spPr>
        <p:txBody>
          <a:bodyPr>
            <a:normAutofit lnSpcReduction="10000"/>
          </a:bodyPr>
          <a:lstStyle/>
          <a:p>
            <a:r>
              <a:rPr lang="en-US" sz="2400" dirty="0"/>
              <a:t>The science of administration is a branch of science of politics which was begun some twenty-two hundred years ago.</a:t>
            </a:r>
          </a:p>
          <a:p>
            <a:endParaRPr lang="en-US" sz="2400" dirty="0"/>
          </a:p>
          <a:p>
            <a:r>
              <a:rPr lang="en-US" sz="2400" dirty="0"/>
              <a:t>For 2000 years, public admin. remains obscured by its mother science i.e. Political Science</a:t>
            </a:r>
          </a:p>
          <a:p>
            <a:endParaRPr lang="en-US" sz="2400" dirty="0"/>
          </a:p>
          <a:p>
            <a:r>
              <a:rPr lang="en-US" sz="2400" dirty="0"/>
              <a:t>Administration is the most obvious part of government; it is the executive, the operative, the most visible side of government</a:t>
            </a:r>
          </a:p>
          <a:p>
            <a:endParaRPr lang="en-US" sz="2400" dirty="0"/>
          </a:p>
          <a:p>
            <a:r>
              <a:rPr lang="en-US" sz="2400" dirty="0"/>
              <a:t>It is separated from political maneuverings </a:t>
            </a:r>
          </a:p>
          <a:p>
            <a:pPr lvl="1"/>
            <a:r>
              <a:rPr lang="en-US" sz="2000" dirty="0"/>
              <a:t>Political-Administration Dichotomy</a:t>
            </a:r>
          </a:p>
          <a:p>
            <a:endParaRPr lang="en-US" sz="24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field of administration is a field of business. It is removed from the hurry and strife of politics</a:t>
            </a:r>
          </a:p>
          <a:p>
            <a:endParaRPr lang="en-US" dirty="0"/>
          </a:p>
          <a:p>
            <a:r>
              <a:rPr lang="en-US" dirty="0"/>
              <a:t>Public Administration is detailed and systematic application of law</a:t>
            </a:r>
          </a:p>
          <a:p>
            <a:r>
              <a:rPr lang="en-US" sz="3600" dirty="0"/>
              <a:t>It is government in action</a:t>
            </a:r>
          </a:p>
          <a:p>
            <a:pPr lvl="1"/>
            <a:endParaRPr lang="en-US" dirty="0"/>
          </a:p>
          <a:p>
            <a:r>
              <a:rPr lang="en-US" dirty="0"/>
              <a:t>It is easy to make a constitution (politics) than to run it (management of the country)</a:t>
            </a:r>
          </a:p>
        </p:txBody>
      </p:sp>
      <p:sp>
        <p:nvSpPr>
          <p:cNvPr id="4" name="Slide Number Placeholder 3"/>
          <p:cNvSpPr>
            <a:spLocks noGrp="1"/>
          </p:cNvSpPr>
          <p:nvPr>
            <p:ph type="sldNum" sz="quarter" idx="12"/>
          </p:nvPr>
        </p:nvSpPr>
        <p:spPr/>
        <p:txBody>
          <a:bodyPr/>
          <a:lstStyle/>
          <a:p>
            <a:fld id="{5C64DCFA-150B-44D7-B2A1-E7C0AD016D03}" type="slidenum">
              <a:rPr lang="en-US" smtClean="0"/>
              <a:pPr/>
              <a:t>19</a:t>
            </a:fld>
            <a:endParaRPr lang="en-US"/>
          </a:p>
        </p:txBody>
      </p:sp>
    </p:spTree>
    <p:extLst>
      <p:ext uri="{BB962C8B-B14F-4D97-AF65-F5344CB8AC3E}">
        <p14:creationId xmlns:p14="http://schemas.microsoft.com/office/powerpoint/2010/main" val="152987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E:\MPA-NOA\download.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636" y="228600"/>
            <a:ext cx="9109364" cy="60198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5C64DCFA-150B-44D7-B2A1-E7C0AD016D03}" type="slidenum">
              <a:rPr lang="en-US" smtClean="0"/>
              <a:pPr/>
              <a:t>2</a:t>
            </a:fld>
            <a:endParaRPr lang="en-US"/>
          </a:p>
        </p:txBody>
      </p:sp>
    </p:spTree>
    <p:extLst>
      <p:ext uri="{BB962C8B-B14F-4D97-AF65-F5344CB8AC3E}">
        <p14:creationId xmlns:p14="http://schemas.microsoft.com/office/powerpoint/2010/main" val="381271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228600" y="1219200"/>
            <a:ext cx="3931920" cy="639762"/>
          </a:xfrm>
        </p:spPr>
        <p:txBody>
          <a:bodyPr>
            <a:normAutofit/>
          </a:bodyPr>
          <a:lstStyle/>
          <a:p>
            <a:r>
              <a:rPr lang="en-US" sz="2800" dirty="0"/>
              <a:t>Politics (Democracy)</a:t>
            </a:r>
          </a:p>
        </p:txBody>
      </p:sp>
      <p:sp>
        <p:nvSpPr>
          <p:cNvPr id="7" name="Content Placeholder 6"/>
          <p:cNvSpPr>
            <a:spLocks noGrp="1"/>
          </p:cNvSpPr>
          <p:nvPr>
            <p:ph sz="half" idx="2"/>
          </p:nvPr>
        </p:nvSpPr>
        <p:spPr>
          <a:xfrm>
            <a:off x="457200" y="1371600"/>
            <a:ext cx="3931920" cy="5018088"/>
          </a:xfrm>
        </p:spPr>
        <p:txBody>
          <a:bodyPr/>
          <a:lstStyle/>
          <a:p>
            <a:endParaRPr lang="en-US" dirty="0"/>
          </a:p>
          <a:p>
            <a:r>
              <a:rPr lang="en-US" dirty="0">
                <a:solidFill>
                  <a:srgbClr val="00B050"/>
                </a:solidFill>
              </a:rPr>
              <a:t>Democracy</a:t>
            </a:r>
          </a:p>
          <a:p>
            <a:pPr lvl="1"/>
            <a:r>
              <a:rPr lang="en-US" dirty="0">
                <a:solidFill>
                  <a:srgbClr val="00B050"/>
                </a:solidFill>
              </a:rPr>
              <a:t>Structure</a:t>
            </a:r>
          </a:p>
          <a:p>
            <a:pPr lvl="1"/>
            <a:r>
              <a:rPr lang="en-US" dirty="0">
                <a:solidFill>
                  <a:srgbClr val="00B050"/>
                </a:solidFill>
              </a:rPr>
              <a:t>Functions</a:t>
            </a:r>
          </a:p>
          <a:p>
            <a:pPr lvl="1"/>
            <a:r>
              <a:rPr lang="en-US" dirty="0">
                <a:solidFill>
                  <a:srgbClr val="00B050"/>
                </a:solidFill>
              </a:rPr>
              <a:t>Values</a:t>
            </a:r>
          </a:p>
          <a:p>
            <a:r>
              <a:rPr lang="en-US" dirty="0"/>
              <a:t>Equality</a:t>
            </a:r>
          </a:p>
          <a:p>
            <a:r>
              <a:rPr lang="en-US" dirty="0"/>
              <a:t>Citizen participation</a:t>
            </a:r>
          </a:p>
          <a:p>
            <a:r>
              <a:rPr lang="en-US" dirty="0"/>
              <a:t>General process</a:t>
            </a:r>
          </a:p>
          <a:p>
            <a:r>
              <a:rPr lang="en-US" dirty="0"/>
              <a:t>Election</a:t>
            </a:r>
          </a:p>
          <a:p>
            <a:r>
              <a:rPr lang="en-US" dirty="0"/>
              <a:t>Control of information weak</a:t>
            </a:r>
          </a:p>
          <a:p>
            <a:endParaRPr lang="en-US" dirty="0"/>
          </a:p>
        </p:txBody>
      </p:sp>
      <p:sp>
        <p:nvSpPr>
          <p:cNvPr id="8" name="Text Placeholder 7"/>
          <p:cNvSpPr>
            <a:spLocks noGrp="1"/>
          </p:cNvSpPr>
          <p:nvPr>
            <p:ph type="body" sz="quarter" idx="3"/>
          </p:nvPr>
        </p:nvSpPr>
        <p:spPr>
          <a:xfrm>
            <a:off x="4648200" y="1265238"/>
            <a:ext cx="3931920" cy="639762"/>
          </a:xfrm>
        </p:spPr>
        <p:txBody>
          <a:bodyPr>
            <a:normAutofit fontScale="77500" lnSpcReduction="20000"/>
          </a:bodyPr>
          <a:lstStyle/>
          <a:p>
            <a:r>
              <a:rPr lang="en-US" sz="2800" dirty="0"/>
              <a:t>Administration (Bureaucracy)</a:t>
            </a:r>
          </a:p>
        </p:txBody>
      </p:sp>
      <p:sp>
        <p:nvSpPr>
          <p:cNvPr id="9" name="Content Placeholder 8"/>
          <p:cNvSpPr>
            <a:spLocks noGrp="1"/>
          </p:cNvSpPr>
          <p:nvPr>
            <p:ph sz="quarter" idx="4"/>
          </p:nvPr>
        </p:nvSpPr>
        <p:spPr>
          <a:xfrm>
            <a:off x="4754880" y="1524000"/>
            <a:ext cx="3931920" cy="4865688"/>
          </a:xfrm>
        </p:spPr>
        <p:txBody>
          <a:bodyPr/>
          <a:lstStyle/>
          <a:p>
            <a:endParaRPr lang="en-US" dirty="0">
              <a:solidFill>
                <a:srgbClr val="FF0000"/>
              </a:solidFill>
            </a:endParaRPr>
          </a:p>
          <a:p>
            <a:r>
              <a:rPr lang="en-US" dirty="0">
                <a:solidFill>
                  <a:srgbClr val="FF0000"/>
                </a:solidFill>
              </a:rPr>
              <a:t>Bureaucracy</a:t>
            </a:r>
          </a:p>
          <a:p>
            <a:pPr lvl="1"/>
            <a:r>
              <a:rPr lang="en-US" dirty="0">
                <a:solidFill>
                  <a:srgbClr val="FF0000"/>
                </a:solidFill>
              </a:rPr>
              <a:t>Structure</a:t>
            </a:r>
          </a:p>
          <a:p>
            <a:pPr lvl="1"/>
            <a:r>
              <a:rPr lang="en-US" dirty="0">
                <a:solidFill>
                  <a:srgbClr val="FF0000"/>
                </a:solidFill>
              </a:rPr>
              <a:t>Functions</a:t>
            </a:r>
          </a:p>
          <a:p>
            <a:pPr lvl="1"/>
            <a:r>
              <a:rPr lang="en-US" dirty="0">
                <a:solidFill>
                  <a:srgbClr val="FF0000"/>
                </a:solidFill>
              </a:rPr>
              <a:t>Values</a:t>
            </a:r>
          </a:p>
          <a:p>
            <a:r>
              <a:rPr lang="en-US" dirty="0"/>
              <a:t>Inequality</a:t>
            </a:r>
          </a:p>
          <a:p>
            <a:r>
              <a:rPr lang="en-US" dirty="0"/>
              <a:t>Citizens are not allowed</a:t>
            </a:r>
          </a:p>
          <a:p>
            <a:r>
              <a:rPr lang="en-US" dirty="0"/>
              <a:t>Technical process</a:t>
            </a:r>
          </a:p>
          <a:p>
            <a:r>
              <a:rPr lang="en-US" dirty="0"/>
              <a:t>Selection on merit</a:t>
            </a:r>
          </a:p>
          <a:p>
            <a:r>
              <a:rPr lang="en-US" dirty="0"/>
              <a:t>Control of information strong</a:t>
            </a:r>
          </a:p>
        </p:txBody>
      </p:sp>
      <p:sp>
        <p:nvSpPr>
          <p:cNvPr id="4" name="Slide Number Placeholder 3"/>
          <p:cNvSpPr>
            <a:spLocks noGrp="1"/>
          </p:cNvSpPr>
          <p:nvPr>
            <p:ph type="sldNum" sz="quarter" idx="12"/>
          </p:nvPr>
        </p:nvSpPr>
        <p:spPr/>
        <p:txBody>
          <a:bodyPr/>
          <a:lstStyle/>
          <a:p>
            <a:fld id="{5C64DCFA-150B-44D7-B2A1-E7C0AD016D03}" type="slidenum">
              <a:rPr lang="en-US" smtClean="0"/>
              <a:pPr/>
              <a:t>20</a:t>
            </a:fld>
            <a:endParaRPr lang="en-US"/>
          </a:p>
        </p:txBody>
      </p:sp>
      <p:sp>
        <p:nvSpPr>
          <p:cNvPr id="2" name="Rectangle 1"/>
          <p:cNvSpPr/>
          <p:nvPr/>
        </p:nvSpPr>
        <p:spPr>
          <a:xfrm>
            <a:off x="457200" y="0"/>
            <a:ext cx="8382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Differences between Democracy and Bureaucracy:</a:t>
            </a:r>
          </a:p>
          <a:p>
            <a:pPr algn="ctr"/>
            <a:r>
              <a:rPr lang="en-US" b="1" dirty="0">
                <a:solidFill>
                  <a:schemeClr val="tx1"/>
                </a:solidFill>
              </a:rPr>
              <a:t>Democracy and Bureaucracy are Antithesis of each other.</a:t>
            </a:r>
          </a:p>
          <a:p>
            <a:pPr algn="ctr"/>
            <a:r>
              <a:rPr lang="en-US" dirty="0"/>
              <a:t>How can Democracy and Bureaucracy function together</a:t>
            </a:r>
          </a:p>
        </p:txBody>
      </p:sp>
    </p:spTree>
    <p:extLst>
      <p:ext uri="{BB962C8B-B14F-4D97-AF65-F5344CB8AC3E}">
        <p14:creationId xmlns:p14="http://schemas.microsoft.com/office/powerpoint/2010/main" val="3088641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295400"/>
            <a:ext cx="7848600" cy="1927225"/>
          </a:xfrm>
        </p:spPr>
        <p:txBody>
          <a:bodyPr/>
          <a:lstStyle/>
          <a:p>
            <a:r>
              <a:rPr lang="en-US" sz="3200" dirty="0"/>
              <a:t>2. The science of administration </a:t>
            </a:r>
          </a:p>
        </p:txBody>
      </p:sp>
      <p:sp>
        <p:nvSpPr>
          <p:cNvPr id="6" name="Subtitle 5"/>
          <p:cNvSpPr>
            <a:spLocks noGrp="1"/>
          </p:cNvSpPr>
          <p:nvPr>
            <p:ph type="subTitle" idx="1"/>
          </p:nvPr>
        </p:nvSpPr>
        <p:spPr>
          <a:xfrm>
            <a:off x="685800" y="3429000"/>
            <a:ext cx="7696200" cy="2971800"/>
          </a:xfrm>
        </p:spPr>
        <p:txBody>
          <a:bodyPr>
            <a:normAutofit/>
          </a:bodyPr>
          <a:lstStyle/>
          <a:p>
            <a:r>
              <a:rPr lang="en-US" dirty="0"/>
              <a:t>Luther </a:t>
            </a:r>
            <a:r>
              <a:rPr lang="en-US" dirty="0" err="1"/>
              <a:t>Gulick</a:t>
            </a:r>
            <a:r>
              <a:rPr lang="en-US" dirty="0"/>
              <a:t> &amp; </a:t>
            </a:r>
            <a:r>
              <a:rPr lang="en-US" dirty="0" err="1"/>
              <a:t>Urwick</a:t>
            </a:r>
            <a:endParaRPr lang="en-US" dirty="0"/>
          </a:p>
          <a:p>
            <a:r>
              <a:rPr lang="en-US" dirty="0"/>
              <a:t>They edited…..</a:t>
            </a:r>
          </a:p>
          <a:p>
            <a:r>
              <a:rPr lang="en-US" sz="2000" dirty="0"/>
              <a:t>“Papers on the Science of Administration-1937”</a:t>
            </a:r>
          </a:p>
          <a:p>
            <a:r>
              <a:rPr lang="en-US" sz="2000" dirty="0"/>
              <a:t>Public administration is a science like other social sciences.</a:t>
            </a:r>
          </a:p>
          <a:p>
            <a:r>
              <a:rPr lang="en-US" sz="2000" dirty="0"/>
              <a:t>It should be studied and developed along scientific lines.</a:t>
            </a:r>
          </a:p>
          <a:p>
            <a:r>
              <a:rPr lang="en-US" sz="2000" dirty="0"/>
              <a:t>Certain practices and values from business administration and corporate business affairs can be  borrowed to develop public administration as a field of business</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21</a:t>
            </a:fld>
            <a:endParaRPr lang="en-US"/>
          </a:p>
        </p:txBody>
      </p:sp>
    </p:spTree>
    <p:extLst>
      <p:ext uri="{BB962C8B-B14F-4D97-AF65-F5344CB8AC3E}">
        <p14:creationId xmlns:p14="http://schemas.microsoft.com/office/powerpoint/2010/main" val="89147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990600"/>
          </a:xfrm>
        </p:spPr>
        <p:txBody>
          <a:bodyPr>
            <a:noAutofit/>
          </a:bodyPr>
          <a:lstStyle/>
          <a:p>
            <a:r>
              <a:rPr lang="en-US" sz="3200" dirty="0"/>
              <a:t>2. Luther  </a:t>
            </a:r>
            <a:r>
              <a:rPr lang="en-US" sz="3200" dirty="0" err="1"/>
              <a:t>Gulick</a:t>
            </a:r>
            <a:r>
              <a:rPr lang="en-US" sz="3200" dirty="0"/>
              <a:t> &amp; </a:t>
            </a:r>
            <a:r>
              <a:rPr lang="en-US" sz="3200" dirty="0" err="1"/>
              <a:t>Urwick</a:t>
            </a:r>
            <a:r>
              <a:rPr lang="en-US" sz="3200" dirty="0"/>
              <a:t>-the Science of Administration (1937)</a:t>
            </a:r>
          </a:p>
        </p:txBody>
      </p:sp>
      <p:sp>
        <p:nvSpPr>
          <p:cNvPr id="3" name="Content Placeholder 2"/>
          <p:cNvSpPr>
            <a:spLocks noGrp="1"/>
          </p:cNvSpPr>
          <p:nvPr>
            <p:ph idx="1"/>
          </p:nvPr>
        </p:nvSpPr>
        <p:spPr>
          <a:xfrm>
            <a:off x="457200" y="1189037"/>
            <a:ext cx="8229600" cy="5287963"/>
          </a:xfrm>
        </p:spPr>
        <p:txBody>
          <a:bodyPr>
            <a:noAutofit/>
          </a:bodyPr>
          <a:lstStyle/>
          <a:p>
            <a:endParaRPr lang="en-US" sz="2400" dirty="0"/>
          </a:p>
          <a:p>
            <a:r>
              <a:rPr lang="en-US" sz="2400" dirty="0"/>
              <a:t>Developed public admin. </a:t>
            </a:r>
            <a:r>
              <a:rPr lang="en-US" dirty="0"/>
              <a:t>b</a:t>
            </a:r>
            <a:r>
              <a:rPr lang="en-US" sz="2400" dirty="0"/>
              <a:t>ased on the </a:t>
            </a:r>
            <a:r>
              <a:rPr lang="en-US" sz="2400" u="sng" dirty="0" err="1">
                <a:solidFill>
                  <a:srgbClr val="FF0000"/>
                </a:solidFill>
              </a:rPr>
              <a:t>POSDCoRB</a:t>
            </a:r>
            <a:r>
              <a:rPr lang="en-US" sz="2400" dirty="0"/>
              <a:t> activities (managerial approach)……</a:t>
            </a:r>
          </a:p>
          <a:p>
            <a:pPr lvl="3"/>
            <a:r>
              <a:rPr lang="en-US" sz="2000" b="1" dirty="0">
                <a:solidFill>
                  <a:srgbClr val="FF0000"/>
                </a:solidFill>
              </a:rPr>
              <a:t>P</a:t>
            </a:r>
            <a:r>
              <a:rPr lang="en-US" sz="2000" dirty="0"/>
              <a:t>lanning-Planning determines the direction of the organization, needs foresight, forecasting of events, decision making</a:t>
            </a:r>
          </a:p>
          <a:p>
            <a:pPr lvl="3"/>
            <a:r>
              <a:rPr lang="en-US" sz="2000" b="1" dirty="0">
                <a:solidFill>
                  <a:srgbClr val="FF0000"/>
                </a:solidFill>
              </a:rPr>
              <a:t>O</a:t>
            </a:r>
            <a:r>
              <a:rPr lang="en-US" sz="2000" dirty="0"/>
              <a:t>rganizing-allocation of resources, designing authority-responsibility centers</a:t>
            </a:r>
          </a:p>
          <a:p>
            <a:pPr lvl="3"/>
            <a:r>
              <a:rPr lang="en-US" sz="2000" b="1" dirty="0">
                <a:solidFill>
                  <a:srgbClr val="FF0000"/>
                </a:solidFill>
              </a:rPr>
              <a:t>S</a:t>
            </a:r>
            <a:r>
              <a:rPr lang="en-US" sz="2000" dirty="0"/>
              <a:t>taffing-</a:t>
            </a:r>
            <a:r>
              <a:rPr lang="en-US" sz="2000" dirty="0" err="1"/>
              <a:t>HRM</a:t>
            </a:r>
            <a:endParaRPr lang="en-US" sz="2000" dirty="0"/>
          </a:p>
          <a:p>
            <a:pPr lvl="3"/>
            <a:r>
              <a:rPr lang="en-US" sz="2000" b="1" dirty="0">
                <a:solidFill>
                  <a:srgbClr val="FF0000"/>
                </a:solidFill>
              </a:rPr>
              <a:t>D</a:t>
            </a:r>
            <a:r>
              <a:rPr lang="en-US" sz="2000" dirty="0"/>
              <a:t>irecting-Leadership, motivation, goal achievement</a:t>
            </a:r>
          </a:p>
          <a:p>
            <a:pPr lvl="3"/>
            <a:r>
              <a:rPr lang="en-US" sz="2000" b="1" dirty="0">
                <a:solidFill>
                  <a:srgbClr val="FF0000"/>
                </a:solidFill>
              </a:rPr>
              <a:t>Co</a:t>
            </a:r>
            <a:r>
              <a:rPr lang="en-US" sz="2000" dirty="0"/>
              <a:t>ordination- communication, networking</a:t>
            </a:r>
          </a:p>
          <a:p>
            <a:pPr lvl="3"/>
            <a:r>
              <a:rPr lang="en-US" sz="2000" b="1" dirty="0">
                <a:solidFill>
                  <a:srgbClr val="FF0000"/>
                </a:solidFill>
              </a:rPr>
              <a:t>R</a:t>
            </a:r>
            <a:r>
              <a:rPr lang="en-US" sz="2000" dirty="0"/>
              <a:t>eporting- compliance, accountability</a:t>
            </a:r>
          </a:p>
          <a:p>
            <a:pPr lvl="3"/>
            <a:r>
              <a:rPr lang="en-US" sz="2000" b="1" dirty="0">
                <a:solidFill>
                  <a:srgbClr val="FF0000"/>
                </a:solidFill>
              </a:rPr>
              <a:t>B</a:t>
            </a:r>
            <a:r>
              <a:rPr lang="en-US" sz="2000" dirty="0"/>
              <a:t>udgeting- public financial management</a:t>
            </a:r>
          </a:p>
          <a:p>
            <a:r>
              <a:rPr lang="en-US" sz="2400" dirty="0"/>
              <a:t>It’s technique oriented not subject-matter oriented</a:t>
            </a:r>
          </a:p>
        </p:txBody>
      </p:sp>
      <p:sp>
        <p:nvSpPr>
          <p:cNvPr id="4" name="Slide Number Placeholder 3"/>
          <p:cNvSpPr>
            <a:spLocks noGrp="1"/>
          </p:cNvSpPr>
          <p:nvPr>
            <p:ph type="sldNum" sz="quarter" idx="12"/>
          </p:nvPr>
        </p:nvSpPr>
        <p:spPr/>
        <p:txBody>
          <a:bodyPr/>
          <a:lstStyle/>
          <a:p>
            <a:fld id="{5C64DCFA-150B-44D7-B2A1-E7C0AD016D03}"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4000" dirty="0"/>
              <a:t>3.Public Administration: Pure &amp; Applied</a:t>
            </a:r>
          </a:p>
        </p:txBody>
      </p:sp>
      <p:sp>
        <p:nvSpPr>
          <p:cNvPr id="6" name="Subtitle 5"/>
          <p:cNvSpPr>
            <a:spLocks noGrp="1"/>
          </p:cNvSpPr>
          <p:nvPr>
            <p:ph type="subTitle" idx="1"/>
          </p:nvPr>
        </p:nvSpPr>
        <p:spPr/>
        <p:txBody>
          <a:bodyPr/>
          <a:lstStyle/>
          <a:p>
            <a:r>
              <a:rPr lang="en-US" dirty="0" err="1"/>
              <a:t>Pfifner</a:t>
            </a:r>
            <a:endParaRPr lang="en-US" dirty="0"/>
          </a:p>
          <a:p>
            <a:r>
              <a:rPr lang="en-US" dirty="0" err="1"/>
              <a:t>Presuth</a:t>
            </a:r>
            <a:endParaRPr lang="en-US" dirty="0"/>
          </a:p>
          <a:p>
            <a:r>
              <a:rPr lang="en-US" dirty="0"/>
              <a:t>Walker</a:t>
            </a: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23</a:t>
            </a:fld>
            <a:endParaRPr lang="en-US"/>
          </a:p>
        </p:txBody>
      </p:sp>
    </p:spTree>
    <p:extLst>
      <p:ext uri="{BB962C8B-B14F-4D97-AF65-F5344CB8AC3E}">
        <p14:creationId xmlns:p14="http://schemas.microsoft.com/office/powerpoint/2010/main" val="2478945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normAutofit fontScale="90000"/>
          </a:bodyPr>
          <a:lstStyle/>
          <a:p>
            <a:r>
              <a:rPr lang="en-US" dirty="0"/>
              <a:t>3. Prof. J M </a:t>
            </a:r>
            <a:r>
              <a:rPr lang="en-US" dirty="0" err="1"/>
              <a:t>Pfiffner</a:t>
            </a:r>
            <a:endParaRPr lang="en-US" dirty="0"/>
          </a:p>
        </p:txBody>
      </p:sp>
      <p:sp>
        <p:nvSpPr>
          <p:cNvPr id="3" name="Content Placeholder 2"/>
          <p:cNvSpPr>
            <a:spLocks noGrp="1"/>
          </p:cNvSpPr>
          <p:nvPr>
            <p:ph idx="1"/>
          </p:nvPr>
        </p:nvSpPr>
        <p:spPr>
          <a:xfrm>
            <a:off x="457200" y="1066800"/>
            <a:ext cx="8229600" cy="5181600"/>
          </a:xfrm>
        </p:spPr>
        <p:txBody>
          <a:bodyPr>
            <a:normAutofit fontScale="92500" lnSpcReduction="10000"/>
          </a:bodyPr>
          <a:lstStyle/>
          <a:p>
            <a:pPr marL="514350" indent="-514350">
              <a:buFont typeface="+mj-lt"/>
              <a:buAutoNum type="romanUcPeriod"/>
            </a:pPr>
            <a:r>
              <a:rPr lang="en-US" sz="2400" dirty="0"/>
              <a:t>Principles of Public Administration</a:t>
            </a:r>
          </a:p>
          <a:p>
            <a:pPr marL="1497330" lvl="2" indent="-514350"/>
            <a:r>
              <a:rPr lang="en-US" sz="2000" dirty="0"/>
              <a:t>Organization- structure, hierarchy, functions, authority &amp; responsibility</a:t>
            </a:r>
          </a:p>
          <a:p>
            <a:pPr marL="1497330" lvl="2" indent="-514350"/>
            <a:r>
              <a:rPr lang="en-US" sz="2000" dirty="0"/>
              <a:t>Management of Personnel--- HRM</a:t>
            </a:r>
          </a:p>
          <a:p>
            <a:pPr marL="1497330" lvl="2" indent="-514350"/>
            <a:r>
              <a:rPr lang="en-US" sz="2000" dirty="0"/>
              <a:t>Method &amp; Procedure--- Laws, Rules, SOPs, Instructions, Orders</a:t>
            </a:r>
          </a:p>
          <a:p>
            <a:pPr marL="1497330" lvl="2" indent="-514350"/>
            <a:r>
              <a:rPr lang="en-US" sz="2000" dirty="0"/>
              <a:t>Material &amp; Supply</a:t>
            </a:r>
          </a:p>
          <a:p>
            <a:pPr marL="1497330" lvl="2" indent="-514350"/>
            <a:r>
              <a:rPr lang="en-US" sz="2000" dirty="0"/>
              <a:t>Public Finance- financial management, budgeting, fiscal relations</a:t>
            </a:r>
          </a:p>
          <a:p>
            <a:pPr marL="1497330" lvl="2" indent="-514350"/>
            <a:r>
              <a:rPr lang="en-US" sz="2000" dirty="0"/>
              <a:t>Administrative Accountability</a:t>
            </a:r>
          </a:p>
          <a:p>
            <a:pPr marL="514350" indent="-514350">
              <a:buFont typeface="+mj-lt"/>
              <a:buAutoNum type="romanUcPeriod"/>
            </a:pPr>
            <a:r>
              <a:rPr lang="en-US" sz="2600" dirty="0"/>
              <a:t>Spheres of Public Administration</a:t>
            </a:r>
          </a:p>
          <a:p>
            <a:pPr marL="1497330" lvl="2" indent="-514350"/>
            <a:r>
              <a:rPr lang="en-US" sz="2200" dirty="0"/>
              <a:t>Central (Federal)</a:t>
            </a:r>
          </a:p>
          <a:p>
            <a:pPr marL="1497330" lvl="2" indent="-514350"/>
            <a:r>
              <a:rPr lang="en-US" sz="2200" dirty="0"/>
              <a:t>Regional</a:t>
            </a:r>
          </a:p>
          <a:p>
            <a:pPr marL="1497330" lvl="2" indent="-514350"/>
            <a:r>
              <a:rPr lang="en-US" sz="2200" dirty="0"/>
              <a:t>State (provincial)</a:t>
            </a:r>
          </a:p>
          <a:p>
            <a:pPr marL="1497330" lvl="2" indent="-514350"/>
            <a:r>
              <a:rPr lang="en-US" sz="2200" dirty="0"/>
              <a:t>Local</a:t>
            </a:r>
          </a:p>
          <a:p>
            <a:pPr marL="1497330" lvl="2" indent="-514350"/>
            <a:r>
              <a:rPr lang="en-US" sz="2200" dirty="0"/>
              <a:t>Corporate</a:t>
            </a:r>
          </a:p>
        </p:txBody>
      </p:sp>
      <p:sp>
        <p:nvSpPr>
          <p:cNvPr id="4" name="Slide Number Placeholder 3"/>
          <p:cNvSpPr>
            <a:spLocks noGrp="1"/>
          </p:cNvSpPr>
          <p:nvPr>
            <p:ph type="sldNum" sz="quarter" idx="12"/>
          </p:nvPr>
        </p:nvSpPr>
        <p:spPr/>
        <p:txBody>
          <a:bodyPr/>
          <a:lstStyle/>
          <a:p>
            <a:fld id="{5C64DCFA-150B-44D7-B2A1-E7C0AD016D03}"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a:t>Walker</a:t>
            </a:r>
          </a:p>
        </p:txBody>
      </p:sp>
      <p:sp>
        <p:nvSpPr>
          <p:cNvPr id="3" name="Content Placeholder 2"/>
          <p:cNvSpPr>
            <a:spLocks noGrp="1"/>
          </p:cNvSpPr>
          <p:nvPr>
            <p:ph idx="1"/>
          </p:nvPr>
        </p:nvSpPr>
        <p:spPr>
          <a:xfrm>
            <a:off x="457200" y="1143000"/>
            <a:ext cx="8229600" cy="4983163"/>
          </a:xfrm>
        </p:spPr>
        <p:txBody>
          <a:bodyPr>
            <a:normAutofit/>
          </a:bodyPr>
          <a:lstStyle/>
          <a:p>
            <a:r>
              <a:rPr lang="en-US" dirty="0"/>
              <a:t>Administrative Theory-</a:t>
            </a:r>
          </a:p>
          <a:p>
            <a:pPr lvl="2"/>
            <a:r>
              <a:rPr lang="en-US" dirty="0"/>
              <a:t>Study of Structure, functions, methods and organization of public authority</a:t>
            </a:r>
          </a:p>
          <a:p>
            <a:pPr lvl="2"/>
            <a:r>
              <a:rPr lang="en-US" dirty="0"/>
              <a:t>Study of interactions and dynamics of public institutions- Executive, Legislature, Judiciary</a:t>
            </a:r>
          </a:p>
          <a:p>
            <a:pPr marL="548640" lvl="2" indent="0">
              <a:buNone/>
            </a:pPr>
            <a:endParaRPr lang="en-US" dirty="0"/>
          </a:p>
          <a:p>
            <a:r>
              <a:rPr lang="en-US" dirty="0"/>
              <a:t>Applied Administration</a:t>
            </a:r>
          </a:p>
          <a:p>
            <a:pPr lvl="2"/>
            <a:endParaRPr lang="en-US" dirty="0"/>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25</a:t>
            </a:fld>
            <a:endParaRPr lang="en-US"/>
          </a:p>
        </p:txBody>
      </p:sp>
      <p:sp>
        <p:nvSpPr>
          <p:cNvPr id="5" name="Rectangle 4"/>
          <p:cNvSpPr/>
          <p:nvPr/>
        </p:nvSpPr>
        <p:spPr>
          <a:xfrm>
            <a:off x="3276600" y="3657600"/>
            <a:ext cx="24384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dirty="0"/>
              <a:t>2.</a:t>
            </a:r>
          </a:p>
          <a:p>
            <a:pPr lvl="2"/>
            <a:r>
              <a:rPr lang="en-US" dirty="0"/>
              <a:t>Finance</a:t>
            </a:r>
          </a:p>
          <a:p>
            <a:pPr lvl="2"/>
            <a:r>
              <a:rPr lang="en-US" dirty="0"/>
              <a:t>Defense</a:t>
            </a:r>
          </a:p>
          <a:p>
            <a:pPr lvl="2"/>
            <a:r>
              <a:rPr lang="en-US" dirty="0"/>
              <a:t>Educational</a:t>
            </a:r>
          </a:p>
          <a:p>
            <a:pPr lvl="2"/>
            <a:r>
              <a:rPr lang="en-US" dirty="0"/>
              <a:t>Social</a:t>
            </a:r>
          </a:p>
          <a:p>
            <a:pPr lvl="2"/>
            <a:r>
              <a:rPr lang="en-US" dirty="0"/>
              <a:t>Economic</a:t>
            </a:r>
          </a:p>
          <a:p>
            <a:pPr lvl="2"/>
            <a:r>
              <a:rPr lang="en-US" dirty="0"/>
              <a:t>Foreign</a:t>
            </a:r>
          </a:p>
        </p:txBody>
      </p:sp>
      <p:sp>
        <p:nvSpPr>
          <p:cNvPr id="6" name="Rectangle 5"/>
          <p:cNvSpPr/>
          <p:nvPr/>
        </p:nvSpPr>
        <p:spPr>
          <a:xfrm>
            <a:off x="609600" y="3657600"/>
            <a:ext cx="24384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dirty="0"/>
              <a:t>1.</a:t>
            </a:r>
          </a:p>
          <a:p>
            <a:pPr lvl="2"/>
            <a:r>
              <a:rPr lang="en-US" dirty="0"/>
              <a:t>Political</a:t>
            </a:r>
          </a:p>
          <a:p>
            <a:pPr lvl="2"/>
            <a:r>
              <a:rPr lang="en-US" dirty="0"/>
              <a:t>Legislative</a:t>
            </a:r>
          </a:p>
          <a:p>
            <a:pPr lvl="2"/>
            <a:endParaRPr lang="en-US" dirty="0"/>
          </a:p>
          <a:p>
            <a:pPr lvl="2"/>
            <a:endParaRPr lang="en-US" dirty="0"/>
          </a:p>
          <a:p>
            <a:pPr lvl="2"/>
            <a:endParaRPr lang="en-US" dirty="0"/>
          </a:p>
          <a:p>
            <a:pPr lvl="2"/>
            <a:endParaRPr lang="en-US" dirty="0"/>
          </a:p>
        </p:txBody>
      </p:sp>
      <p:sp>
        <p:nvSpPr>
          <p:cNvPr id="7" name="Rectangle 6"/>
          <p:cNvSpPr/>
          <p:nvPr/>
        </p:nvSpPr>
        <p:spPr>
          <a:xfrm>
            <a:off x="6019800" y="3657600"/>
            <a:ext cx="24384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dirty="0"/>
              <a:t>3.</a:t>
            </a:r>
          </a:p>
          <a:p>
            <a:pPr lvl="2"/>
            <a:r>
              <a:rPr lang="en-US" dirty="0"/>
              <a:t>Adjudication of Law</a:t>
            </a:r>
          </a:p>
          <a:p>
            <a:pPr lvl="2"/>
            <a:r>
              <a:rPr lang="en-US" dirty="0"/>
              <a:t>Rule of Law</a:t>
            </a:r>
          </a:p>
          <a:p>
            <a:pPr lvl="2"/>
            <a:r>
              <a:rPr lang="en-US" dirty="0"/>
              <a:t>Protection of Rights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838200"/>
            <a:ext cx="7848600" cy="1927225"/>
          </a:xfrm>
        </p:spPr>
        <p:txBody>
          <a:bodyPr/>
          <a:lstStyle/>
          <a:p>
            <a:r>
              <a:rPr lang="en-US" sz="4000" dirty="0"/>
              <a:t>4.Integral view of public administration</a:t>
            </a:r>
          </a:p>
        </p:txBody>
      </p:sp>
      <p:sp>
        <p:nvSpPr>
          <p:cNvPr id="8" name="Subtitle 7"/>
          <p:cNvSpPr>
            <a:spLocks noGrp="1"/>
          </p:cNvSpPr>
          <p:nvPr>
            <p:ph type="subTitle" idx="1"/>
          </p:nvPr>
        </p:nvSpPr>
        <p:spPr>
          <a:xfrm>
            <a:off x="685800" y="3505200"/>
            <a:ext cx="7467600" cy="1752600"/>
          </a:xfrm>
        </p:spPr>
        <p:txBody>
          <a:bodyPr/>
          <a:lstStyle/>
          <a:p>
            <a:r>
              <a:rPr lang="en-US" dirty="0"/>
              <a:t>Interactive Perspective.</a:t>
            </a:r>
          </a:p>
          <a:p>
            <a:r>
              <a:rPr lang="en-US" dirty="0"/>
              <a:t>Balance of Powers among State Organs.</a:t>
            </a:r>
          </a:p>
          <a:p>
            <a:r>
              <a:rPr lang="en-US" dirty="0"/>
              <a:t>Accountability and Controls amidst Competing Values.</a:t>
            </a:r>
          </a:p>
        </p:txBody>
      </p:sp>
      <p:sp>
        <p:nvSpPr>
          <p:cNvPr id="4" name="Slide Number Placeholder 3"/>
          <p:cNvSpPr>
            <a:spLocks noGrp="1"/>
          </p:cNvSpPr>
          <p:nvPr>
            <p:ph type="sldNum" sz="quarter" idx="12"/>
          </p:nvPr>
        </p:nvSpPr>
        <p:spPr/>
        <p:txBody>
          <a:bodyPr/>
          <a:lstStyle/>
          <a:p>
            <a:fld id="{5C64DCFA-150B-44D7-B2A1-E7C0AD016D03}" type="slidenum">
              <a:rPr lang="en-US" smtClean="0"/>
              <a:pPr/>
              <a:t>26</a:t>
            </a:fld>
            <a:endParaRPr lang="en-US"/>
          </a:p>
        </p:txBody>
      </p:sp>
    </p:spTree>
    <p:extLst>
      <p:ext uri="{BB962C8B-B14F-4D97-AF65-F5344CB8AC3E}">
        <p14:creationId xmlns:p14="http://schemas.microsoft.com/office/powerpoint/2010/main" val="4239352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9437"/>
            <a:ext cx="8001000" cy="6049963"/>
          </a:xfrm>
        </p:spPr>
        <p:txBody>
          <a:bodyPr>
            <a:normAutofit/>
          </a:bodyPr>
          <a:lstStyle/>
          <a:p>
            <a:pPr algn="just">
              <a:buNone/>
            </a:pPr>
            <a:r>
              <a:rPr lang="en-US" sz="2400" dirty="0"/>
              <a:t>	</a:t>
            </a:r>
          </a:p>
          <a:p>
            <a:pPr marL="411480" lvl="1" indent="0">
              <a:buNone/>
            </a:pPr>
            <a:r>
              <a:rPr lang="en-US" sz="2400" dirty="0">
                <a:solidFill>
                  <a:srgbClr val="FF0000"/>
                </a:solidFill>
              </a:rPr>
              <a:t>The Legislature</a:t>
            </a:r>
            <a:r>
              <a:rPr lang="en-US" sz="2400" dirty="0"/>
              <a:t>	    </a:t>
            </a:r>
            <a:r>
              <a:rPr lang="en-US" sz="2400" b="1" dirty="0">
                <a:solidFill>
                  <a:srgbClr val="002060"/>
                </a:solidFill>
              </a:rPr>
              <a:t>The Executive</a:t>
            </a:r>
            <a:r>
              <a:rPr lang="en-US" sz="2400" dirty="0"/>
              <a:t>        </a:t>
            </a:r>
            <a:r>
              <a:rPr lang="en-US" sz="2400" dirty="0">
                <a:solidFill>
                  <a:srgbClr val="00B050"/>
                </a:solidFill>
              </a:rPr>
              <a:t>The Judiciary</a:t>
            </a:r>
          </a:p>
          <a:p>
            <a:pPr marL="411480" lvl="1" indent="0">
              <a:buNone/>
            </a:pPr>
            <a:endParaRPr lang="en-US" sz="2400" dirty="0">
              <a:solidFill>
                <a:srgbClr val="00B050"/>
              </a:solidFill>
            </a:endParaRPr>
          </a:p>
          <a:p>
            <a:pPr marL="411480" lvl="1" indent="0">
              <a:buNone/>
            </a:pPr>
            <a:endParaRPr lang="en-US" sz="2400" dirty="0">
              <a:solidFill>
                <a:srgbClr val="00B050"/>
              </a:solidFill>
            </a:endParaRPr>
          </a:p>
          <a:p>
            <a:pPr marL="411480" lvl="1" indent="0">
              <a:buNone/>
            </a:pPr>
            <a:r>
              <a:rPr lang="en-US" sz="2400" dirty="0">
                <a:solidFill>
                  <a:srgbClr val="00B050"/>
                </a:solidFill>
              </a:rPr>
              <a:t>			</a:t>
            </a:r>
          </a:p>
          <a:p>
            <a:pPr marL="411480" lvl="1" indent="0">
              <a:buNone/>
            </a:pPr>
            <a:r>
              <a:rPr lang="en-US" sz="2400" dirty="0">
                <a:solidFill>
                  <a:srgbClr val="00B050"/>
                </a:solidFill>
              </a:rPr>
              <a:t>			</a:t>
            </a:r>
          </a:p>
          <a:p>
            <a:pPr marL="411480" lvl="1" indent="0">
              <a:buNone/>
            </a:pPr>
            <a:r>
              <a:rPr lang="en-US" sz="2400" dirty="0">
                <a:solidFill>
                  <a:srgbClr val="00B050"/>
                </a:solidFill>
              </a:rPr>
              <a:t>			  </a:t>
            </a:r>
          </a:p>
          <a:p>
            <a:pPr marL="411480" lvl="1" indent="0">
              <a:buNone/>
            </a:pPr>
            <a:r>
              <a:rPr lang="en-US" sz="2400" dirty="0">
                <a:solidFill>
                  <a:srgbClr val="00B050"/>
                </a:solidFill>
              </a:rPr>
              <a:t>			  </a:t>
            </a:r>
            <a:r>
              <a:rPr lang="en-US" sz="2400" dirty="0">
                <a:solidFill>
                  <a:srgbClr val="0070C0"/>
                </a:solidFill>
              </a:rPr>
              <a:t>Citizens &amp; Society</a:t>
            </a:r>
          </a:p>
          <a:p>
            <a:pPr marL="411480" lvl="1" indent="0">
              <a:buNone/>
            </a:pPr>
            <a:r>
              <a:rPr lang="en-US" sz="2400" dirty="0">
                <a:solidFill>
                  <a:srgbClr val="00B050"/>
                </a:solidFill>
              </a:rPr>
              <a:t>	         </a:t>
            </a:r>
            <a:r>
              <a:rPr lang="en-US" sz="1800" dirty="0"/>
              <a:t>(NGOs &amp; </a:t>
            </a:r>
            <a:r>
              <a:rPr lang="en-US" sz="1800" dirty="0" err="1"/>
              <a:t>IGOs</a:t>
            </a:r>
            <a:r>
              <a:rPr lang="en-US" sz="1800" dirty="0"/>
              <a:t>, Media, Pressure Groups, Voters)</a:t>
            </a:r>
          </a:p>
          <a:p>
            <a:pPr marL="411480" lvl="1" indent="0">
              <a:buNone/>
            </a:pPr>
            <a:endParaRPr lang="en-US" sz="1800" dirty="0"/>
          </a:p>
          <a:p>
            <a:pPr marL="411480" lvl="1" indent="0">
              <a:buNone/>
            </a:pPr>
            <a:endParaRPr lang="en-US" sz="3200" dirty="0"/>
          </a:p>
          <a:p>
            <a:pPr marL="411480" lvl="1" indent="0">
              <a:buNone/>
            </a:pPr>
            <a:r>
              <a:rPr lang="en-US" sz="3200" dirty="0"/>
              <a:t>The Social Contract Theory</a:t>
            </a:r>
          </a:p>
        </p:txBody>
      </p:sp>
      <p:sp>
        <p:nvSpPr>
          <p:cNvPr id="4" name="Slide Number Placeholder 3"/>
          <p:cNvSpPr>
            <a:spLocks noGrp="1"/>
          </p:cNvSpPr>
          <p:nvPr>
            <p:ph type="sldNum" sz="quarter" idx="12"/>
          </p:nvPr>
        </p:nvSpPr>
        <p:spPr/>
        <p:txBody>
          <a:bodyPr/>
          <a:lstStyle/>
          <a:p>
            <a:fld id="{5C64DCFA-150B-44D7-B2A1-E7C0AD016D03}" type="slidenum">
              <a:rPr lang="en-US" smtClean="0"/>
              <a:pPr/>
              <a:t>27</a:t>
            </a:fld>
            <a:endParaRPr lang="en-US"/>
          </a:p>
        </p:txBody>
      </p:sp>
      <p:cxnSp>
        <p:nvCxnSpPr>
          <p:cNvPr id="5" name="Straight Arrow Connector 4"/>
          <p:cNvCxnSpPr/>
          <p:nvPr/>
        </p:nvCxnSpPr>
        <p:spPr>
          <a:xfrm>
            <a:off x="2209800" y="1524000"/>
            <a:ext cx="1828800" cy="20574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5181600" y="1447800"/>
            <a:ext cx="2286000" cy="20574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648200" y="1447800"/>
            <a:ext cx="0" cy="2133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048000" y="1267690"/>
            <a:ext cx="6096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715000" y="1260762"/>
            <a:ext cx="6096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4443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990600"/>
          </a:xfrm>
        </p:spPr>
        <p:txBody>
          <a:bodyPr>
            <a:normAutofit fontScale="90000"/>
          </a:bodyPr>
          <a:lstStyle/>
          <a:p>
            <a:r>
              <a:rPr lang="en-US" sz="3200" dirty="0"/>
              <a:t> </a:t>
            </a:r>
            <a:br>
              <a:rPr lang="en-US" sz="3200" dirty="0"/>
            </a:br>
            <a:r>
              <a:rPr lang="en-US" sz="3200" dirty="0"/>
              <a:t>4. Interaction of State Institutions in Public Administration</a:t>
            </a:r>
            <a:br>
              <a:rPr lang="en-US" sz="3200" dirty="0"/>
            </a:br>
            <a:br>
              <a:rPr lang="en-US" sz="3200" dirty="0"/>
            </a:br>
            <a:endParaRPr lang="en-US" sz="3200" dirty="0"/>
          </a:p>
        </p:txBody>
      </p:sp>
      <p:sp>
        <p:nvSpPr>
          <p:cNvPr id="3" name="Content Placeholder 2"/>
          <p:cNvSpPr>
            <a:spLocks noGrp="1"/>
          </p:cNvSpPr>
          <p:nvPr>
            <p:ph idx="1"/>
          </p:nvPr>
        </p:nvSpPr>
        <p:spPr>
          <a:xfrm>
            <a:off x="685800" y="1219200"/>
            <a:ext cx="7620000" cy="4800600"/>
          </a:xfrm>
        </p:spPr>
        <p:txBody>
          <a:bodyPr>
            <a:normAutofit/>
          </a:bodyPr>
          <a:lstStyle/>
          <a:p>
            <a:pPr marL="114300" indent="0">
              <a:buNone/>
            </a:pPr>
            <a:r>
              <a:rPr lang="en-US" dirty="0"/>
              <a:t>H D </a:t>
            </a:r>
            <a:r>
              <a:rPr lang="en-US" dirty="0" err="1"/>
              <a:t>Rosenbloom</a:t>
            </a:r>
            <a:endParaRPr lang="en-US" i="1" dirty="0"/>
          </a:p>
          <a:p>
            <a:pPr algn="ctr"/>
            <a:r>
              <a:rPr lang="en-US" i="1" dirty="0"/>
              <a:t>Public Administration: Understanding Management, Politics, and Law in the Public Sector</a:t>
            </a:r>
            <a:r>
              <a:rPr lang="en-US" dirty="0"/>
              <a:t> </a:t>
            </a:r>
          </a:p>
          <a:p>
            <a:r>
              <a:rPr lang="en-US" dirty="0"/>
              <a:t>Explains and analyzes Public Administration from the point of view of three well-established aspects: management, politics, and law.</a:t>
            </a:r>
          </a:p>
          <a:p>
            <a:endParaRPr lang="en-US" dirty="0"/>
          </a:p>
          <a:p>
            <a:r>
              <a:rPr lang="en-US" sz="2400" dirty="0"/>
              <a:t>we can’t separate politics from administration</a:t>
            </a:r>
          </a:p>
          <a:p>
            <a:endParaRPr lang="en-US" sz="2400" dirty="0"/>
          </a:p>
          <a:p>
            <a:r>
              <a:rPr lang="en-US" sz="2400" dirty="0"/>
              <a:t>The three pillars of state interact to protect citizens’ interests in a democratic system</a:t>
            </a:r>
            <a:endParaRPr lang="en-US" dirty="0"/>
          </a:p>
          <a:p>
            <a:pPr lvl="1"/>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sz="3600" dirty="0"/>
            </a:br>
            <a:r>
              <a:rPr lang="en-US" sz="3600" dirty="0"/>
              <a:t>4. Interactive Perspectives of PA</a:t>
            </a:r>
            <a:br>
              <a:rPr lang="en-US" sz="3600" dirty="0"/>
            </a:br>
            <a:br>
              <a:rPr lang="en-US" sz="3600" dirty="0"/>
            </a:br>
            <a:endParaRPr lang="en-US" sz="3600" dirty="0"/>
          </a:p>
        </p:txBody>
      </p:sp>
      <p:sp>
        <p:nvSpPr>
          <p:cNvPr id="3" name="Content Placeholder 2"/>
          <p:cNvSpPr>
            <a:spLocks noGrp="1"/>
          </p:cNvSpPr>
          <p:nvPr>
            <p:ph idx="1"/>
          </p:nvPr>
        </p:nvSpPr>
        <p:spPr>
          <a:xfrm>
            <a:off x="838200" y="1219200"/>
            <a:ext cx="8153400" cy="4800600"/>
          </a:xfrm>
        </p:spPr>
        <p:txBody>
          <a:bodyPr>
            <a:normAutofit fontScale="92500" lnSpcReduction="10000"/>
          </a:bodyPr>
          <a:lstStyle/>
          <a:p>
            <a:r>
              <a:rPr lang="en-US" dirty="0">
                <a:solidFill>
                  <a:srgbClr val="FF0000"/>
                </a:solidFill>
              </a:rPr>
              <a:t>The Executive </a:t>
            </a:r>
            <a:r>
              <a:rPr lang="en-US" dirty="0"/>
              <a:t>----Managerial Perspective- Values that guide public managers are;</a:t>
            </a:r>
          </a:p>
          <a:p>
            <a:pPr lvl="1"/>
            <a:r>
              <a:rPr lang="en-US" dirty="0">
                <a:solidFill>
                  <a:srgbClr val="0070C0"/>
                </a:solidFill>
              </a:rPr>
              <a:t>Efficiency</a:t>
            </a:r>
            <a:r>
              <a:rPr lang="en-US" dirty="0"/>
              <a:t>, Economy, Effectiveness i.e. 3 Es</a:t>
            </a:r>
          </a:p>
          <a:p>
            <a:endParaRPr lang="en-US" dirty="0"/>
          </a:p>
          <a:p>
            <a:r>
              <a:rPr lang="en-US" dirty="0">
                <a:solidFill>
                  <a:srgbClr val="002060"/>
                </a:solidFill>
              </a:rPr>
              <a:t>Political Perspective</a:t>
            </a:r>
            <a:r>
              <a:rPr lang="en-US" dirty="0"/>
              <a:t>-Values that invite politics into management</a:t>
            </a:r>
          </a:p>
          <a:p>
            <a:pPr lvl="1"/>
            <a:r>
              <a:rPr lang="en-US" dirty="0"/>
              <a:t>Representativeness &amp; </a:t>
            </a:r>
            <a:r>
              <a:rPr lang="en-US" dirty="0">
                <a:solidFill>
                  <a:srgbClr val="FF0000"/>
                </a:solidFill>
              </a:rPr>
              <a:t>Responsiveness</a:t>
            </a:r>
            <a:r>
              <a:rPr lang="en-US" dirty="0"/>
              <a:t>, and Accountability</a:t>
            </a:r>
          </a:p>
          <a:p>
            <a:endParaRPr lang="en-US" dirty="0"/>
          </a:p>
          <a:p>
            <a:r>
              <a:rPr lang="en-US" dirty="0">
                <a:solidFill>
                  <a:srgbClr val="00B050"/>
                </a:solidFill>
              </a:rPr>
              <a:t>Legal Perspective</a:t>
            </a:r>
            <a:r>
              <a:rPr lang="en-US" dirty="0"/>
              <a:t>-values that bound the courts to act and come into action to protecting citizens’ rights</a:t>
            </a:r>
          </a:p>
          <a:p>
            <a:pPr lvl="1"/>
            <a:r>
              <a:rPr lang="en-US" dirty="0"/>
              <a:t>Protection of constitutional guarantees</a:t>
            </a:r>
          </a:p>
          <a:p>
            <a:pPr lvl="1"/>
            <a:r>
              <a:rPr lang="en-US" dirty="0"/>
              <a:t>Application and enforcement of laws in specific situations </a:t>
            </a:r>
          </a:p>
          <a:p>
            <a:pPr lvl="1"/>
            <a:r>
              <a:rPr lang="en-US" dirty="0"/>
              <a:t>Ensure Due Process and merit are not compromised in policy execution</a:t>
            </a:r>
          </a:p>
        </p:txBody>
      </p:sp>
      <p:sp>
        <p:nvSpPr>
          <p:cNvPr id="4" name="Slide Number Placeholder 3"/>
          <p:cNvSpPr>
            <a:spLocks noGrp="1"/>
          </p:cNvSpPr>
          <p:nvPr>
            <p:ph type="sldNum" sz="quarter" idx="12"/>
          </p:nvPr>
        </p:nvSpPr>
        <p:spPr/>
        <p:txBody>
          <a:bodyPr/>
          <a:lstStyle/>
          <a:p>
            <a:fld id="{5C64DCFA-150B-44D7-B2A1-E7C0AD016D03}"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5C64DCFA-150B-44D7-B2A1-E7C0AD016D03}" type="slidenum">
              <a:rPr lang="en-US" smtClean="0"/>
              <a:pPr/>
              <a:t>3</a:t>
            </a:fld>
            <a:endParaRPr lang="en-US"/>
          </a:p>
        </p:txBody>
      </p:sp>
      <p:pic>
        <p:nvPicPr>
          <p:cNvPr id="1026" name="Picture 2" descr="C:\Users\Smile\Desktop\WhatsApp Image 2021-07-10 at 19.35.08.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526147"/>
            <a:ext cx="6019799" cy="6331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559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Conclusion</a:t>
            </a:r>
          </a:p>
        </p:txBody>
      </p:sp>
      <p:sp>
        <p:nvSpPr>
          <p:cNvPr id="3" name="Content Placeholder 2"/>
          <p:cNvSpPr>
            <a:spLocks noGrp="1"/>
          </p:cNvSpPr>
          <p:nvPr>
            <p:ph idx="1"/>
          </p:nvPr>
        </p:nvSpPr>
        <p:spPr>
          <a:xfrm>
            <a:off x="457200" y="1066800"/>
            <a:ext cx="8001000" cy="5334000"/>
          </a:xfrm>
        </p:spPr>
        <p:txBody>
          <a:bodyPr>
            <a:normAutofit/>
          </a:bodyPr>
          <a:lstStyle/>
          <a:p>
            <a:endParaRPr lang="en-US" sz="2400" dirty="0"/>
          </a:p>
          <a:p>
            <a:r>
              <a:rPr lang="en-US" sz="2400" dirty="0"/>
              <a:t>The Nature &amp; Scope of Public Administration have undergone tremendous changes</a:t>
            </a:r>
          </a:p>
          <a:p>
            <a:pPr lvl="1"/>
            <a:r>
              <a:rPr lang="en-US" sz="2400" dirty="0"/>
              <a:t>A shift from simple agrarian societies to industrial and to information societies.</a:t>
            </a:r>
          </a:p>
          <a:p>
            <a:pPr lvl="1"/>
            <a:r>
              <a:rPr lang="en-US" sz="2400" dirty="0"/>
              <a:t>Recently, a shift from welfare states to security sates</a:t>
            </a:r>
          </a:p>
          <a:p>
            <a:endParaRPr lang="en-US" sz="2400" dirty="0"/>
          </a:p>
          <a:p>
            <a:r>
              <a:rPr lang="en-US" sz="2400" dirty="0"/>
              <a:t>Rise of popular participation in state affairs</a:t>
            </a:r>
          </a:p>
          <a:p>
            <a:pPr lvl="1"/>
            <a:r>
              <a:rPr lang="en-US" dirty="0"/>
              <a:t>Increased citizens awareness and greater participation (media).</a:t>
            </a:r>
          </a:p>
          <a:p>
            <a:endParaRPr lang="en-US" sz="2400" dirty="0"/>
          </a:p>
          <a:p>
            <a:r>
              <a:rPr lang="en-US" sz="2400" dirty="0"/>
              <a:t>Globalization, e-Administration, e-Government</a:t>
            </a:r>
          </a:p>
          <a:p>
            <a:endParaRPr lang="en-US" sz="24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r>
              <a:rPr lang="en-US" sz="3200" dirty="0"/>
              <a:t>…</a:t>
            </a:r>
            <a:r>
              <a:rPr lang="en-US" sz="3200" dirty="0" err="1"/>
              <a:t>conti</a:t>
            </a:r>
            <a:endParaRPr lang="en-US" sz="3200" dirty="0"/>
          </a:p>
        </p:txBody>
      </p:sp>
      <p:sp>
        <p:nvSpPr>
          <p:cNvPr id="3" name="Content Placeholder 2"/>
          <p:cNvSpPr>
            <a:spLocks noGrp="1"/>
          </p:cNvSpPr>
          <p:nvPr>
            <p:ph idx="1"/>
          </p:nvPr>
        </p:nvSpPr>
        <p:spPr>
          <a:xfrm>
            <a:off x="457200" y="1371600"/>
            <a:ext cx="8229600" cy="5105400"/>
          </a:xfrm>
        </p:spPr>
        <p:txBody>
          <a:bodyPr>
            <a:normAutofit/>
          </a:bodyPr>
          <a:lstStyle/>
          <a:p>
            <a:endParaRPr lang="en-US" dirty="0"/>
          </a:p>
          <a:p>
            <a:r>
              <a:rPr lang="en-US" dirty="0"/>
              <a:t>Now, the scope of public administration includes;</a:t>
            </a:r>
          </a:p>
          <a:p>
            <a:pPr lvl="1"/>
            <a:r>
              <a:rPr lang="en-US" dirty="0"/>
              <a:t>The political and constitutional environment of public administration,</a:t>
            </a:r>
          </a:p>
          <a:p>
            <a:pPr lvl="1"/>
            <a:r>
              <a:rPr lang="en-US" dirty="0"/>
              <a:t>Government organization including inter-governmental relations,</a:t>
            </a:r>
          </a:p>
          <a:p>
            <a:pPr lvl="1"/>
            <a:r>
              <a:rPr lang="en-US" dirty="0"/>
              <a:t>Administrative process such as planning, decision making, coordination and communication,</a:t>
            </a:r>
          </a:p>
          <a:p>
            <a:pPr lvl="1"/>
            <a:r>
              <a:rPr lang="en-US" dirty="0"/>
              <a:t>Public service and HRM</a:t>
            </a:r>
          </a:p>
          <a:p>
            <a:pPr lvl="1"/>
            <a:r>
              <a:rPr lang="en-US" dirty="0"/>
              <a:t>Financial administration of all levels of govt.</a:t>
            </a:r>
          </a:p>
          <a:p>
            <a:pPr lvl="1"/>
            <a:r>
              <a:rPr lang="en-US" dirty="0"/>
              <a:t>Management of public corporations and local authorities.</a:t>
            </a:r>
          </a:p>
          <a:p>
            <a:pPr lvl="1"/>
            <a:r>
              <a:rPr lang="en-US" dirty="0"/>
              <a:t>Working with NGOs and </a:t>
            </a:r>
            <a:r>
              <a:rPr lang="en-US" dirty="0" err="1"/>
              <a:t>IGOs</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dirty="0"/>
          </a:p>
          <a:p>
            <a:pPr algn="ctr">
              <a:buNone/>
            </a:pPr>
            <a:r>
              <a:rPr lang="en-US" dirty="0"/>
              <a:t>All the actions of Public Administrators take place within a </a:t>
            </a:r>
            <a:r>
              <a:rPr lang="en-US" b="1" dirty="0">
                <a:solidFill>
                  <a:srgbClr val="00B050"/>
                </a:solidFill>
              </a:rPr>
              <a:t>political context</a:t>
            </a:r>
            <a:r>
              <a:rPr lang="en-US" dirty="0"/>
              <a:t>: a commitment to democratic ideals and practices.</a:t>
            </a:r>
          </a:p>
          <a:p>
            <a:pPr algn="ctr">
              <a:buNone/>
            </a:pPr>
            <a:endParaRPr lang="en-US" dirty="0"/>
          </a:p>
          <a:p>
            <a:pPr algn="ctr">
              <a:buNone/>
            </a:pPr>
            <a:endParaRPr lang="en-US" dirty="0"/>
          </a:p>
          <a:p>
            <a:pPr algn="ctr">
              <a:buNone/>
            </a:pPr>
            <a:r>
              <a:rPr lang="en-US" dirty="0"/>
              <a:t>Efficiency </a:t>
            </a:r>
            <a:r>
              <a:rPr lang="en-US" dirty="0" err="1"/>
              <a:t>Vs</a:t>
            </a:r>
            <a:r>
              <a:rPr lang="en-US" dirty="0"/>
              <a:t> Responsiveness</a:t>
            </a:r>
          </a:p>
          <a:p>
            <a:pPr algn="ctr">
              <a:buNone/>
            </a:pPr>
            <a:endParaRPr lang="en-US" dirty="0"/>
          </a:p>
          <a:p>
            <a:pPr algn="ctr">
              <a:buNone/>
            </a:pPr>
            <a:endParaRPr lang="en-US" dirty="0"/>
          </a:p>
          <a:p>
            <a:pPr algn="ctr">
              <a:buNone/>
            </a:pPr>
            <a:endParaRPr lang="en-US" dirty="0"/>
          </a:p>
          <a:p>
            <a:pPr algn="ctr">
              <a:buNone/>
            </a:pPr>
            <a:r>
              <a:rPr lang="en-US" dirty="0"/>
              <a:t>Robert. B. </a:t>
            </a:r>
            <a:r>
              <a:rPr lang="en-US" dirty="0" err="1"/>
              <a:t>Denhardt</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a:t>		    Public administration acts as a bridge between government and society, and plays a fundamental role in shaping legitimate state- society relationships.</a:t>
            </a:r>
          </a:p>
          <a:p>
            <a:pPr>
              <a:buNone/>
            </a:pP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33</a:t>
            </a:fld>
            <a:endParaRPr lang="en-US"/>
          </a:p>
        </p:txBody>
      </p:sp>
      <p:sp>
        <p:nvSpPr>
          <p:cNvPr id="5" name="Rectangle 4"/>
          <p:cNvSpPr/>
          <p:nvPr/>
        </p:nvSpPr>
        <p:spPr>
          <a:xfrm>
            <a:off x="1108364" y="3124200"/>
            <a:ext cx="16764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State</a:t>
            </a:r>
          </a:p>
        </p:txBody>
      </p:sp>
      <p:sp>
        <p:nvSpPr>
          <p:cNvPr id="6" name="Rectangle 5"/>
          <p:cNvSpPr/>
          <p:nvPr/>
        </p:nvSpPr>
        <p:spPr>
          <a:xfrm>
            <a:off x="6400800" y="3124200"/>
            <a:ext cx="16764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rPr>
              <a:t>Society</a:t>
            </a:r>
          </a:p>
        </p:txBody>
      </p:sp>
      <p:sp>
        <p:nvSpPr>
          <p:cNvPr id="7" name="Left-Right Arrow 6"/>
          <p:cNvSpPr/>
          <p:nvPr/>
        </p:nvSpPr>
        <p:spPr>
          <a:xfrm>
            <a:off x="2784764" y="3657600"/>
            <a:ext cx="3616036" cy="990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002060"/>
                </a:solidFill>
              </a:rPr>
              <a:t>Government</a:t>
            </a:r>
          </a:p>
        </p:txBody>
      </p:sp>
      <p:sp>
        <p:nvSpPr>
          <p:cNvPr id="8" name="Isosceles Triangle 7"/>
          <p:cNvSpPr/>
          <p:nvPr/>
        </p:nvSpPr>
        <p:spPr>
          <a:xfrm>
            <a:off x="3377046" y="4454236"/>
            <a:ext cx="2431471" cy="17872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Public Administrators</a:t>
            </a:r>
          </a:p>
          <a:p>
            <a:pPr algn="ctr"/>
            <a:endParaRPr lang="en-US" dirty="0"/>
          </a:p>
          <a:p>
            <a:pPr algn="ct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Fighting the COVID-19 Epidemic in Pakistan </a:t>
            </a:r>
          </a:p>
        </p:txBody>
      </p:sp>
      <p:sp>
        <p:nvSpPr>
          <p:cNvPr id="3" name="Content Placeholder 2"/>
          <p:cNvSpPr>
            <a:spLocks noGrp="1"/>
          </p:cNvSpPr>
          <p:nvPr>
            <p:ph idx="1"/>
          </p:nvPr>
        </p:nvSpPr>
        <p:spPr>
          <a:xfrm>
            <a:off x="457200" y="1600200"/>
            <a:ext cx="8229600" cy="4800600"/>
          </a:xfrm>
        </p:spPr>
        <p:txBody>
          <a:bodyPr/>
          <a:lstStyle/>
          <a:p>
            <a:r>
              <a:rPr lang="en-US" dirty="0">
                <a:solidFill>
                  <a:srgbClr val="00B050"/>
                </a:solidFill>
              </a:rPr>
              <a:t>The Government</a:t>
            </a:r>
            <a:r>
              <a:rPr lang="en-US" dirty="0"/>
              <a:t>	     </a:t>
            </a:r>
            <a:r>
              <a:rPr lang="en-US" dirty="0">
                <a:solidFill>
                  <a:srgbClr val="FF0000"/>
                </a:solidFill>
              </a:rPr>
              <a:t>the Opposition</a:t>
            </a:r>
            <a:r>
              <a:rPr lang="en-US" dirty="0"/>
              <a:t>              </a:t>
            </a:r>
            <a:r>
              <a:rPr lang="en-US" dirty="0">
                <a:solidFill>
                  <a:srgbClr val="002060"/>
                </a:solidFill>
              </a:rPr>
              <a:t>the Judiciary</a:t>
            </a:r>
          </a:p>
          <a:p>
            <a:pPr lvl="1"/>
            <a:r>
              <a:rPr lang="en-US" dirty="0"/>
              <a:t>Central </a:t>
            </a:r>
            <a:r>
              <a:rPr lang="en-US" dirty="0" err="1"/>
              <a:t>Govt</a:t>
            </a:r>
            <a:r>
              <a:rPr lang="en-US" dirty="0"/>
              <a:t> Policy	     Asking for Parliamentary	  Suo Moto</a:t>
            </a:r>
          </a:p>
          <a:p>
            <a:pPr lvl="1"/>
            <a:r>
              <a:rPr lang="en-US" dirty="0"/>
              <a:t>Sindh </a:t>
            </a:r>
            <a:r>
              <a:rPr lang="en-US" dirty="0" err="1"/>
              <a:t>Govt</a:t>
            </a:r>
            <a:r>
              <a:rPr lang="en-US" dirty="0"/>
              <a:t> Policy	     session to discuss and </a:t>
            </a:r>
          </a:p>
          <a:p>
            <a:pPr marL="274320" lvl="1" indent="0">
              <a:buNone/>
            </a:pPr>
            <a:r>
              <a:rPr lang="en-US" dirty="0"/>
              <a:t>			     frame a policy on epidemic</a:t>
            </a:r>
          </a:p>
          <a:p>
            <a:pPr marL="274320" lvl="1" indent="0">
              <a:buNone/>
            </a:pPr>
            <a:endParaRPr lang="en-US" dirty="0"/>
          </a:p>
          <a:p>
            <a:pPr marL="274320" lvl="1" indent="0">
              <a:buNone/>
            </a:pPr>
            <a:endParaRPr lang="en-US" dirty="0"/>
          </a:p>
          <a:p>
            <a:pPr lvl="8"/>
            <a:r>
              <a:rPr lang="en-US" sz="2400" dirty="0">
                <a:solidFill>
                  <a:srgbClr val="00B0F0"/>
                </a:solidFill>
              </a:rPr>
              <a:t>The Public Health Managers</a:t>
            </a:r>
          </a:p>
          <a:p>
            <a:pPr marL="1737360" lvl="8" indent="0">
              <a:buNone/>
            </a:pPr>
            <a:r>
              <a:rPr lang="en-US" sz="1800" dirty="0"/>
              <a:t>		          </a:t>
            </a:r>
            <a:r>
              <a:rPr lang="en-US" sz="1800" dirty="0" err="1"/>
              <a:t>NHS</a:t>
            </a:r>
            <a:endParaRPr lang="en-US" sz="1800" dirty="0"/>
          </a:p>
          <a:p>
            <a:pPr marL="1737360" lvl="8" indent="0">
              <a:buNone/>
            </a:pPr>
            <a:r>
              <a:rPr lang="en-US" sz="1800" dirty="0"/>
              <a:t>	                   Bureaucracy 	</a:t>
            </a:r>
          </a:p>
          <a:p>
            <a:pPr marL="1737360" lvl="8" indent="0">
              <a:buNone/>
            </a:pPr>
            <a:endParaRPr lang="en-US" sz="1800" dirty="0"/>
          </a:p>
          <a:p>
            <a:pPr lvl="8"/>
            <a:r>
              <a:rPr lang="en-US" sz="2800" dirty="0">
                <a:solidFill>
                  <a:srgbClr val="FFC000"/>
                </a:solidFill>
              </a:rPr>
              <a:t>Media &amp; Public Opinion</a:t>
            </a:r>
          </a:p>
          <a:p>
            <a:pPr marL="274320" lvl="1" indent="0">
              <a:buNone/>
            </a:pPr>
            <a:endParaRPr lang="en-US" dirty="0"/>
          </a:p>
          <a:p>
            <a:pPr marL="274320" lvl="1" indent="0">
              <a:buNone/>
            </a:pPr>
            <a:endParaRPr lang="en-US" dirty="0"/>
          </a:p>
          <a:p>
            <a:pPr marL="274320" lvl="1" indent="0">
              <a:buNone/>
            </a:pP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34</a:t>
            </a:fld>
            <a:endParaRPr lang="en-US"/>
          </a:p>
        </p:txBody>
      </p:sp>
    </p:spTree>
    <p:extLst>
      <p:ext uri="{BB962C8B-B14F-4D97-AF65-F5344CB8AC3E}">
        <p14:creationId xmlns:p14="http://schemas.microsoft.com/office/powerpoint/2010/main" val="157360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2971800"/>
            <a:ext cx="7659687" cy="1168400"/>
          </a:xfrm>
        </p:spPr>
        <p:txBody>
          <a:bodyPr>
            <a:normAutofit fontScale="90000"/>
          </a:bodyPr>
          <a:lstStyle/>
          <a:p>
            <a:r>
              <a:rPr lang="en-US" dirty="0"/>
              <a:t>Similarities and Differences</a:t>
            </a:r>
          </a:p>
        </p:txBody>
      </p:sp>
      <p:sp>
        <p:nvSpPr>
          <p:cNvPr id="6" name="Text Placeholder 5"/>
          <p:cNvSpPr>
            <a:spLocks noGrp="1"/>
          </p:cNvSpPr>
          <p:nvPr>
            <p:ph type="body" idx="1"/>
          </p:nvPr>
        </p:nvSpPr>
        <p:spPr>
          <a:xfrm>
            <a:off x="609600" y="1828800"/>
            <a:ext cx="7543800" cy="1633538"/>
          </a:xfrm>
        </p:spPr>
        <p:txBody>
          <a:bodyPr/>
          <a:lstStyle/>
          <a:p>
            <a:r>
              <a:rPr lang="en-US" dirty="0"/>
              <a:t>Public Administration </a:t>
            </a:r>
            <a:r>
              <a:rPr lang="en-US" dirty="0" err="1"/>
              <a:t>Vs</a:t>
            </a:r>
            <a:r>
              <a:rPr lang="en-US" dirty="0"/>
              <a:t> Business Administration</a:t>
            </a:r>
          </a:p>
        </p:txBody>
      </p:sp>
      <p:sp>
        <p:nvSpPr>
          <p:cNvPr id="4" name="Slide Number Placeholder 3"/>
          <p:cNvSpPr>
            <a:spLocks noGrp="1"/>
          </p:cNvSpPr>
          <p:nvPr>
            <p:ph type="sldNum" sz="quarter" idx="12"/>
          </p:nvPr>
        </p:nvSpPr>
        <p:spPr/>
        <p:txBody>
          <a:bodyPr/>
          <a:lstStyle/>
          <a:p>
            <a:fld id="{5C64DCFA-150B-44D7-B2A1-E7C0AD016D03}" type="slidenum">
              <a:rPr lang="en-US" smtClean="0"/>
              <a:pPr/>
              <a:t>35</a:t>
            </a:fld>
            <a:endParaRPr lang="en-US"/>
          </a:p>
        </p:txBody>
      </p:sp>
    </p:spTree>
    <p:extLst>
      <p:ext uri="{BB962C8B-B14F-4D97-AF65-F5344CB8AC3E}">
        <p14:creationId xmlns:p14="http://schemas.microsoft.com/office/powerpoint/2010/main" val="1612795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r>
              <a:rPr lang="en-US" dirty="0"/>
              <a:t>Introduction </a:t>
            </a:r>
          </a:p>
          <a:p>
            <a:r>
              <a:rPr lang="en-US" dirty="0"/>
              <a:t>What is public admin?</a:t>
            </a:r>
          </a:p>
          <a:p>
            <a:r>
              <a:rPr lang="en-US" dirty="0"/>
              <a:t>What is business admin?</a:t>
            </a:r>
          </a:p>
          <a:p>
            <a:r>
              <a:rPr lang="en-US" dirty="0"/>
              <a:t>Why we need these two administrations?</a:t>
            </a:r>
          </a:p>
        </p:txBody>
      </p:sp>
      <p:sp>
        <p:nvSpPr>
          <p:cNvPr id="4" name="Slide Number Placeholder 3"/>
          <p:cNvSpPr>
            <a:spLocks noGrp="1"/>
          </p:cNvSpPr>
          <p:nvPr>
            <p:ph type="sldNum" sz="quarter" idx="12"/>
          </p:nvPr>
        </p:nvSpPr>
        <p:spPr/>
        <p:txBody>
          <a:bodyPr/>
          <a:lstStyle/>
          <a:p>
            <a:fld id="{5C64DCFA-150B-44D7-B2A1-E7C0AD016D03}" type="slidenum">
              <a:rPr lang="en-US" smtClean="0"/>
              <a:pPr/>
              <a:t>36</a:t>
            </a:fld>
            <a:endParaRPr lang="en-US"/>
          </a:p>
        </p:txBody>
      </p:sp>
    </p:spTree>
    <p:extLst>
      <p:ext uri="{BB962C8B-B14F-4D97-AF65-F5344CB8AC3E}">
        <p14:creationId xmlns:p14="http://schemas.microsoft.com/office/powerpoint/2010/main" val="2279675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4876800"/>
          </a:xfrm>
        </p:spPr>
        <p:txBody>
          <a:bodyPr/>
          <a:lstStyle/>
          <a:p>
            <a:pPr marL="114300" indent="0">
              <a:buNone/>
            </a:pPr>
            <a:r>
              <a:rPr lang="en-US" sz="3600" dirty="0"/>
              <a:t>Similarities</a:t>
            </a:r>
          </a:p>
          <a:p>
            <a:endParaRPr lang="en-US" sz="2800" dirty="0"/>
          </a:p>
          <a:p>
            <a:r>
              <a:rPr lang="en-US" sz="2800" dirty="0"/>
              <a:t>Both are designed on Bureaucratic Structures</a:t>
            </a:r>
          </a:p>
          <a:p>
            <a:r>
              <a:rPr lang="en-US" sz="2800" dirty="0"/>
              <a:t>Both set their Missions, Goals, and Objectives</a:t>
            </a:r>
          </a:p>
          <a:p>
            <a:r>
              <a:rPr lang="en-US" sz="2800" dirty="0"/>
              <a:t>Both assert Discipline and Control on Resources</a:t>
            </a:r>
          </a:p>
          <a:p>
            <a:r>
              <a:rPr lang="en-US" sz="2800" dirty="0"/>
              <a:t>Professionalism-Managerial Expertise</a:t>
            </a:r>
          </a:p>
          <a:p>
            <a:r>
              <a:rPr lang="en-US" sz="2800" dirty="0"/>
              <a:t>Management Functions-</a:t>
            </a:r>
            <a:r>
              <a:rPr lang="en-US" sz="2400" dirty="0"/>
              <a:t>Planning, Organizing, Leading &amp; Controlling</a:t>
            </a:r>
          </a:p>
          <a:p>
            <a:r>
              <a:rPr lang="en-US" dirty="0" err="1"/>
              <a:t>HRM</a:t>
            </a:r>
            <a:r>
              <a:rPr lang="en-US" dirty="0"/>
              <a:t> Functions</a:t>
            </a:r>
            <a:endParaRPr lang="en-US" sz="28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37</a:t>
            </a:fld>
            <a:endParaRPr lang="en-US"/>
          </a:p>
        </p:txBody>
      </p:sp>
    </p:spTree>
    <p:extLst>
      <p:ext uri="{BB962C8B-B14F-4D97-AF65-F5344CB8AC3E}">
        <p14:creationId xmlns:p14="http://schemas.microsoft.com/office/powerpoint/2010/main" val="15903509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pPr algn="ctr"/>
            <a:r>
              <a:rPr lang="en-US" sz="2400" dirty="0"/>
              <a:t>Differences in Public Administrating &amp; Private Administration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37161156"/>
              </p:ext>
            </p:extLst>
          </p:nvPr>
        </p:nvGraphicFramePr>
        <p:xfrm>
          <a:off x="0" y="207537"/>
          <a:ext cx="9144000" cy="6484176"/>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4389120">
                  <a:extLst>
                    <a:ext uri="{9D8B030D-6E8A-4147-A177-3AD203B41FA5}">
                      <a16:colId xmlns:a16="http://schemas.microsoft.com/office/drawing/2014/main" val="20001"/>
                    </a:ext>
                  </a:extLst>
                </a:gridCol>
                <a:gridCol w="4480560">
                  <a:extLst>
                    <a:ext uri="{9D8B030D-6E8A-4147-A177-3AD203B41FA5}">
                      <a16:colId xmlns:a16="http://schemas.microsoft.com/office/drawing/2014/main" val="20002"/>
                    </a:ext>
                  </a:extLst>
                </a:gridCol>
              </a:tblGrid>
              <a:tr h="651457">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Public Administration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Business Administration</a:t>
                      </a:r>
                    </a:p>
                    <a:p>
                      <a:endParaRPr lang="en-US" dirty="0"/>
                    </a:p>
                  </a:txBody>
                  <a:tcPr/>
                </a:tc>
                <a:extLst>
                  <a:ext uri="{0D108BD9-81ED-4DB2-BD59-A6C34878D82A}">
                    <a16:rowId xmlns:a16="http://schemas.microsoft.com/office/drawing/2014/main" val="10000"/>
                  </a:ext>
                </a:extLst>
              </a:tr>
              <a:tr h="702617">
                <a:tc>
                  <a:txBody>
                    <a:bodyPr/>
                    <a:lstStyle/>
                    <a:p>
                      <a:r>
                        <a:rPr lang="en-US" dirty="0"/>
                        <a:t>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Constitutional Framework for Laws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Business laws and practices</a:t>
                      </a:r>
                    </a:p>
                    <a:p>
                      <a:pPr algn="ctr"/>
                      <a:endParaRPr lang="en-US" dirty="0"/>
                    </a:p>
                  </a:txBody>
                  <a:tcPr/>
                </a:tc>
                <a:extLst>
                  <a:ext uri="{0D108BD9-81ED-4DB2-BD59-A6C34878D82A}">
                    <a16:rowId xmlns:a16="http://schemas.microsoft.com/office/drawing/2014/main" val="10001"/>
                  </a:ext>
                </a:extLst>
              </a:tr>
              <a:tr h="648189">
                <a:tc>
                  <a:txBody>
                    <a:bodyPr/>
                    <a:lstStyle/>
                    <a:p>
                      <a:endParaRPr lang="en-US" dirty="0"/>
                    </a:p>
                    <a:p>
                      <a:r>
                        <a:rPr lang="en-US" dirty="0"/>
                        <a:t>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indent="0" algn="ctr" defTabSz="914400" rtl="0" eaLnBrk="1" fontAlgn="auto" latinLnBrk="0" hangingPunct="1">
                        <a:lnSpc>
                          <a:spcPct val="100000"/>
                        </a:lnSpc>
                        <a:spcBef>
                          <a:spcPts val="0"/>
                        </a:spcBef>
                        <a:spcAft>
                          <a:spcPts val="0"/>
                        </a:spcAft>
                        <a:buClrTx/>
                        <a:buSzTx/>
                        <a:buFontTx/>
                        <a:buNone/>
                        <a:tabLst/>
                        <a:defRPr/>
                      </a:pPr>
                      <a:r>
                        <a:rPr lang="en-US" dirty="0"/>
                        <a:t>Have Sovereign Authority</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p>
                      <a:pPr marL="0" marR="0" indent="0" algn="ctr" defTabSz="914400" rtl="0" eaLnBrk="1" fontAlgn="auto" latinLnBrk="0" hangingPunct="1">
                        <a:lnSpc>
                          <a:spcPct val="100000"/>
                        </a:lnSpc>
                        <a:spcBef>
                          <a:spcPts val="0"/>
                        </a:spcBef>
                        <a:spcAft>
                          <a:spcPts val="0"/>
                        </a:spcAft>
                        <a:buClrTx/>
                        <a:buSzTx/>
                        <a:buFontTx/>
                        <a:buNone/>
                        <a:tabLst/>
                        <a:defRPr/>
                      </a:pPr>
                      <a:r>
                        <a:rPr lang="en-US" dirty="0"/>
                        <a:t>Don’t have sovereign authority</a:t>
                      </a:r>
                    </a:p>
                  </a:txBody>
                  <a:tcPr/>
                </a:tc>
                <a:extLst>
                  <a:ext uri="{0D108BD9-81ED-4DB2-BD59-A6C34878D82A}">
                    <a16:rowId xmlns:a16="http://schemas.microsoft.com/office/drawing/2014/main" val="10002"/>
                  </a:ext>
                </a:extLst>
              </a:tr>
              <a:tr h="702617">
                <a:tc>
                  <a:txBody>
                    <a:bodyPr/>
                    <a:lstStyle/>
                    <a:p>
                      <a:r>
                        <a:rPr lang="en-US" dirty="0"/>
                        <a:t>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High Involvement of Politics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Low involvement of politics</a:t>
                      </a:r>
                    </a:p>
                    <a:p>
                      <a:pPr algn="ctr"/>
                      <a:endParaRPr lang="en-US" dirty="0"/>
                    </a:p>
                  </a:txBody>
                  <a:tcPr/>
                </a:tc>
                <a:extLst>
                  <a:ext uri="{0D108BD9-81ED-4DB2-BD59-A6C34878D82A}">
                    <a16:rowId xmlns:a16="http://schemas.microsoft.com/office/drawing/2014/main" val="10003"/>
                  </a:ext>
                </a:extLst>
              </a:tr>
              <a:tr h="702617">
                <a:tc>
                  <a:txBody>
                    <a:bodyPr/>
                    <a:lstStyle/>
                    <a:p>
                      <a:r>
                        <a:rPr lang="en-US" dirty="0"/>
                        <a:t>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Nature of Market-Monopolistic</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Nature of Market-Competitive</a:t>
                      </a:r>
                    </a:p>
                    <a:p>
                      <a:pPr algn="ctr"/>
                      <a:endParaRPr lang="en-US" dirty="0"/>
                    </a:p>
                  </a:txBody>
                  <a:tcPr/>
                </a:tc>
                <a:extLst>
                  <a:ext uri="{0D108BD9-81ED-4DB2-BD59-A6C34878D82A}">
                    <a16:rowId xmlns:a16="http://schemas.microsoft.com/office/drawing/2014/main" val="10004"/>
                  </a:ext>
                </a:extLst>
              </a:tr>
              <a:tr h="702617">
                <a:tc>
                  <a:txBody>
                    <a:bodyPr/>
                    <a:lstStyle/>
                    <a:p>
                      <a:r>
                        <a:rPr lang="en-US" dirty="0"/>
                        <a:t>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Citizens (Inclusive)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Customers/Clients (Exclusive)</a:t>
                      </a:r>
                    </a:p>
                    <a:p>
                      <a:pPr algn="ctr"/>
                      <a:endParaRPr lang="en-US" dirty="0"/>
                    </a:p>
                  </a:txBody>
                  <a:tcPr/>
                </a:tc>
                <a:extLst>
                  <a:ext uri="{0D108BD9-81ED-4DB2-BD59-A6C34878D82A}">
                    <a16:rowId xmlns:a16="http://schemas.microsoft.com/office/drawing/2014/main" val="10005"/>
                  </a:ext>
                </a:extLst>
              </a:tr>
              <a:tr h="702617">
                <a:tc>
                  <a:txBody>
                    <a:bodyPr/>
                    <a:lstStyle/>
                    <a:p>
                      <a:r>
                        <a:rPr lang="en-US" dirty="0"/>
                        <a:t>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Welfare motive</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Profit motive</a:t>
                      </a:r>
                    </a:p>
                    <a:p>
                      <a:pPr algn="ctr"/>
                      <a:endParaRPr lang="en-US" dirty="0"/>
                    </a:p>
                  </a:txBody>
                  <a:tcPr/>
                </a:tc>
                <a:extLst>
                  <a:ext uri="{0D108BD9-81ED-4DB2-BD59-A6C34878D82A}">
                    <a16:rowId xmlns:a16="http://schemas.microsoft.com/office/drawing/2014/main" val="10006"/>
                  </a:ext>
                </a:extLst>
              </a:tr>
              <a:tr h="702617">
                <a:tc>
                  <a:txBody>
                    <a:bodyPr/>
                    <a:lstStyle/>
                    <a:p>
                      <a:r>
                        <a:rPr lang="en-US" dirty="0"/>
                        <a:t>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t>Public Goods/services</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a:t>Free Riders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t>Private goods/services</a:t>
                      </a:r>
                    </a:p>
                    <a:p>
                      <a:pPr algn="ctr"/>
                      <a:r>
                        <a:rPr lang="en-US" dirty="0"/>
                        <a:t>No Free Riders</a:t>
                      </a:r>
                    </a:p>
                  </a:txBody>
                  <a:tcPr/>
                </a:tc>
                <a:extLst>
                  <a:ext uri="{0D108BD9-81ED-4DB2-BD59-A6C34878D82A}">
                    <a16:rowId xmlns:a16="http://schemas.microsoft.com/office/drawing/2014/main" val="10007"/>
                  </a:ext>
                </a:extLst>
              </a:tr>
              <a:tr h="702617">
                <a:tc>
                  <a:txBody>
                    <a:bodyPr/>
                    <a:lstStyle/>
                    <a:p>
                      <a:r>
                        <a:rPr lang="en-US" dirty="0"/>
                        <a:t>8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Includes Social Costs in their Programs</a:t>
                      </a:r>
                    </a:p>
                  </a:txBody>
                  <a:tcPr/>
                </a:tc>
                <a:tc>
                  <a:txBody>
                    <a:bodyPr/>
                    <a:lstStyle/>
                    <a:p>
                      <a:pPr algn="ctr"/>
                      <a:r>
                        <a:rPr lang="en-US" dirty="0"/>
                        <a:t>8. Includes only Financial Costs in Business</a:t>
                      </a:r>
                      <a:r>
                        <a:rPr lang="en-US" baseline="0" dirty="0"/>
                        <a:t> Plans</a:t>
                      </a:r>
                      <a:endParaRPr lang="en-US" dirty="0"/>
                    </a:p>
                  </a:txBody>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fld id="{5C64DCFA-150B-44D7-B2A1-E7C0AD016D03}" type="slidenum">
              <a:rPr lang="en-US" smtClean="0"/>
              <a:pPr/>
              <a:t>38</a:t>
            </a:fld>
            <a:endParaRPr lang="en-US"/>
          </a:p>
        </p:txBody>
      </p:sp>
    </p:spTree>
    <p:extLst>
      <p:ext uri="{BB962C8B-B14F-4D97-AF65-F5344CB8AC3E}">
        <p14:creationId xmlns:p14="http://schemas.microsoft.com/office/powerpoint/2010/main" val="5249055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715962"/>
          </a:xfrm>
        </p:spPr>
        <p:txBody>
          <a:bodyPr>
            <a:normAutofit/>
          </a:bodyPr>
          <a:lstStyle/>
          <a:p>
            <a:r>
              <a:rPr lang="en-US" dirty="0"/>
              <a:t>Recommended Readings</a:t>
            </a:r>
          </a:p>
        </p:txBody>
      </p:sp>
      <p:sp>
        <p:nvSpPr>
          <p:cNvPr id="3" name="Content Placeholder 2"/>
          <p:cNvSpPr>
            <a:spLocks noGrp="1"/>
          </p:cNvSpPr>
          <p:nvPr>
            <p:ph idx="1"/>
          </p:nvPr>
        </p:nvSpPr>
        <p:spPr>
          <a:xfrm>
            <a:off x="838200" y="1447800"/>
            <a:ext cx="7543800" cy="4906963"/>
          </a:xfrm>
        </p:spPr>
        <p:txBody>
          <a:bodyPr>
            <a:normAutofit/>
          </a:bodyPr>
          <a:lstStyle/>
          <a:p>
            <a:r>
              <a:rPr lang="en-US" dirty="0">
                <a:solidFill>
                  <a:srgbClr val="00B050"/>
                </a:solidFill>
              </a:rPr>
              <a:t>Public Administration: Understanding Management, Politics and Law in the Public Sector</a:t>
            </a:r>
            <a:r>
              <a:rPr lang="en-US" dirty="0"/>
              <a:t> By David H </a:t>
            </a:r>
            <a:r>
              <a:rPr lang="en-US" dirty="0" err="1"/>
              <a:t>Rosenblome</a:t>
            </a:r>
            <a:endParaRPr lang="en-US" dirty="0"/>
          </a:p>
          <a:p>
            <a:pPr lvl="1"/>
            <a:r>
              <a:rPr lang="en-US" dirty="0"/>
              <a:t>(five relevant chapters’ photocopy available in </a:t>
            </a:r>
            <a:r>
              <a:rPr lang="en-US" dirty="0" err="1"/>
              <a:t>NOA</a:t>
            </a:r>
            <a:r>
              <a:rPr lang="en-US" dirty="0"/>
              <a:t> Islamabad= 1, 4,5,6,7)</a:t>
            </a:r>
          </a:p>
          <a:p>
            <a:r>
              <a:rPr lang="en-US" dirty="0">
                <a:solidFill>
                  <a:srgbClr val="002060"/>
                </a:solidFill>
              </a:rPr>
              <a:t>Public Administration: An Action Orientation</a:t>
            </a:r>
            <a:r>
              <a:rPr lang="en-US" dirty="0"/>
              <a:t> By Robert B </a:t>
            </a:r>
            <a:r>
              <a:rPr lang="en-US" dirty="0" err="1"/>
              <a:t>Denhardt</a:t>
            </a:r>
            <a:endParaRPr lang="en-US" dirty="0"/>
          </a:p>
          <a:p>
            <a:pPr lvl="1"/>
            <a:r>
              <a:rPr lang="en-US" dirty="0"/>
              <a:t>(four relevant chapters’ photocopy available in </a:t>
            </a:r>
            <a:r>
              <a:rPr lang="en-US" dirty="0" err="1"/>
              <a:t>NOA</a:t>
            </a:r>
            <a:r>
              <a:rPr lang="en-US" dirty="0"/>
              <a:t> Islamabad=1, 2, 4,5)</a:t>
            </a:r>
          </a:p>
          <a:p>
            <a:r>
              <a:rPr lang="en-US" dirty="0">
                <a:solidFill>
                  <a:srgbClr val="FF0000"/>
                </a:solidFill>
              </a:rPr>
              <a:t>Public Administration </a:t>
            </a:r>
            <a:r>
              <a:rPr lang="en-US" dirty="0"/>
              <a:t>By Sarfraz Hussain Ansari</a:t>
            </a:r>
          </a:p>
        </p:txBody>
      </p:sp>
    </p:spTree>
    <p:extLst>
      <p:ext uri="{BB962C8B-B14F-4D97-AF65-F5344CB8AC3E}">
        <p14:creationId xmlns:p14="http://schemas.microsoft.com/office/powerpoint/2010/main" val="89695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MPA-NOA\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1" y="0"/>
            <a:ext cx="912321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457200"/>
            <a:ext cx="8229600" cy="5668963"/>
          </a:xfrm>
        </p:spPr>
        <p:txBody>
          <a:bodyPr>
            <a:normAutofit/>
          </a:bodyPr>
          <a:lstStyle/>
          <a:p>
            <a:pPr algn="ctr">
              <a:buNone/>
            </a:pPr>
            <a:r>
              <a:rPr lang="en-US" sz="2400" b="1" dirty="0">
                <a:solidFill>
                  <a:srgbClr val="002060"/>
                </a:solidFill>
              </a:rPr>
              <a:t>          Public                                Administration</a:t>
            </a:r>
          </a:p>
          <a:p>
            <a:pPr algn="ctr">
              <a:buNone/>
            </a:pPr>
            <a:endParaRPr lang="en-US" sz="2400" b="1" dirty="0">
              <a:solidFill>
                <a:srgbClr val="002060"/>
              </a:solidFill>
            </a:endParaRPr>
          </a:p>
          <a:p>
            <a:r>
              <a:rPr lang="en-US" sz="2400" b="1" dirty="0">
                <a:solidFill>
                  <a:srgbClr val="002060"/>
                </a:solidFill>
              </a:rPr>
              <a:t>Introduction</a:t>
            </a:r>
          </a:p>
          <a:p>
            <a:r>
              <a:rPr lang="en-US" sz="2400" b="1" dirty="0">
                <a:solidFill>
                  <a:srgbClr val="002060"/>
                </a:solidFill>
              </a:rPr>
              <a:t>Context or framework</a:t>
            </a:r>
          </a:p>
          <a:p>
            <a:r>
              <a:rPr lang="en-US" sz="2400" b="1" dirty="0">
                <a:solidFill>
                  <a:srgbClr val="002060"/>
                </a:solidFill>
              </a:rPr>
              <a:t>Competing concepts</a:t>
            </a:r>
          </a:p>
          <a:p>
            <a:r>
              <a:rPr lang="en-US" sz="2400" b="1" dirty="0">
                <a:solidFill>
                  <a:srgbClr val="002060"/>
                </a:solidFill>
              </a:rPr>
              <a:t>Politics Vs. Administration </a:t>
            </a:r>
          </a:p>
          <a:p>
            <a:r>
              <a:rPr lang="en-US" b="1" dirty="0">
                <a:solidFill>
                  <a:srgbClr val="FF0000"/>
                </a:solidFill>
              </a:rPr>
              <a:t>Public Administration </a:t>
            </a:r>
            <a:r>
              <a:rPr lang="en-US" b="1" dirty="0" err="1">
                <a:solidFill>
                  <a:srgbClr val="FF0000"/>
                </a:solidFill>
              </a:rPr>
              <a:t>Vs</a:t>
            </a:r>
            <a:r>
              <a:rPr lang="en-US" b="1" dirty="0">
                <a:solidFill>
                  <a:srgbClr val="FF0000"/>
                </a:solidFill>
              </a:rPr>
              <a:t> Business Administration </a:t>
            </a:r>
            <a:endParaRPr lang="en-US" sz="2400" b="1" dirty="0">
              <a:solidFill>
                <a:srgbClr val="FF0000"/>
              </a:solidFill>
            </a:endParaRPr>
          </a:p>
          <a:p>
            <a:endParaRPr lang="en-US" sz="2400" b="1" dirty="0">
              <a:solidFill>
                <a:srgbClr val="002060"/>
              </a:solidFill>
            </a:endParaRPr>
          </a:p>
        </p:txBody>
      </p:sp>
      <p:sp>
        <p:nvSpPr>
          <p:cNvPr id="4" name="Slide Number Placeholder 3"/>
          <p:cNvSpPr>
            <a:spLocks noGrp="1"/>
          </p:cNvSpPr>
          <p:nvPr>
            <p:ph type="sldNum" sz="quarter" idx="12"/>
          </p:nvPr>
        </p:nvSpPr>
        <p:spPr/>
        <p:txBody>
          <a:bodyPr/>
          <a:lstStyle/>
          <a:p>
            <a:fld id="{5C64DCFA-150B-44D7-B2A1-E7C0AD016D03}"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a:t>
            </a:r>
            <a:r>
              <a:rPr lang="en-US" dirty="0" err="1"/>
              <a:t>W</a:t>
            </a:r>
            <a:r>
              <a:rPr lang="en-US"/>
              <a:t>atergate </a:t>
            </a:r>
            <a:r>
              <a:rPr lang="en-US" dirty="0"/>
              <a:t>Scandal </a:t>
            </a:r>
          </a:p>
        </p:txBody>
      </p:sp>
      <p:sp>
        <p:nvSpPr>
          <p:cNvPr id="3" name="Content Placeholder 2"/>
          <p:cNvSpPr>
            <a:spLocks noGrp="1"/>
          </p:cNvSpPr>
          <p:nvPr>
            <p:ph idx="1"/>
          </p:nvPr>
        </p:nvSpPr>
        <p:spPr/>
        <p:txBody>
          <a:bodyPr>
            <a:normAutofit fontScale="92500" lnSpcReduction="10000"/>
          </a:bodyPr>
          <a:lstStyle/>
          <a:p>
            <a:r>
              <a:rPr lang="en-US" dirty="0"/>
              <a:t>The Watergate scandal began early in the morning of June 17, 1972</a:t>
            </a:r>
          </a:p>
          <a:p>
            <a:r>
              <a:rPr lang="en-US" dirty="0"/>
              <a:t> when several burglars were arrested in the office of the Democratic National Committee, located in the Watergate complex of buildings in Washington, D.C. </a:t>
            </a:r>
          </a:p>
          <a:p>
            <a:r>
              <a:rPr lang="en-US" dirty="0"/>
              <a:t>This was no ordinary robbery: The prowlers were connected to President Richard Nixon’s reelection campaign, </a:t>
            </a:r>
          </a:p>
          <a:p>
            <a:r>
              <a:rPr lang="en-US" dirty="0"/>
              <a:t>they had been caught wiretapping phones and stealing documents. </a:t>
            </a:r>
          </a:p>
          <a:p>
            <a:r>
              <a:rPr lang="en-US" dirty="0"/>
              <a:t>Nixon took aggressive steps to cover up the crimes</a:t>
            </a:r>
          </a:p>
          <a:p>
            <a:r>
              <a:rPr lang="en-US" dirty="0"/>
              <a:t>but when </a:t>
            </a:r>
            <a:r>
              <a:rPr lang="en-US" i="1" dirty="0"/>
              <a:t>Washington Post </a:t>
            </a:r>
            <a:r>
              <a:rPr lang="en-US" dirty="0"/>
              <a:t>reporters Bob Woodward and Carl Bernstein revealed his role in the conspiracy</a:t>
            </a:r>
          </a:p>
          <a:p>
            <a:r>
              <a:rPr lang="en-US" dirty="0"/>
              <a:t>Nixon resigned on August 9, 1974. The Watergate scandal changed American politics forever</a:t>
            </a:r>
          </a:p>
        </p:txBody>
      </p:sp>
      <p:sp>
        <p:nvSpPr>
          <p:cNvPr id="4" name="Slide Number Placeholder 3"/>
          <p:cNvSpPr>
            <a:spLocks noGrp="1"/>
          </p:cNvSpPr>
          <p:nvPr>
            <p:ph type="sldNum" sz="quarter" idx="12"/>
          </p:nvPr>
        </p:nvSpPr>
        <p:spPr/>
        <p:txBody>
          <a:bodyPr/>
          <a:lstStyle/>
          <a:p>
            <a:fld id="{5C64DCFA-150B-44D7-B2A1-E7C0AD016D03}" type="slidenum">
              <a:rPr lang="en-US" smtClean="0"/>
              <a:pPr/>
              <a:t>40</a:t>
            </a:fld>
            <a:endParaRPr lang="en-US"/>
          </a:p>
        </p:txBody>
      </p:sp>
    </p:spTree>
    <p:extLst>
      <p:ext uri="{BB962C8B-B14F-4D97-AF65-F5344CB8AC3E}">
        <p14:creationId xmlns:p14="http://schemas.microsoft.com/office/powerpoint/2010/main" val="3438571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Nixon and his aides hatched a plan to instruct the </a:t>
            </a:r>
            <a:r>
              <a:rPr lang="en-US" u="sng" dirty="0">
                <a:hlinkClick r:id="rId2"/>
              </a:rPr>
              <a:t>Central Intelligence Agency</a:t>
            </a:r>
            <a:r>
              <a:rPr lang="en-US" dirty="0"/>
              <a:t> (CIA) to impede the </a:t>
            </a:r>
            <a:r>
              <a:rPr lang="en-US" u="sng" dirty="0">
                <a:hlinkClick r:id="rId3"/>
              </a:rPr>
              <a:t>FBI</a:t>
            </a:r>
            <a:r>
              <a:rPr lang="en-US" dirty="0"/>
              <a:t>’s investigation of the crime. This was a more serious crime than the break-in: It was an abuse of presidential power and a deliberate obstruction of justice.</a:t>
            </a:r>
          </a:p>
        </p:txBody>
      </p:sp>
      <p:sp>
        <p:nvSpPr>
          <p:cNvPr id="4" name="Slide Number Placeholder 3"/>
          <p:cNvSpPr>
            <a:spLocks noGrp="1"/>
          </p:cNvSpPr>
          <p:nvPr>
            <p:ph type="sldNum" sz="quarter" idx="12"/>
          </p:nvPr>
        </p:nvSpPr>
        <p:spPr/>
        <p:txBody>
          <a:bodyPr/>
          <a:lstStyle/>
          <a:p>
            <a:fld id="{5C64DCFA-150B-44D7-B2A1-E7C0AD016D03}" type="slidenum">
              <a:rPr lang="en-US" smtClean="0"/>
              <a:pPr/>
              <a:t>41</a:t>
            </a:fld>
            <a:endParaRPr lang="en-US"/>
          </a:p>
        </p:txBody>
      </p:sp>
    </p:spTree>
    <p:extLst>
      <p:ext uri="{BB962C8B-B14F-4D97-AF65-F5344CB8AC3E}">
        <p14:creationId xmlns:p14="http://schemas.microsoft.com/office/powerpoint/2010/main" val="1059999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When Cox refused to stop demanding the tapes, Nixon ordered that he be fired, leading several Justice Department officials to resign in protest. (These events, which took place on October 20, 1973, are known as the </a:t>
            </a:r>
            <a:r>
              <a:rPr lang="en-US" u="sng" dirty="0">
                <a:hlinkClick r:id="rId2"/>
              </a:rPr>
              <a:t>Saturday Night Massacre</a:t>
            </a:r>
            <a:r>
              <a:rPr lang="en-US" dirty="0"/>
              <a:t>.) Eventually, Nixon agreed to surrender some—but not all—of the tapes.</a:t>
            </a:r>
          </a:p>
          <a:p>
            <a:r>
              <a:rPr lang="en-US" dirty="0"/>
              <a:t>Early in 1974, the cover-up and efforts to impede the Watergate investigation began to unravel. On March 1, a grand jury appointed by a new special prosecutor indicted seven of Nixon’s former aides on various charges related to the Watergate affair. The jury, unsure if they could indict a sitting president, called Nixon an “unindicted co-conspirator.”</a:t>
            </a: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42</a:t>
            </a:fld>
            <a:endParaRPr lang="en-US"/>
          </a:p>
        </p:txBody>
      </p:sp>
    </p:spTree>
    <p:extLst>
      <p:ext uri="{BB962C8B-B14F-4D97-AF65-F5344CB8AC3E}">
        <p14:creationId xmlns:p14="http://schemas.microsoft.com/office/powerpoint/2010/main" val="4109407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July, the </a:t>
            </a:r>
            <a:r>
              <a:rPr lang="en-US" u="sng" dirty="0">
                <a:hlinkClick r:id="rId2"/>
              </a:rPr>
              <a:t>Supreme Court</a:t>
            </a:r>
            <a:r>
              <a:rPr lang="en-US" dirty="0"/>
              <a:t> ordered Nixon to turn over the tapes. </a:t>
            </a:r>
          </a:p>
          <a:p>
            <a:r>
              <a:rPr lang="en-US" dirty="0"/>
              <a:t>the House Judiciary Committee voted to </a:t>
            </a:r>
            <a:r>
              <a:rPr lang="en-US" u="sng" dirty="0">
                <a:hlinkClick r:id="rId3"/>
              </a:rPr>
              <a:t>impeach</a:t>
            </a:r>
            <a:r>
              <a:rPr lang="en-US" dirty="0"/>
              <a:t> Nixon </a:t>
            </a:r>
          </a:p>
          <a:p>
            <a:pPr lvl="1"/>
            <a:r>
              <a:rPr lang="en-US" dirty="0"/>
              <a:t>for obstruction of justice, </a:t>
            </a:r>
          </a:p>
          <a:p>
            <a:pPr lvl="1"/>
            <a:r>
              <a:rPr lang="en-US" dirty="0"/>
              <a:t>abuse of power, </a:t>
            </a:r>
          </a:p>
          <a:p>
            <a:pPr lvl="1"/>
            <a:r>
              <a:rPr lang="en-US"/>
              <a:t>criminal </a:t>
            </a:r>
            <a:r>
              <a:rPr lang="en-US" dirty="0"/>
              <a:t>cover-up </a:t>
            </a:r>
            <a:r>
              <a:rPr lang="en-US"/>
              <a:t>and </a:t>
            </a:r>
          </a:p>
          <a:p>
            <a:pPr lvl="1"/>
            <a:r>
              <a:rPr lang="en-US"/>
              <a:t>several </a:t>
            </a:r>
            <a:r>
              <a:rPr lang="en-US" dirty="0"/>
              <a:t>violations of the </a:t>
            </a:r>
            <a:r>
              <a:rPr lang="en-US" u="sng" dirty="0">
                <a:hlinkClick r:id="rId4"/>
              </a:rPr>
              <a:t>Constitution</a:t>
            </a:r>
            <a:r>
              <a:rPr lang="en-US" dirty="0"/>
              <a:t>.</a:t>
            </a: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43</a:t>
            </a:fld>
            <a:endParaRPr lang="en-US"/>
          </a:p>
        </p:txBody>
      </p:sp>
    </p:spTree>
    <p:extLst>
      <p:ext uri="{BB962C8B-B14F-4D97-AF65-F5344CB8AC3E}">
        <p14:creationId xmlns:p14="http://schemas.microsoft.com/office/powerpoint/2010/main" val="21602526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CSS-22</a:t>
            </a:r>
          </a:p>
          <a:p>
            <a:pPr lvl="1"/>
            <a:r>
              <a:rPr lang="en-US" dirty="0"/>
              <a:t>Democracy and Bureaucracy are antithetical……</a:t>
            </a:r>
          </a:p>
          <a:p>
            <a:r>
              <a:rPr lang="en-US" dirty="0"/>
              <a:t>CSS-21</a:t>
            </a:r>
          </a:p>
          <a:p>
            <a:pPr lvl="1"/>
            <a:r>
              <a:rPr lang="en-US" dirty="0"/>
              <a:t>Q. No. 2. Define Normative and Empirical approaches of Public Administration, and their implications to Pakistan’s administrative system. (20) </a:t>
            </a:r>
          </a:p>
          <a:p>
            <a:r>
              <a:rPr lang="en-US" dirty="0"/>
              <a:t>CSS-20</a:t>
            </a:r>
          </a:p>
          <a:p>
            <a:pPr lvl="1"/>
            <a:r>
              <a:rPr lang="en-US" dirty="0"/>
              <a:t>Q. No. 7. “Bureaucracy and Democracy are antithetical. Bureaucracy is hierarchical, elitist, specialized, and informed while democracy is communal, pluralist, generalized, and </a:t>
            </a:r>
            <a:r>
              <a:rPr lang="en-US" dirty="0" err="1"/>
              <a:t>illinformed</a:t>
            </a:r>
            <a:r>
              <a:rPr lang="en-US" dirty="0"/>
              <a:t>”. Discuss this statement keeping in view the quantum of expectations in Pakistan and the reality of the civic culture. (20)</a:t>
            </a:r>
          </a:p>
          <a:p>
            <a:r>
              <a:rPr lang="en-US" dirty="0"/>
              <a:t>CSS-19</a:t>
            </a:r>
          </a:p>
          <a:p>
            <a:pPr lvl="1"/>
            <a:r>
              <a:rPr lang="en-US" dirty="0"/>
              <a:t>Q. No. 2. Define Public Administration. Discuss the relationship between Politics and Public Administration.</a:t>
            </a:r>
          </a:p>
          <a:p>
            <a:r>
              <a:rPr lang="en-US" dirty="0"/>
              <a:t>CSS-18</a:t>
            </a:r>
          </a:p>
          <a:p>
            <a:pPr lvl="2"/>
            <a:r>
              <a:rPr lang="en-US"/>
              <a:t>Nil</a:t>
            </a:r>
          </a:p>
        </p:txBody>
      </p:sp>
      <p:sp>
        <p:nvSpPr>
          <p:cNvPr id="4" name="Slide Number Placeholder 3"/>
          <p:cNvSpPr>
            <a:spLocks noGrp="1"/>
          </p:cNvSpPr>
          <p:nvPr>
            <p:ph type="sldNum" sz="quarter" idx="12"/>
          </p:nvPr>
        </p:nvSpPr>
        <p:spPr/>
        <p:txBody>
          <a:bodyPr/>
          <a:lstStyle/>
          <a:p>
            <a:fld id="{5C64DCFA-150B-44D7-B2A1-E7C0AD016D03}" type="slidenum">
              <a:rPr lang="en-US" smtClean="0"/>
              <a:pPr/>
              <a:t>44</a:t>
            </a:fld>
            <a:endParaRPr lang="en-US"/>
          </a:p>
        </p:txBody>
      </p:sp>
    </p:spTree>
    <p:extLst>
      <p:ext uri="{BB962C8B-B14F-4D97-AF65-F5344CB8AC3E}">
        <p14:creationId xmlns:p14="http://schemas.microsoft.com/office/powerpoint/2010/main" val="41167076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a:t>CSS-2017</a:t>
            </a:r>
          </a:p>
          <a:p>
            <a:pPr>
              <a:buNone/>
            </a:pPr>
            <a:r>
              <a:rPr lang="en-US" dirty="0"/>
              <a:t>Q. No. 2. Appropriate separation of powers between the legislative, executive and judicial branches ensure effective check and balance and hence accountable public administration. Discuss, the statement in the light of historic Watergate Scandal, which forced Nixon to resign as head of public bureaucracy.</a:t>
            </a:r>
          </a:p>
          <a:p>
            <a:pPr>
              <a:buNone/>
            </a:pPr>
            <a:r>
              <a:rPr lang="en-US" dirty="0"/>
              <a:t>CSS-2016</a:t>
            </a:r>
          </a:p>
          <a:p>
            <a:pPr>
              <a:buNone/>
            </a:pPr>
            <a:r>
              <a:rPr lang="en-US" dirty="0"/>
              <a:t>Q. No. 3. It is easier to make a constitution than to run it. Discuss in the light of Politics Administration dichotomy.</a:t>
            </a:r>
          </a:p>
          <a:p>
            <a:pPr>
              <a:buNone/>
            </a:pPr>
            <a:endParaRPr lang="en-US" dirty="0"/>
          </a:p>
          <a:p>
            <a:pPr>
              <a:buNone/>
            </a:pPr>
            <a:r>
              <a:rPr lang="en-US" dirty="0"/>
              <a:t>CSS-2015</a:t>
            </a:r>
          </a:p>
          <a:p>
            <a:r>
              <a:rPr lang="en-US" sz="2800" dirty="0"/>
              <a:t>Q. No. 2. Define public administration and discuss the commonalities and differences between public and private administration.</a:t>
            </a: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45</a:t>
            </a:fld>
            <a:endParaRPr lang="en-US"/>
          </a:p>
        </p:txBody>
      </p:sp>
    </p:spTree>
    <p:extLst>
      <p:ext uri="{BB962C8B-B14F-4D97-AF65-F5344CB8AC3E}">
        <p14:creationId xmlns:p14="http://schemas.microsoft.com/office/powerpoint/2010/main" val="2068872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normAutofit fontScale="90000"/>
          </a:bodyPr>
          <a:lstStyle/>
          <a:p>
            <a:r>
              <a:rPr lang="en-US" dirty="0"/>
              <a:t>Public Administration- PA</a:t>
            </a:r>
          </a:p>
        </p:txBody>
      </p:sp>
      <p:sp>
        <p:nvSpPr>
          <p:cNvPr id="3" name="Content Placeholder 2"/>
          <p:cNvSpPr>
            <a:spLocks noGrp="1"/>
          </p:cNvSpPr>
          <p:nvPr>
            <p:ph idx="1"/>
          </p:nvPr>
        </p:nvSpPr>
        <p:spPr>
          <a:xfrm>
            <a:off x="990600" y="1143000"/>
            <a:ext cx="6934200" cy="5105400"/>
          </a:xfrm>
        </p:spPr>
        <p:txBody>
          <a:bodyPr>
            <a:normAutofit fontScale="92500" lnSpcReduction="20000"/>
          </a:bodyPr>
          <a:lstStyle/>
          <a:p>
            <a:r>
              <a:rPr lang="en-US" sz="3200" dirty="0"/>
              <a:t>Public- </a:t>
            </a:r>
          </a:p>
          <a:p>
            <a:pPr lvl="1"/>
            <a:r>
              <a:rPr lang="en-US" sz="2800" dirty="0"/>
              <a:t>of people, which is not private, </a:t>
            </a:r>
          </a:p>
          <a:p>
            <a:pPr lvl="1"/>
            <a:r>
              <a:rPr lang="en-US" sz="2800" dirty="0"/>
              <a:t>anything having general ownership, </a:t>
            </a:r>
          </a:p>
          <a:p>
            <a:pPr lvl="1"/>
            <a:r>
              <a:rPr lang="en-US" sz="2800" dirty="0"/>
              <a:t>of government…</a:t>
            </a:r>
          </a:p>
          <a:p>
            <a:endParaRPr lang="en-US" sz="3200" dirty="0"/>
          </a:p>
          <a:p>
            <a:r>
              <a:rPr lang="en-US" sz="3200" dirty="0"/>
              <a:t>Administration-is derived from Latin words ‘ad ministiare’ which means</a:t>
            </a:r>
          </a:p>
          <a:p>
            <a:pPr lvl="1"/>
            <a:r>
              <a:rPr lang="en-US" sz="2800" dirty="0"/>
              <a:t> ‘to serve’</a:t>
            </a:r>
          </a:p>
          <a:p>
            <a:endParaRPr lang="en-US" sz="3200" dirty="0"/>
          </a:p>
          <a:p>
            <a:r>
              <a:rPr lang="en-US" sz="2800" dirty="0"/>
              <a:t>PA is a rational activity and involves collective human efforts to serve the </a:t>
            </a:r>
            <a:r>
              <a:rPr lang="en-US" sz="2800" u="sng" dirty="0">
                <a:solidFill>
                  <a:srgbClr val="FF0000"/>
                </a:solidFill>
              </a:rPr>
              <a:t>public interest</a:t>
            </a:r>
            <a:r>
              <a:rPr lang="en-US" sz="2800" dirty="0"/>
              <a:t>.</a:t>
            </a:r>
          </a:p>
        </p:txBody>
      </p:sp>
      <p:sp>
        <p:nvSpPr>
          <p:cNvPr id="4" name="Slide Number Placeholder 3"/>
          <p:cNvSpPr>
            <a:spLocks noGrp="1"/>
          </p:cNvSpPr>
          <p:nvPr>
            <p:ph type="sldNum" sz="quarter" idx="12"/>
          </p:nvPr>
        </p:nvSpPr>
        <p:spPr/>
        <p:txBody>
          <a:bodyPr/>
          <a:lstStyle/>
          <a:p>
            <a:fld id="{5C64DCFA-150B-44D7-B2A1-E7C0AD016D03}" type="slidenum">
              <a:rPr lang="en-US" smtClean="0"/>
              <a:pPr/>
              <a:t>5</a:t>
            </a:fld>
            <a:endParaRPr lang="en-US"/>
          </a:p>
        </p:txBody>
      </p:sp>
    </p:spTree>
    <p:extLst>
      <p:ext uri="{BB962C8B-B14F-4D97-AF65-F5344CB8AC3E}">
        <p14:creationId xmlns:p14="http://schemas.microsoft.com/office/powerpoint/2010/main" val="1188410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Administration</a:t>
            </a:r>
          </a:p>
        </p:txBody>
      </p:sp>
      <p:sp>
        <p:nvSpPr>
          <p:cNvPr id="3" name="Content Placeholder 2"/>
          <p:cNvSpPr>
            <a:spLocks noGrp="1"/>
          </p:cNvSpPr>
          <p:nvPr>
            <p:ph idx="1"/>
          </p:nvPr>
        </p:nvSpPr>
        <p:spPr>
          <a:xfrm>
            <a:off x="914400" y="1341437"/>
            <a:ext cx="7467600" cy="4525963"/>
          </a:xfrm>
        </p:spPr>
        <p:txBody>
          <a:bodyPr>
            <a:normAutofit lnSpcReduction="10000"/>
          </a:bodyPr>
          <a:lstStyle/>
          <a:p>
            <a:r>
              <a:rPr lang="en-US" dirty="0"/>
              <a:t>The subject deals with the state, society and government…</a:t>
            </a:r>
          </a:p>
          <a:p>
            <a:endParaRPr lang="en-US"/>
          </a:p>
          <a:p>
            <a:r>
              <a:rPr lang="en-US"/>
              <a:t>It </a:t>
            </a:r>
            <a:r>
              <a:rPr lang="en-US" dirty="0"/>
              <a:t>outlines </a:t>
            </a:r>
            <a:r>
              <a:rPr lang="en-US" i="1" u="sng" dirty="0"/>
              <a:t>structures</a:t>
            </a:r>
            <a:r>
              <a:rPr lang="en-US" i="1" dirty="0"/>
              <a:t>, </a:t>
            </a:r>
            <a:r>
              <a:rPr lang="en-US" i="1" u="sng" dirty="0"/>
              <a:t>functions</a:t>
            </a:r>
            <a:r>
              <a:rPr lang="en-US" dirty="0"/>
              <a:t> and </a:t>
            </a:r>
            <a:r>
              <a:rPr lang="en-US" i="1" u="sng" dirty="0"/>
              <a:t>competing forces</a:t>
            </a:r>
            <a:r>
              <a:rPr lang="en-US" dirty="0"/>
              <a:t> that interplay in the conduct of business of the state and government</a:t>
            </a:r>
          </a:p>
          <a:p>
            <a:endParaRPr lang="en-US" b="1" dirty="0">
              <a:solidFill>
                <a:srgbClr val="00B050"/>
              </a:solidFill>
            </a:endParaRPr>
          </a:p>
          <a:p>
            <a:r>
              <a:rPr lang="en-US" b="1" dirty="0">
                <a:solidFill>
                  <a:srgbClr val="00B050"/>
                </a:solidFill>
              </a:rPr>
              <a:t>It prepares students for civil service</a:t>
            </a:r>
          </a:p>
          <a:p>
            <a:endParaRPr lang="en-US" dirty="0"/>
          </a:p>
          <a:p>
            <a:r>
              <a:rPr lang="en-US" dirty="0"/>
              <a:t>It highlights role of </a:t>
            </a:r>
            <a:r>
              <a:rPr lang="en-US" dirty="0">
                <a:solidFill>
                  <a:srgbClr val="FF0000"/>
                </a:solidFill>
              </a:rPr>
              <a:t>LAW as well as Rule of Law </a:t>
            </a:r>
            <a:r>
              <a:rPr lang="en-US" dirty="0"/>
              <a:t>in the public setting</a:t>
            </a:r>
          </a:p>
        </p:txBody>
      </p:sp>
    </p:spTree>
    <p:extLst>
      <p:ext uri="{BB962C8B-B14F-4D97-AF65-F5344CB8AC3E}">
        <p14:creationId xmlns:p14="http://schemas.microsoft.com/office/powerpoint/2010/main" val="120648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Government</a:t>
            </a:r>
          </a:p>
        </p:txBody>
      </p:sp>
      <p:sp>
        <p:nvSpPr>
          <p:cNvPr id="3" name="Content Placeholder 2"/>
          <p:cNvSpPr>
            <a:spLocks noGrp="1"/>
          </p:cNvSpPr>
          <p:nvPr>
            <p:ph idx="1"/>
          </p:nvPr>
        </p:nvSpPr>
        <p:spPr>
          <a:xfrm>
            <a:off x="1066800" y="1143000"/>
            <a:ext cx="7086600" cy="4525963"/>
          </a:xfrm>
        </p:spPr>
        <p:txBody>
          <a:bodyPr>
            <a:normAutofit fontScale="62500" lnSpcReduction="20000"/>
          </a:bodyPr>
          <a:lstStyle/>
          <a:p>
            <a:pPr marL="0" indent="0">
              <a:buNone/>
            </a:pPr>
            <a:endParaRPr lang="en-US" sz="4400" dirty="0"/>
          </a:p>
          <a:p>
            <a:r>
              <a:rPr lang="en-US" sz="4000" dirty="0"/>
              <a:t>The body of persons that constitutes the governing authority of a political unit or organization</a:t>
            </a:r>
          </a:p>
          <a:p>
            <a:endParaRPr lang="en-US" sz="4000" dirty="0"/>
          </a:p>
          <a:p>
            <a:r>
              <a:rPr lang="en-US" sz="4400" dirty="0"/>
              <a:t>To study government is to study the exercise of authority.  (Heywood, 1997) </a:t>
            </a:r>
          </a:p>
          <a:p>
            <a:pPr marL="0" indent="0">
              <a:buNone/>
            </a:pPr>
            <a:endParaRPr lang="en-US" sz="4400" dirty="0"/>
          </a:p>
          <a:p>
            <a:endParaRPr lang="en-US" sz="4400" dirty="0"/>
          </a:p>
          <a:p>
            <a:r>
              <a:rPr lang="en-US" sz="4400" dirty="0"/>
              <a:t>Government is closely related to politics.</a:t>
            </a:r>
          </a:p>
        </p:txBody>
      </p:sp>
      <p:sp>
        <p:nvSpPr>
          <p:cNvPr id="4" name="Slide Number Placeholder 3"/>
          <p:cNvSpPr>
            <a:spLocks noGrp="1"/>
          </p:cNvSpPr>
          <p:nvPr>
            <p:ph type="sldNum" sz="quarter" idx="12"/>
          </p:nvPr>
        </p:nvSpPr>
        <p:spPr/>
        <p:txBody>
          <a:bodyPr/>
          <a:lstStyle/>
          <a:p>
            <a:fld id="{EB7D5E36-97E2-4B81-861F-65F97F868A37}" type="slidenum">
              <a:rPr lang="en-US" smtClean="0"/>
              <a:pPr/>
              <a:t>7</a:t>
            </a:fld>
            <a:endParaRPr lang="en-US"/>
          </a:p>
        </p:txBody>
      </p:sp>
    </p:spTree>
    <p:extLst>
      <p:ext uri="{BB962C8B-B14F-4D97-AF65-F5344CB8AC3E}">
        <p14:creationId xmlns:p14="http://schemas.microsoft.com/office/powerpoint/2010/main" val="3873330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Autofit/>
          </a:bodyPr>
          <a:lstStyle/>
          <a:p>
            <a:r>
              <a:rPr lang="en-US" sz="3200" dirty="0"/>
              <a:t>Public Administration: Definitions, Nature &amp; Scope</a:t>
            </a:r>
          </a:p>
        </p:txBody>
      </p:sp>
      <p:sp>
        <p:nvSpPr>
          <p:cNvPr id="3" name="Content Placeholder 2"/>
          <p:cNvSpPr>
            <a:spLocks noGrp="1"/>
          </p:cNvSpPr>
          <p:nvPr>
            <p:ph idx="1"/>
          </p:nvPr>
        </p:nvSpPr>
        <p:spPr>
          <a:xfrm>
            <a:off x="685800" y="1371600"/>
            <a:ext cx="8001000" cy="4648200"/>
          </a:xfrm>
        </p:spPr>
        <p:txBody>
          <a:bodyPr>
            <a:normAutofit fontScale="77500" lnSpcReduction="20000"/>
          </a:bodyPr>
          <a:lstStyle/>
          <a:p>
            <a:endParaRPr lang="en-US" b="1" dirty="0"/>
          </a:p>
          <a:p>
            <a:r>
              <a:rPr lang="en-US" b="1" dirty="0"/>
              <a:t>Public Administration is </a:t>
            </a:r>
            <a:r>
              <a:rPr lang="en-US" u="sng" dirty="0"/>
              <a:t>the implementation of public (government) policies. Please discuss.</a:t>
            </a:r>
          </a:p>
          <a:p>
            <a:pPr lvl="1"/>
            <a:endParaRPr lang="en-US" dirty="0"/>
          </a:p>
          <a:p>
            <a:pPr lvl="1">
              <a:lnSpc>
                <a:spcPct val="160000"/>
              </a:lnSpc>
            </a:pPr>
            <a:r>
              <a:rPr lang="en-US" b="1" dirty="0">
                <a:solidFill>
                  <a:srgbClr val="002060"/>
                </a:solidFill>
              </a:rPr>
              <a:t>Policy Design, Formulation</a:t>
            </a:r>
            <a:r>
              <a:rPr lang="en-US" dirty="0"/>
              <a:t>, and </a:t>
            </a:r>
            <a:r>
              <a:rPr lang="en-US" b="1" dirty="0">
                <a:solidFill>
                  <a:srgbClr val="002060"/>
                </a:solidFill>
              </a:rPr>
              <a:t>Enactment</a:t>
            </a:r>
            <a:r>
              <a:rPr lang="en-US" dirty="0"/>
              <a:t>: Political,  Agency Level, Executive Level, Legislative Level.</a:t>
            </a:r>
          </a:p>
          <a:p>
            <a:pPr lvl="1">
              <a:lnSpc>
                <a:spcPct val="160000"/>
              </a:lnSpc>
            </a:pPr>
            <a:r>
              <a:rPr lang="en-US" b="1" dirty="0">
                <a:solidFill>
                  <a:srgbClr val="00B050"/>
                </a:solidFill>
              </a:rPr>
              <a:t>Policy Execution</a:t>
            </a:r>
            <a:r>
              <a:rPr lang="en-US" dirty="0"/>
              <a:t>-Managerial level activities (Executives)</a:t>
            </a:r>
          </a:p>
          <a:p>
            <a:pPr lvl="1">
              <a:lnSpc>
                <a:spcPct val="160000"/>
              </a:lnSpc>
            </a:pPr>
            <a:r>
              <a:rPr lang="en-US" b="1" dirty="0">
                <a:solidFill>
                  <a:srgbClr val="FF0000"/>
                </a:solidFill>
              </a:rPr>
              <a:t>Policy Evaluation</a:t>
            </a:r>
            <a:r>
              <a:rPr lang="en-US" dirty="0"/>
              <a:t>-Legislative , Executive, Judicial</a:t>
            </a:r>
          </a:p>
          <a:p>
            <a:endParaRPr lang="en-US" sz="2800" dirty="0"/>
          </a:p>
          <a:p>
            <a:r>
              <a:rPr lang="en-US" sz="2800" dirty="0"/>
              <a:t>an academic discipline that studies this implementation and that prepares civil servants for this work.</a:t>
            </a:r>
            <a:endParaRPr lang="en-US" sz="2800" baseline="30000" dirty="0">
              <a:hlinkClick r:id="rId2"/>
            </a:endParaRPr>
          </a:p>
          <a:p>
            <a:pPr lvl="1"/>
            <a:endParaRPr lang="en-US" sz="2400" dirty="0"/>
          </a:p>
          <a:p>
            <a:r>
              <a:rPr lang="en-US" sz="2800" dirty="0"/>
              <a:t>Includes management processes and functions so that government can function.</a:t>
            </a:r>
            <a:endParaRPr lang="en-US" dirty="0"/>
          </a:p>
          <a:p>
            <a:pPr lvl="1"/>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normAutofit fontScale="90000"/>
          </a:bodyPr>
          <a:lstStyle/>
          <a:p>
            <a:pPr algn="ctr"/>
            <a:br>
              <a:rPr lang="en-US" dirty="0"/>
            </a:br>
            <a:r>
              <a:rPr lang="en-US" dirty="0"/>
              <a:t>Definitions</a:t>
            </a:r>
          </a:p>
        </p:txBody>
      </p:sp>
      <p:sp>
        <p:nvSpPr>
          <p:cNvPr id="3" name="Content Placeholder 2"/>
          <p:cNvSpPr>
            <a:spLocks noGrp="1"/>
          </p:cNvSpPr>
          <p:nvPr>
            <p:ph idx="1"/>
          </p:nvPr>
        </p:nvSpPr>
        <p:spPr>
          <a:xfrm>
            <a:off x="1066800" y="1219200"/>
            <a:ext cx="7315200" cy="4572000"/>
          </a:xfrm>
        </p:spPr>
        <p:txBody>
          <a:bodyPr>
            <a:normAutofit fontScale="92500" lnSpcReduction="10000"/>
          </a:bodyPr>
          <a:lstStyle/>
          <a:p>
            <a:r>
              <a:rPr lang="en-US" dirty="0"/>
              <a:t>L D White</a:t>
            </a:r>
          </a:p>
          <a:p>
            <a:pPr>
              <a:buNone/>
            </a:pPr>
            <a:r>
              <a:rPr lang="en-US" dirty="0"/>
              <a:t>	“The coordination of collective efforts to implement public policy”</a:t>
            </a:r>
          </a:p>
          <a:p>
            <a:pPr>
              <a:buNone/>
            </a:pPr>
            <a:endParaRPr lang="en-US" dirty="0"/>
          </a:p>
          <a:p>
            <a:r>
              <a:rPr lang="en-US" dirty="0"/>
              <a:t>E N Gladden</a:t>
            </a:r>
          </a:p>
          <a:p>
            <a:pPr lvl="1">
              <a:buNone/>
            </a:pPr>
            <a:r>
              <a:rPr lang="en-US" dirty="0"/>
              <a:t>“Public Administration is concerned with the administration (working) of the government”</a:t>
            </a:r>
          </a:p>
          <a:p>
            <a:pPr lvl="1">
              <a:buNone/>
            </a:pPr>
            <a:endParaRPr lang="en-US" dirty="0"/>
          </a:p>
          <a:p>
            <a:r>
              <a:rPr lang="en-US" dirty="0"/>
              <a:t>David Rosenbloom</a:t>
            </a:r>
          </a:p>
          <a:p>
            <a:pPr algn="ctr">
              <a:buNone/>
            </a:pPr>
            <a:r>
              <a:rPr lang="en-US" dirty="0"/>
              <a:t>	“Public administration is the use of </a:t>
            </a:r>
            <a:r>
              <a:rPr lang="en-US" dirty="0">
                <a:solidFill>
                  <a:srgbClr val="FF0000"/>
                </a:solidFill>
              </a:rPr>
              <a:t>managerial</a:t>
            </a:r>
            <a:r>
              <a:rPr lang="en-US" dirty="0"/>
              <a:t>, </a:t>
            </a:r>
            <a:r>
              <a:rPr lang="en-US" dirty="0">
                <a:solidFill>
                  <a:srgbClr val="0070C0"/>
                </a:solidFill>
              </a:rPr>
              <a:t>political</a:t>
            </a:r>
            <a:r>
              <a:rPr lang="en-US" dirty="0"/>
              <a:t>, and </a:t>
            </a:r>
            <a:r>
              <a:rPr lang="en-US" dirty="0">
                <a:solidFill>
                  <a:srgbClr val="00B050"/>
                </a:solidFill>
              </a:rPr>
              <a:t>legal </a:t>
            </a:r>
            <a:r>
              <a:rPr lang="en-US" dirty="0"/>
              <a:t>theories and processes to fulfill </a:t>
            </a:r>
            <a:r>
              <a:rPr lang="en-US" dirty="0">
                <a:solidFill>
                  <a:srgbClr val="FF0000"/>
                </a:solidFill>
              </a:rPr>
              <a:t>executive</a:t>
            </a:r>
            <a:r>
              <a:rPr lang="en-US" dirty="0"/>
              <a:t>, </a:t>
            </a:r>
            <a:r>
              <a:rPr lang="en-US" dirty="0">
                <a:solidFill>
                  <a:srgbClr val="0070C0"/>
                </a:solidFill>
              </a:rPr>
              <a:t>legislative</a:t>
            </a:r>
            <a:r>
              <a:rPr lang="en-US" dirty="0"/>
              <a:t>,  and </a:t>
            </a:r>
            <a:r>
              <a:rPr lang="en-US" dirty="0">
                <a:solidFill>
                  <a:srgbClr val="00B050"/>
                </a:solidFill>
              </a:rPr>
              <a:t>judicial</a:t>
            </a:r>
            <a:r>
              <a:rPr lang="en-US" dirty="0"/>
              <a:t> mandates for the provision of governmental </a:t>
            </a:r>
            <a:r>
              <a:rPr lang="en-US" u="sng" dirty="0"/>
              <a:t>regulatory</a:t>
            </a:r>
            <a:r>
              <a:rPr lang="en-US" dirty="0"/>
              <a:t> and </a:t>
            </a:r>
            <a:r>
              <a:rPr lang="en-US" u="sng" dirty="0"/>
              <a:t>service functions</a:t>
            </a:r>
            <a:r>
              <a:rPr lang="en-US" dirty="0"/>
              <a:t>.”</a:t>
            </a:r>
          </a:p>
          <a:p>
            <a:pPr lvl="1">
              <a:buNone/>
            </a:pP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6552</TotalTime>
  <Words>2508</Words>
  <Application>Microsoft Office PowerPoint</Application>
  <PresentationFormat>On-screen Show (4:3)</PresentationFormat>
  <Paragraphs>433</Paragraphs>
  <Slides>45</Slides>
  <Notes>1</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Calibri</vt:lpstr>
      <vt:lpstr>Clarity</vt:lpstr>
      <vt:lpstr>PowerPoint Presentation</vt:lpstr>
      <vt:lpstr>PowerPoint Presentation</vt:lpstr>
      <vt:lpstr>PowerPoint Presentation</vt:lpstr>
      <vt:lpstr>PowerPoint Presentation</vt:lpstr>
      <vt:lpstr>Public Administration- PA</vt:lpstr>
      <vt:lpstr>Public Administration</vt:lpstr>
      <vt:lpstr>The Government</vt:lpstr>
      <vt:lpstr>Public Administration: Definitions, Nature &amp; Scope</vt:lpstr>
      <vt:lpstr> Definitions</vt:lpstr>
      <vt:lpstr>PowerPoint Presentation</vt:lpstr>
      <vt:lpstr>PowerPoint Presentation</vt:lpstr>
      <vt:lpstr>Nature &amp; scope</vt:lpstr>
      <vt:lpstr>Nature &amp; Scope </vt:lpstr>
      <vt:lpstr>We Can Understand Nature And Scope Of Public Administration </vt:lpstr>
      <vt:lpstr>1.Politics-Administration dichotomy</vt:lpstr>
      <vt:lpstr>1. The Study of Administration Woodrow Wilson-1887</vt:lpstr>
      <vt:lpstr>PowerPoint Presentation</vt:lpstr>
      <vt:lpstr>Woodrow Wilson-1887</vt:lpstr>
      <vt:lpstr>PowerPoint Presentation</vt:lpstr>
      <vt:lpstr>PowerPoint Presentation</vt:lpstr>
      <vt:lpstr>2. The science of administration </vt:lpstr>
      <vt:lpstr>2. Luther  Gulick &amp; Urwick-the Science of Administration (1937)</vt:lpstr>
      <vt:lpstr>3.Public Administration: Pure &amp; Applied</vt:lpstr>
      <vt:lpstr>3. Prof. J M Pfiffner</vt:lpstr>
      <vt:lpstr>Walker</vt:lpstr>
      <vt:lpstr>4.Integral view of public administration</vt:lpstr>
      <vt:lpstr>PowerPoint Presentation</vt:lpstr>
      <vt:lpstr>  4. Interaction of State Institutions in Public Administration  </vt:lpstr>
      <vt:lpstr> 4. Interactive Perspectives of PA  </vt:lpstr>
      <vt:lpstr>Conclusion</vt:lpstr>
      <vt:lpstr>Conclusion    …conti</vt:lpstr>
      <vt:lpstr>PowerPoint Presentation</vt:lpstr>
      <vt:lpstr>PowerPoint Presentation</vt:lpstr>
      <vt:lpstr>Fighting the COVID-19 Epidemic in Pakistan </vt:lpstr>
      <vt:lpstr>Similarities and Differences</vt:lpstr>
      <vt:lpstr>PowerPoint Presentation</vt:lpstr>
      <vt:lpstr>PowerPoint Presentation</vt:lpstr>
      <vt:lpstr>Differences in Public Administrating &amp; Private Administration</vt:lpstr>
      <vt:lpstr>Recommended Readings</vt:lpstr>
      <vt:lpstr>The Watergate Scandal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DAGF&amp;P</dc:creator>
  <cp:lastModifiedBy>HP</cp:lastModifiedBy>
  <cp:revision>285</cp:revision>
  <dcterms:created xsi:type="dcterms:W3CDTF">2011-08-02T09:26:03Z</dcterms:created>
  <dcterms:modified xsi:type="dcterms:W3CDTF">2022-11-03T15:56:03Z</dcterms:modified>
</cp:coreProperties>
</file>