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7" r:id="rId4"/>
    <p:sldId id="263" r:id="rId5"/>
    <p:sldId id="274" r:id="rId6"/>
    <p:sldId id="278" r:id="rId7"/>
    <p:sldId id="265" r:id="rId8"/>
    <p:sldId id="276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4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4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14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5665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30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6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37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073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8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35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4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09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2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3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3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13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2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B994958-9BB4-4767-B024-2ADF4D0CA732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081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European Union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Raja Shahroze Abbas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38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316240"/>
            <a:ext cx="9404723" cy="1400530"/>
          </a:xfrm>
        </p:spPr>
        <p:txBody>
          <a:bodyPr/>
          <a:lstStyle/>
          <a:p>
            <a:r>
              <a:rPr lang="en-US" dirty="0" smtClean="0"/>
              <a:t>Introduction (Pre-Basics)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/>
              <a:t>Maastricht Treaty, 1</a:t>
            </a:r>
            <a:r>
              <a:rPr lang="en-US" b="1" baseline="30000" dirty="0"/>
              <a:t>st</a:t>
            </a:r>
            <a:r>
              <a:rPr lang="en-US" b="1" dirty="0"/>
              <a:t> November, 1993</a:t>
            </a:r>
            <a:r>
              <a:rPr lang="en-US" dirty="0" smtClean="0"/>
              <a:t>.</a:t>
            </a:r>
          </a:p>
          <a:p>
            <a:r>
              <a:rPr lang="en-US" dirty="0" smtClean="0"/>
              <a:t>Understanding the Union?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333767" y="3725839"/>
            <a:ext cx="4353636" cy="928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/>
              <a:t>Schuman Declaration</a:t>
            </a:r>
          </a:p>
          <a:p>
            <a:pPr lvl="0"/>
            <a:r>
              <a:rPr lang="en-US" b="1"/>
              <a:t>1950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2486167" y="3878239"/>
            <a:ext cx="4353636" cy="928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/>
              <a:t>Schuman Declaration</a:t>
            </a:r>
          </a:p>
          <a:p>
            <a:pPr lvl="0"/>
            <a:r>
              <a:rPr lang="en-US" b="1"/>
              <a:t>1950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7526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316240"/>
            <a:ext cx="9404723" cy="1400530"/>
          </a:xfrm>
        </p:spPr>
        <p:txBody>
          <a:bodyPr/>
          <a:lstStyle/>
          <a:p>
            <a:r>
              <a:rPr lang="en-US" dirty="0" smtClean="0"/>
              <a:t>Introduction (Pre-Basics)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86602" y="1522825"/>
            <a:ext cx="4353636" cy="928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b="1" dirty="0"/>
              <a:t>Schuman Declaration</a:t>
            </a:r>
          </a:p>
          <a:p>
            <a:pPr lvl="0" algn="ctr"/>
            <a:r>
              <a:rPr lang="en-US" b="1" dirty="0"/>
              <a:t>1950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7246961" y="1522825"/>
            <a:ext cx="4353636" cy="928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b="1" dirty="0" smtClean="0"/>
              <a:t>European Coal &amp; Steel Community</a:t>
            </a:r>
            <a:endParaRPr lang="en-US" b="1" dirty="0"/>
          </a:p>
          <a:p>
            <a:pPr lvl="0" algn="ctr"/>
            <a:r>
              <a:rPr lang="en-US" b="1" dirty="0"/>
              <a:t>1952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286602" y="3133478"/>
            <a:ext cx="4353636" cy="928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b="1" dirty="0"/>
              <a:t>Treaty of Rome</a:t>
            </a:r>
          </a:p>
          <a:p>
            <a:pPr lvl="0" algn="ctr"/>
            <a:r>
              <a:rPr lang="en-US" b="1" dirty="0"/>
              <a:t>1957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7246961" y="3396776"/>
            <a:ext cx="4353636" cy="928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b="1" dirty="0"/>
              <a:t>Merger</a:t>
            </a:r>
          </a:p>
          <a:p>
            <a:pPr lvl="0" algn="ctr"/>
            <a:r>
              <a:rPr lang="en-US" b="1" dirty="0"/>
              <a:t>Treaty</a:t>
            </a:r>
          </a:p>
          <a:p>
            <a:pPr lvl="0" algn="ctr"/>
            <a:r>
              <a:rPr lang="en-US" b="1" dirty="0"/>
              <a:t>1965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286603" y="4386674"/>
            <a:ext cx="1897040" cy="120890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European Economic Community (</a:t>
            </a:r>
            <a:r>
              <a:rPr lang="en-US" b="1" u="sng" dirty="0" smtClean="0"/>
              <a:t>EEC)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38484" y="4386674"/>
            <a:ext cx="2101754" cy="120890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European Atomic Energy Community (</a:t>
            </a:r>
            <a:r>
              <a:rPr lang="en-US" b="1" u="sng" dirty="0"/>
              <a:t>EURATOM</a:t>
            </a:r>
            <a:r>
              <a:rPr lang="en-US" u="sng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22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6111" y="1713894"/>
            <a:ext cx="4353636" cy="928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/>
              <a:t>European Council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946711" y="1713894"/>
            <a:ext cx="4353636" cy="928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/>
              <a:t>European Court of Justice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46111" y="5497422"/>
            <a:ext cx="4353636" cy="928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/>
              <a:t>European Parliament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46111" y="4236246"/>
            <a:ext cx="4353636" cy="928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/>
              <a:t>The Council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46111" y="2975070"/>
            <a:ext cx="4353636" cy="928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/>
              <a:t>European Commission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08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Union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Economic Integration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68690" y="2806279"/>
            <a:ext cx="2970546" cy="928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smtClean="0"/>
              <a:t>Single Market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22918" y="4922744"/>
            <a:ext cx="2970546" cy="928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smtClean="0"/>
              <a:t>Customs Union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322918" y="2795479"/>
            <a:ext cx="2970546" cy="928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smtClean="0"/>
              <a:t>European Central Bank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68690" y="4922744"/>
            <a:ext cx="2970546" cy="928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smtClean="0"/>
              <a:t>Economic Monetary Unit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60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Union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Social </a:t>
            </a:r>
            <a:r>
              <a:rPr lang="en-US" sz="2400" b="1" dirty="0" smtClean="0"/>
              <a:t>Integration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68690" y="2806279"/>
            <a:ext cx="2970546" cy="928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smtClean="0"/>
              <a:t>Education Policy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610727" y="4922744"/>
            <a:ext cx="2970546" cy="928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smtClean="0"/>
              <a:t>Social Rights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322918" y="2795479"/>
            <a:ext cx="2970546" cy="928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smtClean="0"/>
              <a:t>Health Policy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68690" y="4922744"/>
            <a:ext cx="2970546" cy="928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smtClean="0"/>
              <a:t>Schengen Zone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322918" y="4922744"/>
            <a:ext cx="2970546" cy="92804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smtClean="0"/>
              <a:t>Customs Union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21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faced by the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65946" y="1636661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Lingering Economic </a:t>
            </a:r>
            <a:r>
              <a:rPr lang="en-US" sz="2400" b="1" dirty="0"/>
              <a:t>Concerns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960728" y="2668844"/>
            <a:ext cx="9298675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Euroscepticism (</a:t>
            </a:r>
            <a:r>
              <a:rPr lang="en-US" sz="2400" dirty="0"/>
              <a:t>Rise of Anti-EU or Eurosceptic Political Parties</a:t>
            </a:r>
            <a:r>
              <a:rPr lang="en-US" sz="2400" b="1" dirty="0"/>
              <a:t>)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2897874" y="3701027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Democracy and Rule-of-Law Concerns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2295098" y="4733210"/>
            <a:ext cx="8629934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Migratory Pressure and Societal Integration Challenges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166004" y="5765393"/>
            <a:ext cx="6624265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European Security Concerns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801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and Pakistan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971211" y="1853248"/>
            <a:ext cx="4754522" cy="63569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sz="2000" dirty="0" smtClean="0"/>
              <a:t>EU and Pakistan Trade</a:t>
            </a:r>
            <a:endParaRPr lang="en-US" sz="2000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2971211" y="3097469"/>
            <a:ext cx="4754522" cy="63569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dirty="0" smtClean="0"/>
              <a:t>GSP+ Status and Pakistan</a:t>
            </a:r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2971211" y="4546406"/>
            <a:ext cx="4754522" cy="63569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dirty="0" smtClean="0"/>
              <a:t>Current Scenario of GSP</a:t>
            </a:r>
            <a:r>
              <a:rPr lang="en-US" smtClean="0"/>
              <a:t>+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6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718</TotalTime>
  <Words>157</Words>
  <Application>Microsoft Office PowerPoint</Application>
  <PresentationFormat>Widescreen</PresentationFormat>
  <Paragraphs>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European Union</vt:lpstr>
      <vt:lpstr>Introduction (Pre-Basics)</vt:lpstr>
      <vt:lpstr>Introduction (Pre-Basics)</vt:lpstr>
      <vt:lpstr>Organizational Structure</vt:lpstr>
      <vt:lpstr>European Union Integration</vt:lpstr>
      <vt:lpstr>European Union Integration</vt:lpstr>
      <vt:lpstr>Challenges faced by the EU</vt:lpstr>
      <vt:lpstr>EU and Pakistan</vt:lpstr>
      <vt:lpstr>Concluded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Union</dc:title>
  <dc:creator>Shahroze</dc:creator>
  <cp:lastModifiedBy>Shawaiz</cp:lastModifiedBy>
  <cp:revision>90</cp:revision>
  <dcterms:created xsi:type="dcterms:W3CDTF">2021-06-16T17:36:44Z</dcterms:created>
  <dcterms:modified xsi:type="dcterms:W3CDTF">2022-09-04T06:39:47Z</dcterms:modified>
</cp:coreProperties>
</file>